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7"/>
  </p:notesMasterIdLst>
  <p:handoutMasterIdLst>
    <p:handoutMasterId r:id="rId28"/>
  </p:handoutMasterIdLst>
  <p:sldIdLst>
    <p:sldId id="369" r:id="rId2"/>
    <p:sldId id="368" r:id="rId3"/>
    <p:sldId id="388" r:id="rId4"/>
    <p:sldId id="361" r:id="rId5"/>
    <p:sldId id="384" r:id="rId6"/>
    <p:sldId id="367" r:id="rId7"/>
    <p:sldId id="385" r:id="rId8"/>
    <p:sldId id="386" r:id="rId9"/>
    <p:sldId id="394" r:id="rId10"/>
    <p:sldId id="377" r:id="rId11"/>
    <p:sldId id="405" r:id="rId12"/>
    <p:sldId id="399" r:id="rId13"/>
    <p:sldId id="395" r:id="rId14"/>
    <p:sldId id="396" r:id="rId15"/>
    <p:sldId id="397" r:id="rId16"/>
    <p:sldId id="398" r:id="rId17"/>
    <p:sldId id="390" r:id="rId18"/>
    <p:sldId id="401" r:id="rId19"/>
    <p:sldId id="407" r:id="rId20"/>
    <p:sldId id="402" r:id="rId21"/>
    <p:sldId id="403" r:id="rId22"/>
    <p:sldId id="404" r:id="rId23"/>
    <p:sldId id="400" r:id="rId24"/>
    <p:sldId id="406" r:id="rId25"/>
    <p:sldId id="379" r:id="rId26"/>
  </p:sldIdLst>
  <p:sldSz cx="9144000" cy="6858000" type="screen4x3"/>
  <p:notesSz cx="10018713" cy="6888163"/>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稲田　恭子" initials="稲田　恭子" lastIdx="2" clrIdx="0">
    <p:extLst>
      <p:ext uri="{19B8F6BF-5375-455C-9EA6-DF929625EA0E}">
        <p15:presenceInfo xmlns:p15="http://schemas.microsoft.com/office/powerpoint/2012/main" xmlns="" userId="S-1-5-21-3723560570-4141872622-1112378635-26801" providerId="AD"/>
      </p:ext>
    </p:extLst>
  </p:cmAuthor>
  <p:cmAuthor id="2" name="裕史 須田" initials="裕史" lastIdx="2" clrIdx="1">
    <p:extLst>
      <p:ext uri="{19B8F6BF-5375-455C-9EA6-DF929625EA0E}">
        <p15:presenceInfo xmlns:p15="http://schemas.microsoft.com/office/powerpoint/2012/main" xmlns="" userId="696e91b2d3d9163b" providerId="Windows Live"/>
      </p:ext>
    </p:extLst>
  </p:cmAuthor>
  <p:cmAuthor id="3" name="suda" initials="h" lastIdx="1" clrIdx="2">
    <p:extLst>
      <p:ext uri="{19B8F6BF-5375-455C-9EA6-DF929625EA0E}">
        <p15:presenceInfo xmlns:p15="http://schemas.microsoft.com/office/powerpoint/2012/main" xmlns="" userId="su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3399FF"/>
    <a:srgbClr val="FFFFCC"/>
    <a:srgbClr val="FF3300"/>
    <a:srgbClr val="FF9900"/>
    <a:srgbClr val="5EF828"/>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5" autoAdjust="0"/>
    <p:restoredTop sz="93817" autoAdjust="0"/>
  </p:normalViewPr>
  <p:slideViewPr>
    <p:cSldViewPr>
      <p:cViewPr varScale="1">
        <p:scale>
          <a:sx n="109" d="100"/>
          <a:sy n="109" d="100"/>
        </p:scale>
        <p:origin x="-18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41442" cy="344134"/>
          </a:xfrm>
          <a:prstGeom prst="rect">
            <a:avLst/>
          </a:prstGeom>
        </p:spPr>
        <p:txBody>
          <a:bodyPr vert="horz" lIns="91998" tIns="45999" rIns="91998" bIns="4599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74952" y="0"/>
            <a:ext cx="4341442" cy="344134"/>
          </a:xfrm>
          <a:prstGeom prst="rect">
            <a:avLst/>
          </a:prstGeom>
        </p:spPr>
        <p:txBody>
          <a:bodyPr vert="horz" lIns="91998" tIns="45999" rIns="91998" bIns="45999" rtlCol="0"/>
          <a:lstStyle>
            <a:lvl1pPr algn="r">
              <a:defRPr sz="1200"/>
            </a:lvl1pPr>
          </a:lstStyle>
          <a:p>
            <a:fld id="{A428064B-A9ED-4ADB-8843-B0121C5A837F}" type="datetimeFigureOut">
              <a:rPr kumimoji="1" lang="ja-JP" altLang="en-US" smtClean="0"/>
              <a:t>2020/6/12</a:t>
            </a:fld>
            <a:endParaRPr kumimoji="1" lang="ja-JP" altLang="en-US"/>
          </a:p>
        </p:txBody>
      </p:sp>
      <p:sp>
        <p:nvSpPr>
          <p:cNvPr id="4" name="フッター プレースホルダ 3"/>
          <p:cNvSpPr>
            <a:spLocks noGrp="1"/>
          </p:cNvSpPr>
          <p:nvPr>
            <p:ph type="ftr" sz="quarter" idx="2"/>
          </p:nvPr>
        </p:nvSpPr>
        <p:spPr>
          <a:xfrm>
            <a:off x="0" y="6542930"/>
            <a:ext cx="4341442" cy="344133"/>
          </a:xfrm>
          <a:prstGeom prst="rect">
            <a:avLst/>
          </a:prstGeom>
        </p:spPr>
        <p:txBody>
          <a:bodyPr vert="horz" lIns="91998" tIns="45999" rIns="91998" bIns="4599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74952" y="6542930"/>
            <a:ext cx="4341442" cy="344133"/>
          </a:xfrm>
          <a:prstGeom prst="rect">
            <a:avLst/>
          </a:prstGeom>
        </p:spPr>
        <p:txBody>
          <a:bodyPr vert="horz" lIns="91998" tIns="45999" rIns="91998" bIns="45999" rtlCol="0" anchor="b"/>
          <a:lstStyle>
            <a:lvl1pPr algn="r">
              <a:defRPr sz="1200"/>
            </a:lvl1pPr>
          </a:lstStyle>
          <a:p>
            <a:fld id="{C841984B-DF7E-4066-A7B8-D9BFB532E543}"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4341442" cy="344408"/>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lvl1pPr>
              <a:defRPr sz="1200">
                <a:latin typeface="Arial" charset="0"/>
              </a:defRPr>
            </a:lvl1pPr>
          </a:lstStyle>
          <a:p>
            <a:endParaRPr lang="en-US" altLang="ja-JP"/>
          </a:p>
        </p:txBody>
      </p:sp>
      <p:sp>
        <p:nvSpPr>
          <p:cNvPr id="61443" name="Rectangle 3"/>
          <p:cNvSpPr>
            <a:spLocks noGrp="1" noChangeArrowheads="1"/>
          </p:cNvSpPr>
          <p:nvPr>
            <p:ph type="dt" idx="1"/>
          </p:nvPr>
        </p:nvSpPr>
        <p:spPr bwMode="auto">
          <a:xfrm>
            <a:off x="5674952" y="0"/>
            <a:ext cx="4341442" cy="344408"/>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lvl1pPr algn="r">
              <a:defRPr sz="1200">
                <a:latin typeface="Arial" charset="0"/>
              </a:defRPr>
            </a:lvl1pPr>
          </a:lstStyle>
          <a:p>
            <a:endParaRPr lang="en-US" altLang="ja-JP"/>
          </a:p>
        </p:txBody>
      </p:sp>
      <p:sp>
        <p:nvSpPr>
          <p:cNvPr id="61444" name="Rectangle 4"/>
          <p:cNvSpPr>
            <a:spLocks noGrp="1" noRot="1" noChangeAspect="1" noChangeArrowheads="1" noTextEdit="1"/>
          </p:cNvSpPr>
          <p:nvPr>
            <p:ph type="sldImg" idx="2"/>
          </p:nvPr>
        </p:nvSpPr>
        <p:spPr bwMode="auto">
          <a:xfrm>
            <a:off x="3286125" y="515938"/>
            <a:ext cx="3446463" cy="25844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1001872" y="3271878"/>
            <a:ext cx="8014970" cy="3099673"/>
          </a:xfrm>
          <a:prstGeom prst="rect">
            <a:avLst/>
          </a:prstGeom>
          <a:noFill/>
          <a:ln w="9525">
            <a:noFill/>
            <a:miter lim="800000"/>
            <a:headEnd/>
            <a:tailEnd/>
          </a:ln>
          <a:effectLst/>
        </p:spPr>
        <p:txBody>
          <a:bodyPr vert="horz" wrap="square" lIns="91998" tIns="45999" rIns="91998" bIns="4599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1446" name="Rectangle 6"/>
          <p:cNvSpPr>
            <a:spLocks noGrp="1" noChangeArrowheads="1"/>
          </p:cNvSpPr>
          <p:nvPr>
            <p:ph type="ftr" sz="quarter" idx="4"/>
          </p:nvPr>
        </p:nvSpPr>
        <p:spPr bwMode="auto">
          <a:xfrm>
            <a:off x="0" y="6542560"/>
            <a:ext cx="4341442" cy="344408"/>
          </a:xfrm>
          <a:prstGeom prst="rect">
            <a:avLst/>
          </a:prstGeom>
          <a:noFill/>
          <a:ln w="9525">
            <a:noFill/>
            <a:miter lim="800000"/>
            <a:headEnd/>
            <a:tailEnd/>
          </a:ln>
          <a:effectLst/>
        </p:spPr>
        <p:txBody>
          <a:bodyPr vert="horz" wrap="square" lIns="91998" tIns="45999" rIns="91998" bIns="45999" numCol="1" anchor="b" anchorCtr="0" compatLnSpc="1">
            <a:prstTxWarp prst="textNoShape">
              <a:avLst/>
            </a:prstTxWarp>
          </a:bodyPr>
          <a:lstStyle>
            <a:lvl1pPr>
              <a:defRPr sz="1200">
                <a:latin typeface="Arial" charset="0"/>
              </a:defRPr>
            </a:lvl1pPr>
          </a:lstStyle>
          <a:p>
            <a:endParaRPr lang="en-US" altLang="ja-JP"/>
          </a:p>
        </p:txBody>
      </p:sp>
      <p:sp>
        <p:nvSpPr>
          <p:cNvPr id="61447" name="Rectangle 7"/>
          <p:cNvSpPr>
            <a:spLocks noGrp="1" noChangeArrowheads="1"/>
          </p:cNvSpPr>
          <p:nvPr>
            <p:ph type="sldNum" sz="quarter" idx="5"/>
          </p:nvPr>
        </p:nvSpPr>
        <p:spPr bwMode="auto">
          <a:xfrm>
            <a:off x="5674952" y="6542560"/>
            <a:ext cx="4341442" cy="344408"/>
          </a:xfrm>
          <a:prstGeom prst="rect">
            <a:avLst/>
          </a:prstGeom>
          <a:noFill/>
          <a:ln w="9525">
            <a:noFill/>
            <a:miter lim="800000"/>
            <a:headEnd/>
            <a:tailEnd/>
          </a:ln>
          <a:effectLst/>
        </p:spPr>
        <p:txBody>
          <a:bodyPr vert="horz" wrap="square" lIns="91998" tIns="45999" rIns="91998" bIns="45999" numCol="1" anchor="b" anchorCtr="0" compatLnSpc="1">
            <a:prstTxWarp prst="textNoShape">
              <a:avLst/>
            </a:prstTxWarp>
          </a:bodyPr>
          <a:lstStyle>
            <a:lvl1pPr algn="r">
              <a:defRPr sz="1200">
                <a:latin typeface="Arial" charset="0"/>
              </a:defRPr>
            </a:lvl1pPr>
          </a:lstStyle>
          <a:p>
            <a:fld id="{18A5E2D1-650C-4533-9CD6-33CB7B997260}" type="slidenum">
              <a:rPr lang="en-US" altLang="ja-JP"/>
              <a:pPr/>
              <a:t>&lt;#&gt;</a:t>
            </a:fld>
            <a:endParaRPr lang="en-US" altLang="ja-JP"/>
          </a:p>
        </p:txBody>
      </p:sp>
    </p:spTree>
    <p:extLst>
      <p:ext uri="{BB962C8B-B14F-4D97-AF65-F5344CB8AC3E}">
        <p14:creationId xmlns:p14="http://schemas.microsoft.com/office/powerpoint/2010/main" xmlns="" val="31937982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978">
              <a:defRPr/>
            </a:pPr>
            <a:r>
              <a:rPr kumimoji="1" lang="en-US" altLang="ja-JP" dirty="0"/>
              <a:t>A.</a:t>
            </a:r>
            <a:r>
              <a:rPr kumimoji="1" lang="ja-JP" altLang="en-US" dirty="0"/>
              <a:t>汎用</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1</a:t>
            </a:fld>
            <a:endParaRPr lang="en-US" altLang="ja-JP"/>
          </a:p>
        </p:txBody>
      </p:sp>
    </p:spTree>
    <p:extLst>
      <p:ext uri="{BB962C8B-B14F-4D97-AF65-F5344CB8AC3E}">
        <p14:creationId xmlns:p14="http://schemas.microsoft.com/office/powerpoint/2010/main" xmlns="" val="180292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10</a:t>
            </a:fld>
            <a:endParaRPr lang="en-US" altLang="ja-JP"/>
          </a:p>
        </p:txBody>
      </p:sp>
    </p:spTree>
    <p:extLst>
      <p:ext uri="{BB962C8B-B14F-4D97-AF65-F5344CB8AC3E}">
        <p14:creationId xmlns:p14="http://schemas.microsoft.com/office/powerpoint/2010/main" xmlns="" val="315907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r>
              <a:rPr kumimoji="1" lang="ja-JP" altLang="en-US" dirty="0"/>
              <a:t>・社会貢献目的の企業に対しては子供に対する影響の効果の記載が必要</a:t>
            </a:r>
            <a:endParaRPr kumimoji="1" lang="en-US" altLang="ja-JP" dirty="0"/>
          </a:p>
          <a:p>
            <a:r>
              <a:rPr kumimoji="1" lang="ja-JP" altLang="en-US" dirty="0"/>
              <a:t>「ストレスが軽減されて、家庭でイライラすることがなくなった」　とか</a:t>
            </a:r>
            <a:endParaRPr kumimoji="1" lang="en-US" altLang="ja-JP" dirty="0"/>
          </a:p>
        </p:txBody>
      </p:sp>
      <p:sp>
        <p:nvSpPr>
          <p:cNvPr id="4" name="スライド番号プレースホルダー 3"/>
          <p:cNvSpPr>
            <a:spLocks noGrp="1"/>
          </p:cNvSpPr>
          <p:nvPr>
            <p:ph type="sldNum" sz="quarter" idx="5"/>
          </p:nvPr>
        </p:nvSpPr>
        <p:spPr/>
        <p:txBody>
          <a:bodyPr/>
          <a:lstStyle/>
          <a:p>
            <a:pPr defTabSz="919978">
              <a:defRPr/>
            </a:pPr>
            <a:fld id="{18A5E2D1-650C-4533-9CD6-33CB7B997260}" type="slidenum">
              <a:rPr lang="en-US" altLang="ja-JP" smtClean="0">
                <a:solidFill>
                  <a:srgbClr val="000000"/>
                </a:solidFill>
              </a:rPr>
              <a:pPr defTabSz="919978">
                <a:defRPr/>
              </a:pPr>
              <a:t>11</a:t>
            </a:fld>
            <a:endParaRPr lang="en-US" altLang="ja-JP" dirty="0">
              <a:solidFill>
                <a:srgbClr val="000000"/>
              </a:solidFill>
            </a:endParaRPr>
          </a:p>
        </p:txBody>
      </p:sp>
    </p:spTree>
    <p:extLst>
      <p:ext uri="{BB962C8B-B14F-4D97-AF65-F5344CB8AC3E}">
        <p14:creationId xmlns:p14="http://schemas.microsoft.com/office/powerpoint/2010/main" xmlns="" val="241011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978">
              <a:defRPr/>
            </a:pPr>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12</a:t>
            </a:fld>
            <a:endParaRPr lang="en-US" altLang="ja-JP"/>
          </a:p>
        </p:txBody>
      </p:sp>
    </p:spTree>
    <p:extLst>
      <p:ext uri="{BB962C8B-B14F-4D97-AF65-F5344CB8AC3E}">
        <p14:creationId xmlns:p14="http://schemas.microsoft.com/office/powerpoint/2010/main" xmlns="" val="61687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17</a:t>
            </a:fld>
            <a:endParaRPr lang="en-US" altLang="ja-JP"/>
          </a:p>
        </p:txBody>
      </p:sp>
    </p:spTree>
    <p:extLst>
      <p:ext uri="{BB962C8B-B14F-4D97-AF65-F5344CB8AC3E}">
        <p14:creationId xmlns:p14="http://schemas.microsoft.com/office/powerpoint/2010/main" xmlns="" val="372174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18</a:t>
            </a:fld>
            <a:endParaRPr lang="en-US" altLang="ja-JP"/>
          </a:p>
        </p:txBody>
      </p:sp>
    </p:spTree>
    <p:extLst>
      <p:ext uri="{BB962C8B-B14F-4D97-AF65-F5344CB8AC3E}">
        <p14:creationId xmlns:p14="http://schemas.microsoft.com/office/powerpoint/2010/main" xmlns="" val="3988908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r>
              <a:rPr kumimoji="1" lang="ja-JP" altLang="en-US" dirty="0"/>
              <a:t>・社会貢献目的の企業に対しては子供に対する影響の効果の記載が必要</a:t>
            </a:r>
            <a:endParaRPr kumimoji="1" lang="en-US" altLang="ja-JP" dirty="0"/>
          </a:p>
          <a:p>
            <a:r>
              <a:rPr kumimoji="1" lang="ja-JP" altLang="en-US" dirty="0"/>
              <a:t>「ストレスが軽減されて、家庭でイライラすることがなくなった」　とか</a:t>
            </a:r>
            <a:endParaRPr kumimoji="1" lang="en-US" altLang="ja-JP" dirty="0"/>
          </a:p>
        </p:txBody>
      </p:sp>
      <p:sp>
        <p:nvSpPr>
          <p:cNvPr id="4" name="スライド番号プレースホルダー 3"/>
          <p:cNvSpPr>
            <a:spLocks noGrp="1"/>
          </p:cNvSpPr>
          <p:nvPr>
            <p:ph type="sldNum" sz="quarter" idx="5"/>
          </p:nvPr>
        </p:nvSpPr>
        <p:spPr/>
        <p:txBody>
          <a:bodyPr/>
          <a:lstStyle/>
          <a:p>
            <a:pPr defTabSz="919978">
              <a:defRPr/>
            </a:pPr>
            <a:fld id="{18A5E2D1-650C-4533-9CD6-33CB7B997260}" type="slidenum">
              <a:rPr lang="en-US" altLang="ja-JP" smtClean="0">
                <a:solidFill>
                  <a:srgbClr val="000000"/>
                </a:solidFill>
              </a:rPr>
              <a:pPr defTabSz="919978">
                <a:defRPr/>
              </a:pPr>
              <a:t>19</a:t>
            </a:fld>
            <a:endParaRPr lang="en-US" altLang="ja-JP" dirty="0">
              <a:solidFill>
                <a:srgbClr val="000000"/>
              </a:solidFill>
            </a:endParaRPr>
          </a:p>
        </p:txBody>
      </p:sp>
    </p:spTree>
    <p:extLst>
      <p:ext uri="{BB962C8B-B14F-4D97-AF65-F5344CB8AC3E}">
        <p14:creationId xmlns:p14="http://schemas.microsoft.com/office/powerpoint/2010/main" xmlns="" val="14695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20</a:t>
            </a:fld>
            <a:endParaRPr lang="en-US" altLang="ja-JP"/>
          </a:p>
        </p:txBody>
      </p:sp>
    </p:spTree>
    <p:extLst>
      <p:ext uri="{BB962C8B-B14F-4D97-AF65-F5344CB8AC3E}">
        <p14:creationId xmlns:p14="http://schemas.microsoft.com/office/powerpoint/2010/main" xmlns="" val="2446438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21</a:t>
            </a:fld>
            <a:endParaRPr lang="en-US" altLang="ja-JP"/>
          </a:p>
        </p:txBody>
      </p:sp>
    </p:spTree>
    <p:extLst>
      <p:ext uri="{BB962C8B-B14F-4D97-AF65-F5344CB8AC3E}">
        <p14:creationId xmlns:p14="http://schemas.microsoft.com/office/powerpoint/2010/main" xmlns="" val="1246341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22</a:t>
            </a:fld>
            <a:endParaRPr lang="en-US" altLang="ja-JP"/>
          </a:p>
        </p:txBody>
      </p:sp>
    </p:spTree>
    <p:extLst>
      <p:ext uri="{BB962C8B-B14F-4D97-AF65-F5344CB8AC3E}">
        <p14:creationId xmlns:p14="http://schemas.microsoft.com/office/powerpoint/2010/main" xmlns="" val="2853185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23</a:t>
            </a:fld>
            <a:endParaRPr lang="en-US" altLang="ja-JP"/>
          </a:p>
        </p:txBody>
      </p:sp>
    </p:spTree>
    <p:extLst>
      <p:ext uri="{BB962C8B-B14F-4D97-AF65-F5344CB8AC3E}">
        <p14:creationId xmlns:p14="http://schemas.microsoft.com/office/powerpoint/2010/main" xmlns="" val="11387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2</a:t>
            </a:fld>
            <a:endParaRPr lang="en-US" altLang="ja-JP"/>
          </a:p>
        </p:txBody>
      </p:sp>
    </p:spTree>
    <p:extLst>
      <p:ext uri="{BB962C8B-B14F-4D97-AF65-F5344CB8AC3E}">
        <p14:creationId xmlns:p14="http://schemas.microsoft.com/office/powerpoint/2010/main" xmlns="" val="1488522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24</a:t>
            </a:fld>
            <a:endParaRPr lang="en-US" altLang="ja-JP"/>
          </a:p>
        </p:txBody>
      </p:sp>
    </p:spTree>
    <p:extLst>
      <p:ext uri="{BB962C8B-B14F-4D97-AF65-F5344CB8AC3E}">
        <p14:creationId xmlns:p14="http://schemas.microsoft.com/office/powerpoint/2010/main" xmlns="" val="2219895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25</a:t>
            </a:fld>
            <a:endParaRPr lang="en-US" altLang="ja-JP"/>
          </a:p>
        </p:txBody>
      </p:sp>
    </p:spTree>
    <p:extLst>
      <p:ext uri="{BB962C8B-B14F-4D97-AF65-F5344CB8AC3E}">
        <p14:creationId xmlns:p14="http://schemas.microsoft.com/office/powerpoint/2010/main" xmlns="" val="180598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3</a:t>
            </a:fld>
            <a:endParaRPr lang="en-US" altLang="ja-JP"/>
          </a:p>
        </p:txBody>
      </p:sp>
    </p:spTree>
    <p:extLst>
      <p:ext uri="{BB962C8B-B14F-4D97-AF65-F5344CB8AC3E}">
        <p14:creationId xmlns:p14="http://schemas.microsoft.com/office/powerpoint/2010/main" xmlns="" val="244129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4</a:t>
            </a:fld>
            <a:endParaRPr lang="en-US" altLang="ja-JP"/>
          </a:p>
        </p:txBody>
      </p:sp>
    </p:spTree>
    <p:extLst>
      <p:ext uri="{BB962C8B-B14F-4D97-AF65-F5344CB8AC3E}">
        <p14:creationId xmlns:p14="http://schemas.microsoft.com/office/powerpoint/2010/main" xmlns="" val="386066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5</a:t>
            </a:fld>
            <a:endParaRPr lang="en-US" altLang="ja-JP"/>
          </a:p>
        </p:txBody>
      </p:sp>
    </p:spTree>
    <p:extLst>
      <p:ext uri="{BB962C8B-B14F-4D97-AF65-F5344CB8AC3E}">
        <p14:creationId xmlns:p14="http://schemas.microsoft.com/office/powerpoint/2010/main" xmlns="" val="156250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6</a:t>
            </a:fld>
            <a:endParaRPr lang="en-US" altLang="ja-JP"/>
          </a:p>
        </p:txBody>
      </p:sp>
    </p:spTree>
    <p:extLst>
      <p:ext uri="{BB962C8B-B14F-4D97-AF65-F5344CB8AC3E}">
        <p14:creationId xmlns:p14="http://schemas.microsoft.com/office/powerpoint/2010/main" xmlns="" val="252321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7</a:t>
            </a:fld>
            <a:endParaRPr lang="en-US" altLang="ja-JP"/>
          </a:p>
        </p:txBody>
      </p:sp>
    </p:spTree>
    <p:extLst>
      <p:ext uri="{BB962C8B-B14F-4D97-AF65-F5344CB8AC3E}">
        <p14:creationId xmlns:p14="http://schemas.microsoft.com/office/powerpoint/2010/main" xmlns="" val="346596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86125" y="515938"/>
            <a:ext cx="3446463" cy="25844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8</a:t>
            </a:fld>
            <a:endParaRPr lang="en-US" altLang="ja-JP"/>
          </a:p>
        </p:txBody>
      </p:sp>
    </p:spTree>
    <p:extLst>
      <p:ext uri="{BB962C8B-B14F-4D97-AF65-F5344CB8AC3E}">
        <p14:creationId xmlns:p14="http://schemas.microsoft.com/office/powerpoint/2010/main" xmlns="" val="95707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8A5E2D1-650C-4533-9CD6-33CB7B997260}" type="slidenum">
              <a:rPr lang="en-US" altLang="ja-JP" smtClean="0"/>
              <a:pPr/>
              <a:t>9</a:t>
            </a:fld>
            <a:endParaRPr lang="en-US" altLang="ja-JP"/>
          </a:p>
        </p:txBody>
      </p:sp>
    </p:spTree>
    <p:extLst>
      <p:ext uri="{BB962C8B-B14F-4D97-AF65-F5344CB8AC3E}">
        <p14:creationId xmlns:p14="http://schemas.microsoft.com/office/powerpoint/2010/main" xmlns="" val="271842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3574530-CF44-4190-8271-A436B01ABDE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F5ADE07F-840C-412A-A2C5-33D35394049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1DB9EE82-8F1A-4C53-9480-DA78E720B2DA}"/>
              </a:ext>
            </a:extLst>
          </p:cNvPr>
          <p:cNvSpPr>
            <a:spLocks noGrp="1"/>
          </p:cNvSpPr>
          <p:nvPr>
            <p:ph type="dt" sz="half" idx="10"/>
          </p:nvPr>
        </p:nvSpPr>
        <p:spPr/>
        <p:txBody>
          <a:bodyPr/>
          <a:lstStyle/>
          <a:p>
            <a:fld id="{41E0E550-4F55-425B-8136-699507771BD4}" type="datetime1">
              <a:rPr kumimoji="1" lang="ja-JP" altLang="en-US" smtClean="0"/>
              <a:pPr/>
              <a:t>2020/6/12</a:t>
            </a:fld>
            <a:endParaRPr kumimoji="1" lang="ja-JP" altLang="en-US"/>
          </a:p>
        </p:txBody>
      </p:sp>
      <p:sp>
        <p:nvSpPr>
          <p:cNvPr id="5" name="フッター プレースホルダー 4">
            <a:extLst>
              <a:ext uri="{FF2B5EF4-FFF2-40B4-BE49-F238E27FC236}">
                <a16:creationId xmlns:a16="http://schemas.microsoft.com/office/drawing/2014/main" xmlns="" id="{69C8D52A-A5BA-44A2-A7C6-9E1F5F5038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6385E8B-F06E-42EA-A911-8743D50B83D0}"/>
              </a:ext>
            </a:extLst>
          </p:cNvPr>
          <p:cNvSpPr>
            <a:spLocks noGrp="1"/>
          </p:cNvSpPr>
          <p:nvPr>
            <p:ph type="sldNum" sz="quarter" idx="12"/>
          </p:nvPr>
        </p:nvSpPr>
        <p:spPr/>
        <p:txBody>
          <a:bodyPr/>
          <a:lstStyle>
            <a:lvl1pPr>
              <a:defRPr sz="1600" b="1"/>
            </a:lvl1pPr>
          </a:lstStyle>
          <a:p>
            <a:fld id="{4865AE71-6699-4130-8D09-F644061475C2}" type="slidenum">
              <a:rPr lang="ja-JP" altLang="en-US" smtClean="0"/>
              <a:pPr/>
              <a:t>&lt;#&gt;</a:t>
            </a:fld>
            <a:endParaRPr lang="ja-JP" altLang="en-US" dirty="0"/>
          </a:p>
        </p:txBody>
      </p:sp>
    </p:spTree>
    <p:extLst>
      <p:ext uri="{BB962C8B-B14F-4D97-AF65-F5344CB8AC3E}">
        <p14:creationId xmlns:p14="http://schemas.microsoft.com/office/powerpoint/2010/main" xmlns="" val="277694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AD2CEE1-EA84-422E-9D2E-3E4B43C2E97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77C1E76-CE81-461E-AE49-D055B93CB0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B20B858-72A6-4210-8ECA-1F75BF8CF556}"/>
              </a:ext>
            </a:extLst>
          </p:cNvPr>
          <p:cNvSpPr>
            <a:spLocks noGrp="1"/>
          </p:cNvSpPr>
          <p:nvPr>
            <p:ph type="dt" sz="half" idx="10"/>
          </p:nvPr>
        </p:nvSpPr>
        <p:spPr/>
        <p:txBody>
          <a:bodyPr/>
          <a:lstStyle/>
          <a:p>
            <a:fld id="{94A8BBEF-74EA-4EE9-B3B0-F8F677F7CC67}" type="datetime1">
              <a:rPr kumimoji="1" lang="ja-JP" altLang="en-US" smtClean="0"/>
              <a:pPr/>
              <a:t>2020/6/12</a:t>
            </a:fld>
            <a:endParaRPr kumimoji="1" lang="ja-JP" altLang="en-US"/>
          </a:p>
        </p:txBody>
      </p:sp>
      <p:sp>
        <p:nvSpPr>
          <p:cNvPr id="5" name="フッター プレースホルダー 4">
            <a:extLst>
              <a:ext uri="{FF2B5EF4-FFF2-40B4-BE49-F238E27FC236}">
                <a16:creationId xmlns:a16="http://schemas.microsoft.com/office/drawing/2014/main" xmlns="" id="{EEF3A718-AD06-4DEB-B34D-CD8E4B742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19BD71D7-59CD-4971-96CC-BE2F278ACF0B}"/>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369757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3901C81B-31AC-498F-927E-0A6D0C340F4A}"/>
              </a:ext>
            </a:extLst>
          </p:cNvPr>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6CC0A61A-D25B-4628-B373-546C033CBE82}"/>
              </a:ext>
            </a:extLst>
          </p:cNvPr>
          <p:cNvSpPr>
            <a:spLocks noGrp="1"/>
          </p:cNvSpPr>
          <p:nvPr>
            <p:ph type="body" orient="vert" idx="1"/>
          </p:nvPr>
        </p:nvSpPr>
        <p:spPr>
          <a:xfrm>
            <a:off x="628651"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18A9B33-18EA-47FD-A5C9-82707C357098}"/>
              </a:ext>
            </a:extLst>
          </p:cNvPr>
          <p:cNvSpPr>
            <a:spLocks noGrp="1"/>
          </p:cNvSpPr>
          <p:nvPr>
            <p:ph type="dt" sz="half" idx="10"/>
          </p:nvPr>
        </p:nvSpPr>
        <p:spPr/>
        <p:txBody>
          <a:bodyPr/>
          <a:lstStyle/>
          <a:p>
            <a:fld id="{58DB240B-1A29-4FE8-B65D-E92B289DB984}" type="datetime1">
              <a:rPr kumimoji="1" lang="ja-JP" altLang="en-US" smtClean="0"/>
              <a:pPr/>
              <a:t>2020/6/12</a:t>
            </a:fld>
            <a:endParaRPr kumimoji="1" lang="ja-JP" altLang="en-US"/>
          </a:p>
        </p:txBody>
      </p:sp>
      <p:sp>
        <p:nvSpPr>
          <p:cNvPr id="5" name="フッター プレースホルダー 4">
            <a:extLst>
              <a:ext uri="{FF2B5EF4-FFF2-40B4-BE49-F238E27FC236}">
                <a16:creationId xmlns:a16="http://schemas.microsoft.com/office/drawing/2014/main" xmlns="" id="{C31393A8-7316-4F54-B55F-602D99FBC3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3E0F8BC-ABF5-4A91-B10F-8E917388E460}"/>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353898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DB44B7E-ACDD-4E5D-95D8-EB081E27352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76FAAE0-57BD-4F09-8281-214C1A2BD34A}"/>
              </a:ext>
            </a:extLst>
          </p:cNvPr>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xmlns="" id="{4D99D39F-C618-4CA3-B148-664213D9758E}"/>
              </a:ext>
            </a:extLst>
          </p:cNvPr>
          <p:cNvSpPr>
            <a:spLocks noGrp="1"/>
          </p:cNvSpPr>
          <p:nvPr>
            <p:ph type="dt" sz="half" idx="10"/>
          </p:nvPr>
        </p:nvSpPr>
        <p:spPr/>
        <p:txBody>
          <a:bodyPr/>
          <a:lstStyle/>
          <a:p>
            <a:fld id="{F236B401-7C11-458D-B265-3B4DD491A2E7}" type="datetime1">
              <a:rPr kumimoji="1" lang="ja-JP" altLang="en-US" smtClean="0"/>
              <a:pPr/>
              <a:t>2020/6/12</a:t>
            </a:fld>
            <a:endParaRPr kumimoji="1" lang="ja-JP" altLang="en-US"/>
          </a:p>
        </p:txBody>
      </p:sp>
      <p:sp>
        <p:nvSpPr>
          <p:cNvPr id="5" name="フッター プレースホルダー 4">
            <a:extLst>
              <a:ext uri="{FF2B5EF4-FFF2-40B4-BE49-F238E27FC236}">
                <a16:creationId xmlns:a16="http://schemas.microsoft.com/office/drawing/2014/main" xmlns="" id="{CCDEE1C4-41A7-4CFA-B25C-E8436966C4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1C8B641-7B6A-4465-8028-B8F86725C94D}"/>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407675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87DA98E-C2F6-4129-BE8B-68DF4C374A36}"/>
              </a:ext>
            </a:extLst>
          </p:cNvPr>
          <p:cNvSpPr>
            <a:spLocks noGrp="1"/>
          </p:cNvSpPr>
          <p:nvPr>
            <p:ph type="title"/>
          </p:nvPr>
        </p:nvSpPr>
        <p:spPr>
          <a:xfrm>
            <a:off x="623888" y="1709741"/>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74846F76-30DD-4DCA-879D-DBA24632A2E4}"/>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E60BD597-7D55-4D71-B010-10F5CA98C596}"/>
              </a:ext>
            </a:extLst>
          </p:cNvPr>
          <p:cNvSpPr>
            <a:spLocks noGrp="1"/>
          </p:cNvSpPr>
          <p:nvPr>
            <p:ph type="dt" sz="half" idx="10"/>
          </p:nvPr>
        </p:nvSpPr>
        <p:spPr/>
        <p:txBody>
          <a:bodyPr/>
          <a:lstStyle/>
          <a:p>
            <a:fld id="{00F94C2A-0A43-41E5-99FB-82CE5FDCEC63}" type="datetime1">
              <a:rPr kumimoji="1" lang="ja-JP" altLang="en-US" smtClean="0"/>
              <a:pPr/>
              <a:t>2020/6/12</a:t>
            </a:fld>
            <a:endParaRPr kumimoji="1" lang="ja-JP" altLang="en-US"/>
          </a:p>
        </p:txBody>
      </p:sp>
      <p:sp>
        <p:nvSpPr>
          <p:cNvPr id="5" name="フッター プレースホルダー 4">
            <a:extLst>
              <a:ext uri="{FF2B5EF4-FFF2-40B4-BE49-F238E27FC236}">
                <a16:creationId xmlns:a16="http://schemas.microsoft.com/office/drawing/2014/main" xmlns="" id="{D533E993-86AA-455C-A4C4-10C5078BFF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FC5F168-8CC9-4FA7-8AEF-3AF1375394E5}"/>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275553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74DF684-31A6-4A9F-83D6-F008A2B09E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6A41F1C-1075-4462-ADB9-501A424598D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A2C4B6E5-D893-421E-AD6B-43BE78402AE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33155093-7083-4EFD-BF25-5821B911F41C}"/>
              </a:ext>
            </a:extLst>
          </p:cNvPr>
          <p:cNvSpPr>
            <a:spLocks noGrp="1"/>
          </p:cNvSpPr>
          <p:nvPr>
            <p:ph type="dt" sz="half" idx="10"/>
          </p:nvPr>
        </p:nvSpPr>
        <p:spPr/>
        <p:txBody>
          <a:bodyPr/>
          <a:lstStyle/>
          <a:p>
            <a:fld id="{B5979096-A0C2-4DAF-9832-86E8BCE2E8C9}" type="datetime1">
              <a:rPr kumimoji="1" lang="ja-JP" altLang="en-US" smtClean="0"/>
              <a:pPr/>
              <a:t>2020/6/12</a:t>
            </a:fld>
            <a:endParaRPr kumimoji="1" lang="ja-JP" altLang="en-US"/>
          </a:p>
        </p:txBody>
      </p:sp>
      <p:sp>
        <p:nvSpPr>
          <p:cNvPr id="6" name="フッター プレースホルダー 5">
            <a:extLst>
              <a:ext uri="{FF2B5EF4-FFF2-40B4-BE49-F238E27FC236}">
                <a16:creationId xmlns:a16="http://schemas.microsoft.com/office/drawing/2014/main" xmlns="" id="{862E1801-0F54-42FF-8A36-C5EEFCBC58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56BBF89-2E5B-48F1-B66E-F57990C0FFD7}"/>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280749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7D94E3C-399B-47A2-B189-6E836A06DEFB}"/>
              </a:ext>
            </a:extLst>
          </p:cNvPr>
          <p:cNvSpPr>
            <a:spLocks noGrp="1"/>
          </p:cNvSpPr>
          <p:nvPr>
            <p:ph type="title"/>
          </p:nvPr>
        </p:nvSpPr>
        <p:spPr>
          <a:xfrm>
            <a:off x="629841" y="365128"/>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957D767C-F770-47AB-A23C-BDC6C059DD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F631B3C1-7DE5-417D-A165-44BE61A64682}"/>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7872E3BF-49EC-40CB-AE31-2F051E2CCCDB}"/>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5052E6D7-55A0-42AD-A392-6FCF73EA35C6}"/>
              </a:ext>
            </a:extLst>
          </p:cNvPr>
          <p:cNvSpPr>
            <a:spLocks noGrp="1"/>
          </p:cNvSpPr>
          <p:nvPr>
            <p:ph sz="quarter" idx="4"/>
          </p:nvPr>
        </p:nvSpPr>
        <p:spPr>
          <a:xfrm>
            <a:off x="4629151"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579078EA-AF7A-4C78-8AE7-56C8ACDDB671}"/>
              </a:ext>
            </a:extLst>
          </p:cNvPr>
          <p:cNvSpPr>
            <a:spLocks noGrp="1"/>
          </p:cNvSpPr>
          <p:nvPr>
            <p:ph type="dt" sz="half" idx="10"/>
          </p:nvPr>
        </p:nvSpPr>
        <p:spPr/>
        <p:txBody>
          <a:bodyPr/>
          <a:lstStyle/>
          <a:p>
            <a:fld id="{3FF81B96-FC56-44C4-8888-028D0E760210}" type="datetime1">
              <a:rPr kumimoji="1" lang="ja-JP" altLang="en-US" smtClean="0"/>
              <a:pPr/>
              <a:t>2020/6/12</a:t>
            </a:fld>
            <a:endParaRPr kumimoji="1" lang="ja-JP" altLang="en-US"/>
          </a:p>
        </p:txBody>
      </p:sp>
      <p:sp>
        <p:nvSpPr>
          <p:cNvPr id="8" name="フッター プレースホルダー 7">
            <a:extLst>
              <a:ext uri="{FF2B5EF4-FFF2-40B4-BE49-F238E27FC236}">
                <a16:creationId xmlns:a16="http://schemas.microsoft.com/office/drawing/2014/main" xmlns="" id="{CE9CDA12-8824-42AA-99C2-17226603A23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3AF845B3-52FE-498D-A535-A21BF0CA72CD}"/>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283167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D4D49EA-883C-4E3A-BF94-12C28136D3F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C68D3296-CB11-4161-9AFA-4C67F204E618}"/>
              </a:ext>
            </a:extLst>
          </p:cNvPr>
          <p:cNvSpPr>
            <a:spLocks noGrp="1"/>
          </p:cNvSpPr>
          <p:nvPr>
            <p:ph type="dt" sz="half" idx="10"/>
          </p:nvPr>
        </p:nvSpPr>
        <p:spPr/>
        <p:txBody>
          <a:bodyPr/>
          <a:lstStyle/>
          <a:p>
            <a:fld id="{CAEE0CD8-8C7D-4810-A532-558843E29D99}" type="datetime1">
              <a:rPr kumimoji="1" lang="ja-JP" altLang="en-US" smtClean="0"/>
              <a:pPr/>
              <a:t>2020/6/12</a:t>
            </a:fld>
            <a:endParaRPr kumimoji="1" lang="ja-JP" altLang="en-US"/>
          </a:p>
        </p:txBody>
      </p:sp>
      <p:sp>
        <p:nvSpPr>
          <p:cNvPr id="4" name="フッター プレースホルダー 3">
            <a:extLst>
              <a:ext uri="{FF2B5EF4-FFF2-40B4-BE49-F238E27FC236}">
                <a16:creationId xmlns:a16="http://schemas.microsoft.com/office/drawing/2014/main" xmlns="" id="{EBB914E4-9828-420F-99F2-85F79602C4A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76FB4657-C384-45F3-8610-00BD92A07232}"/>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324812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7A9FE9AD-D959-4574-8084-A3FCEFBC3159}"/>
              </a:ext>
            </a:extLst>
          </p:cNvPr>
          <p:cNvSpPr>
            <a:spLocks noGrp="1"/>
          </p:cNvSpPr>
          <p:nvPr>
            <p:ph type="dt" sz="half" idx="10"/>
          </p:nvPr>
        </p:nvSpPr>
        <p:spPr/>
        <p:txBody>
          <a:bodyPr/>
          <a:lstStyle/>
          <a:p>
            <a:fld id="{DCA598B3-78F0-4827-8C4C-0DD905163B13}" type="datetime1">
              <a:rPr kumimoji="1" lang="ja-JP" altLang="en-US" smtClean="0"/>
              <a:pPr/>
              <a:t>2020/6/12</a:t>
            </a:fld>
            <a:endParaRPr kumimoji="1" lang="ja-JP" altLang="en-US"/>
          </a:p>
        </p:txBody>
      </p:sp>
      <p:sp>
        <p:nvSpPr>
          <p:cNvPr id="3" name="フッター プレースホルダー 2">
            <a:extLst>
              <a:ext uri="{FF2B5EF4-FFF2-40B4-BE49-F238E27FC236}">
                <a16:creationId xmlns:a16="http://schemas.microsoft.com/office/drawing/2014/main" xmlns="" id="{DCC47568-4186-42F8-B27A-7BB328715E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9ACE85C2-B0E6-4524-A1A0-52689BF97BD8}"/>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340704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613AA62-E452-4D34-A79C-86F8BEACB4C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2865AA7-5499-4561-BBEB-F12D3C710BDC}"/>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14E90429-321A-4A0A-B1EE-EF28F2EA63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7B658223-57DE-41AC-8EFA-51782F739EB2}"/>
              </a:ext>
            </a:extLst>
          </p:cNvPr>
          <p:cNvSpPr>
            <a:spLocks noGrp="1"/>
          </p:cNvSpPr>
          <p:nvPr>
            <p:ph type="dt" sz="half" idx="10"/>
          </p:nvPr>
        </p:nvSpPr>
        <p:spPr/>
        <p:txBody>
          <a:bodyPr/>
          <a:lstStyle/>
          <a:p>
            <a:fld id="{B073C33D-C583-4256-8E9F-7E175C90DBC0}" type="datetime1">
              <a:rPr kumimoji="1" lang="ja-JP" altLang="en-US" smtClean="0"/>
              <a:pPr/>
              <a:t>2020/6/12</a:t>
            </a:fld>
            <a:endParaRPr kumimoji="1" lang="ja-JP" altLang="en-US"/>
          </a:p>
        </p:txBody>
      </p:sp>
      <p:sp>
        <p:nvSpPr>
          <p:cNvPr id="6" name="フッター プレースホルダー 5">
            <a:extLst>
              <a:ext uri="{FF2B5EF4-FFF2-40B4-BE49-F238E27FC236}">
                <a16:creationId xmlns:a16="http://schemas.microsoft.com/office/drawing/2014/main" xmlns="" id="{03EA74CF-BE3E-4D10-A2FC-06AE4A1E73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EFF0DF0-668C-463C-A73F-7E719E758A96}"/>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130612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168519-4BD1-4799-8E0F-B98CF1CCF62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FB5E9CF3-3D3D-480E-AD08-57054C4FF7EF}"/>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3E631C15-58DB-4C29-93F2-DD295484D40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D9BD5DBF-B787-41B3-905F-BDC356D2FB93}"/>
              </a:ext>
            </a:extLst>
          </p:cNvPr>
          <p:cNvSpPr>
            <a:spLocks noGrp="1"/>
          </p:cNvSpPr>
          <p:nvPr>
            <p:ph type="dt" sz="half" idx="10"/>
          </p:nvPr>
        </p:nvSpPr>
        <p:spPr/>
        <p:txBody>
          <a:bodyPr/>
          <a:lstStyle/>
          <a:p>
            <a:fld id="{7901D9C6-8239-4C5E-8072-342002EFDFDF}" type="datetime1">
              <a:rPr kumimoji="1" lang="ja-JP" altLang="en-US" smtClean="0"/>
              <a:pPr/>
              <a:t>2020/6/12</a:t>
            </a:fld>
            <a:endParaRPr kumimoji="1" lang="ja-JP" altLang="en-US"/>
          </a:p>
        </p:txBody>
      </p:sp>
      <p:sp>
        <p:nvSpPr>
          <p:cNvPr id="6" name="フッター プレースホルダー 5">
            <a:extLst>
              <a:ext uri="{FF2B5EF4-FFF2-40B4-BE49-F238E27FC236}">
                <a16:creationId xmlns:a16="http://schemas.microsoft.com/office/drawing/2014/main" xmlns="" id="{F44A5FA7-9803-4482-8C5B-3522349559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3279AA28-11B4-4485-8D4E-396F559426EB}"/>
              </a:ext>
            </a:extLst>
          </p:cNvPr>
          <p:cNvSpPr>
            <a:spLocks noGrp="1"/>
          </p:cNvSpPr>
          <p:nvPr>
            <p:ph type="sldNum" sz="quarter" idx="12"/>
          </p:nvPr>
        </p:nvSpPr>
        <p:spPr/>
        <p:txBody>
          <a:bodyPr/>
          <a:lstStyle/>
          <a:p>
            <a:fld id="{4865AE71-6699-4130-8D09-F644061475C2}" type="slidenum">
              <a:rPr kumimoji="1" lang="ja-JP" altLang="en-US" smtClean="0"/>
              <a:pPr/>
              <a:t>&lt;#&gt;</a:t>
            </a:fld>
            <a:endParaRPr kumimoji="1" lang="ja-JP" altLang="en-US"/>
          </a:p>
        </p:txBody>
      </p:sp>
    </p:spTree>
    <p:extLst>
      <p:ext uri="{BB962C8B-B14F-4D97-AF65-F5344CB8AC3E}">
        <p14:creationId xmlns:p14="http://schemas.microsoft.com/office/powerpoint/2010/main" xmlns="" val="378113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6C5B2BC5-A465-491A-B8FE-2F9D917D5412}"/>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E02C12EC-46DC-46CD-8FE8-7DBEB79E08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4FD9DFE-3631-4612-B17D-2C7897292184}"/>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1DD317-1DB7-4C62-93E6-9B931CE3D60E}" type="datetime1">
              <a:rPr kumimoji="1" lang="ja-JP" altLang="en-US" smtClean="0"/>
              <a:pPr/>
              <a:t>2020/6/12</a:t>
            </a:fld>
            <a:endParaRPr kumimoji="1" lang="ja-JP" altLang="en-US"/>
          </a:p>
        </p:txBody>
      </p:sp>
      <p:sp>
        <p:nvSpPr>
          <p:cNvPr id="5" name="フッター プレースホルダー 4">
            <a:extLst>
              <a:ext uri="{FF2B5EF4-FFF2-40B4-BE49-F238E27FC236}">
                <a16:creationId xmlns:a16="http://schemas.microsoft.com/office/drawing/2014/main" xmlns="" id="{0C6DDBC2-7841-4535-B57B-CC785AF334D5}"/>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7C1E83D6-46DF-484C-84A3-45B8FE8468F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865AE71-6699-4130-8D09-F644061475C2}" type="slidenum">
              <a:rPr lang="ja-JP" altLang="en-US" smtClean="0"/>
              <a:pPr/>
              <a:t>&lt;#&gt;</a:t>
            </a:fld>
            <a:endParaRPr lang="ja-JP" altLang="en-US"/>
          </a:p>
        </p:txBody>
      </p:sp>
    </p:spTree>
    <p:extLst>
      <p:ext uri="{BB962C8B-B14F-4D97-AF65-F5344CB8AC3E}">
        <p14:creationId xmlns:p14="http://schemas.microsoft.com/office/powerpoint/2010/main" xmlns="" val="414740292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h.ochi@p-smile.org" TargetMode="External"/><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BD4A368B-EEAE-485E-A1A7-CF6A506143C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6328" y="592014"/>
            <a:ext cx="6141247" cy="4605934"/>
          </a:xfrm>
          <a:prstGeom prst="rect">
            <a:avLst/>
          </a:prstGeom>
        </p:spPr>
      </p:pic>
      <p:sp>
        <p:nvSpPr>
          <p:cNvPr id="16" name="正方形/長方形 15">
            <a:extLst>
              <a:ext uri="{FF2B5EF4-FFF2-40B4-BE49-F238E27FC236}">
                <a16:creationId xmlns:a16="http://schemas.microsoft.com/office/drawing/2014/main" xmlns="" id="{196B90B2-76EC-4E41-9AA7-CD6EC83767A8}"/>
              </a:ext>
            </a:extLst>
          </p:cNvPr>
          <p:cNvSpPr/>
          <p:nvPr/>
        </p:nvSpPr>
        <p:spPr>
          <a:xfrm>
            <a:off x="160568" y="590916"/>
            <a:ext cx="4572000" cy="762581"/>
          </a:xfrm>
          <a:prstGeom prst="rect">
            <a:avLst/>
          </a:prstGeom>
        </p:spPr>
        <p:txBody>
          <a:bodyPr wrap="square">
            <a:spAutoFit/>
          </a:bodyPr>
          <a:lstStyle/>
          <a:p>
            <a:pPr algn="ctr" defTabSz="685800" fontAlgn="auto">
              <a:lnSpc>
                <a:spcPts val="6150"/>
              </a:lnSpc>
              <a:spcBef>
                <a:spcPts val="0"/>
              </a:spcBef>
              <a:spcAft>
                <a:spcPts val="0"/>
              </a:spcAft>
            </a:pPr>
            <a:endParaRPr lang="en-US" altLang="ja-JP" sz="4000" b="1" dirty="0">
              <a:solidFill>
                <a:srgbClr val="FF3399"/>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endParaRPr>
          </a:p>
        </p:txBody>
      </p:sp>
      <p:sp>
        <p:nvSpPr>
          <p:cNvPr id="6" name="正方形/長方形 5">
            <a:extLst>
              <a:ext uri="{FF2B5EF4-FFF2-40B4-BE49-F238E27FC236}">
                <a16:creationId xmlns:a16="http://schemas.microsoft.com/office/drawing/2014/main" xmlns="" id="{600DB08C-6C37-4931-83E7-800B36A3C965}"/>
              </a:ext>
            </a:extLst>
          </p:cNvPr>
          <p:cNvSpPr/>
          <p:nvPr/>
        </p:nvSpPr>
        <p:spPr>
          <a:xfrm>
            <a:off x="-7132" y="4422626"/>
            <a:ext cx="9151132" cy="1872208"/>
          </a:xfrm>
          <a:prstGeom prst="rect">
            <a:avLst/>
          </a:prstGeom>
          <a:solidFill>
            <a:srgbClr val="92D050"/>
          </a:solidFill>
          <a:ln w="25400" cap="flat" cmpd="sng" algn="ctr">
            <a:noFill/>
            <a:prstDash val="solid"/>
          </a:ln>
          <a:effectLst/>
        </p:spPr>
        <p:txBody>
          <a:bodyPr anchor="ctr"/>
          <a:lstStyle/>
          <a:p>
            <a:pPr algn="ctr" fontAlgn="auto">
              <a:spcBef>
                <a:spcPts val="0"/>
              </a:spcBef>
              <a:spcAft>
                <a:spcPts val="0"/>
              </a:spcAft>
              <a:defRPr/>
            </a:pPr>
            <a:r>
              <a:rPr kumimoji="0" lang="en-US" altLang="ja-JP" sz="3200" b="1" kern="0" dirty="0">
                <a:solidFill>
                  <a:prstClr val="white"/>
                </a:solidFill>
                <a:latin typeface="メイリオ" panose="020B0604030504040204" pitchFamily="50" charset="-128"/>
                <a:ea typeface="メイリオ" panose="020B0604030504040204" pitchFamily="50" charset="-128"/>
              </a:rPr>
              <a:t>2019</a:t>
            </a:r>
            <a:r>
              <a:rPr kumimoji="0" lang="ja-JP" altLang="en-US" sz="3200" b="1" kern="0" dirty="0">
                <a:solidFill>
                  <a:prstClr val="white"/>
                </a:solidFill>
                <a:latin typeface="メイリオ" panose="020B0604030504040204" pitchFamily="50" charset="-128"/>
                <a:ea typeface="メイリオ" panose="020B0604030504040204" pitchFamily="50" charset="-128"/>
              </a:rPr>
              <a:t>年（平成</a:t>
            </a:r>
            <a:r>
              <a:rPr kumimoji="0" lang="en-US" altLang="ja-JP" sz="3200" b="1" kern="0" dirty="0">
                <a:solidFill>
                  <a:prstClr val="white"/>
                </a:solidFill>
                <a:latin typeface="メイリオ" panose="020B0604030504040204" pitchFamily="50" charset="-128"/>
                <a:ea typeface="メイリオ" panose="020B0604030504040204" pitchFamily="50" charset="-128"/>
              </a:rPr>
              <a:t>31</a:t>
            </a:r>
            <a:r>
              <a:rPr kumimoji="0" lang="ja-JP" altLang="en-US" sz="3200" b="1" kern="0" dirty="0">
                <a:solidFill>
                  <a:prstClr val="white"/>
                </a:solidFill>
                <a:latin typeface="メイリオ" panose="020B0604030504040204" pitchFamily="50" charset="-128"/>
                <a:ea typeface="メイリオ" panose="020B0604030504040204" pitchFamily="50" charset="-128"/>
              </a:rPr>
              <a:t>年） 草の根育成助成成果報告</a:t>
            </a:r>
            <a:endParaRPr kumimoji="0" lang="en-US" altLang="ja-JP" sz="3200" b="1" kern="0" dirty="0">
              <a:solidFill>
                <a:prstClr val="white"/>
              </a:solidFill>
              <a:latin typeface="メイリオ" panose="020B0604030504040204" pitchFamily="50" charset="-128"/>
              <a:ea typeface="メイリオ" panose="020B0604030504040204" pitchFamily="50" charset="-128"/>
            </a:endParaRPr>
          </a:p>
          <a:p>
            <a:pPr algn="ctr" fontAlgn="auto">
              <a:spcBef>
                <a:spcPts val="0"/>
              </a:spcBef>
              <a:spcAft>
                <a:spcPts val="0"/>
              </a:spcAft>
              <a:defRPr/>
            </a:pPr>
            <a:endParaRPr kumimoji="0" lang="en-US" altLang="ja-JP" sz="1050" b="1" kern="0" dirty="0">
              <a:solidFill>
                <a:prstClr val="white"/>
              </a:solidFill>
              <a:latin typeface="メイリオ" panose="020B0604030504040204" pitchFamily="50" charset="-128"/>
              <a:ea typeface="メイリオ" panose="020B0604030504040204" pitchFamily="50" charset="-128"/>
            </a:endParaRPr>
          </a:p>
          <a:p>
            <a:pPr algn="ctr" fontAlgn="auto">
              <a:spcBef>
                <a:spcPts val="0"/>
              </a:spcBef>
              <a:spcAft>
                <a:spcPts val="0"/>
              </a:spcAft>
              <a:defRPr/>
            </a:pPr>
            <a:r>
              <a:rPr kumimoji="0" lang="ja-JP" altLang="en-US" sz="2400" kern="0" dirty="0">
                <a:solidFill>
                  <a:prstClr val="white"/>
                </a:solidFill>
                <a:latin typeface="メイリオ" panose="020B0604030504040204" pitchFamily="50" charset="-128"/>
                <a:ea typeface="メイリオ" panose="020B0604030504040204" pitchFamily="50" charset="-128"/>
              </a:rPr>
              <a:t>特定非営利活動法人 日本ピーススマイル協会</a:t>
            </a:r>
            <a:endParaRPr kumimoji="0" lang="en-US" altLang="ja-JP" sz="2400" kern="0" dirty="0">
              <a:solidFill>
                <a:prstClr val="white"/>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xmlns="" id="{28A12837-5487-469C-B862-21DA34E491E7}"/>
              </a:ext>
            </a:extLst>
          </p:cNvPr>
          <p:cNvSpPr>
            <a:spLocks noGrp="1"/>
          </p:cNvSpPr>
          <p:nvPr>
            <p:ph type="sldNum" sz="quarter" idx="12"/>
          </p:nvPr>
        </p:nvSpPr>
        <p:spPr/>
        <p:txBody>
          <a:bodyPr/>
          <a:lstStyle/>
          <a:p>
            <a:fld id="{4865AE71-6699-4130-8D09-F644061475C2}" type="slidenum">
              <a:rPr kumimoji="1" lang="ja-JP" altLang="en-US" smtClean="0"/>
              <a:pPr/>
              <a:t>1</a:t>
            </a:fld>
            <a:endParaRPr kumimoji="1" lang="ja-JP" altLang="en-US" dirty="0"/>
          </a:p>
        </p:txBody>
      </p:sp>
      <p:pic>
        <p:nvPicPr>
          <p:cNvPr id="7" name="図 6" descr="ボトル が含まれている画像&#10;&#10;非常に高い精度で生成された説明">
            <a:extLst>
              <a:ext uri="{FF2B5EF4-FFF2-40B4-BE49-F238E27FC236}">
                <a16:creationId xmlns:a16="http://schemas.microsoft.com/office/drawing/2014/main" xmlns="" id="{B93B9264-F1A4-42E3-B3C2-FDF3820DF8C2}"/>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colorTemperature colorTemp="6945"/>
                    </a14:imgEffect>
                    <a14:imgEffect>
                      <a14:saturation sat="40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201838" y="453597"/>
            <a:ext cx="1174587" cy="1037218"/>
          </a:xfrm>
          <a:prstGeom prst="rect">
            <a:avLst/>
          </a:prstGeom>
        </p:spPr>
      </p:pic>
    </p:spTree>
    <p:extLst>
      <p:ext uri="{BB962C8B-B14F-4D97-AF65-F5344CB8AC3E}">
        <p14:creationId xmlns:p14="http://schemas.microsoft.com/office/powerpoint/2010/main" xmlns="" val="314645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805222" y="404664"/>
            <a:ext cx="6511194" cy="1325563"/>
          </a:xfrm>
          <a:noFill/>
        </p:spPr>
        <p:txBody>
          <a:bodyPr>
            <a:normAutofit/>
          </a:bodyPr>
          <a:lstStyle/>
          <a:p>
            <a:r>
              <a:rPr lang="ja-JP" altLang="en-US" sz="2800" dirty="0">
                <a:latin typeface="メイリオ" panose="020B0604030504040204" pitchFamily="50" charset="-128"/>
              </a:rPr>
              <a:t>草の根育成助成事業での活動内容</a:t>
            </a:r>
            <a:endParaRPr lang="ja-JP" altLang="en-US" sz="28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5BC9490F-FA82-4839-815C-A7F921D64611}"/>
              </a:ext>
            </a:extLst>
          </p:cNvPr>
          <p:cNvSpPr>
            <a:spLocks noGrp="1"/>
          </p:cNvSpPr>
          <p:nvPr>
            <p:ph type="sldNum" sz="quarter" idx="12"/>
          </p:nvPr>
        </p:nvSpPr>
        <p:spPr/>
        <p:txBody>
          <a:bodyPr/>
          <a:lstStyle/>
          <a:p>
            <a:fld id="{4865AE71-6699-4130-8D09-F644061475C2}" type="slidenum">
              <a:rPr kumimoji="1" lang="ja-JP" altLang="en-US" smtClean="0"/>
              <a:pPr/>
              <a:t>10</a:t>
            </a:fld>
            <a:endParaRPr kumimoji="1" lang="ja-JP" altLang="en-US"/>
          </a:p>
        </p:txBody>
      </p:sp>
      <p:graphicFrame>
        <p:nvGraphicFramePr>
          <p:cNvPr id="8" name="表 7">
            <a:extLst>
              <a:ext uri="{FF2B5EF4-FFF2-40B4-BE49-F238E27FC236}">
                <a16:creationId xmlns:a16="http://schemas.microsoft.com/office/drawing/2014/main" xmlns="" id="{77AAE6DB-39B3-4DDC-94EF-F9346EE67454}"/>
              </a:ext>
            </a:extLst>
          </p:cNvPr>
          <p:cNvGraphicFramePr>
            <a:graphicFrameLocks noGrp="1"/>
          </p:cNvGraphicFramePr>
          <p:nvPr>
            <p:extLst>
              <p:ext uri="{D42A27DB-BD31-4B8C-83A1-F6EECF244321}">
                <p14:modId xmlns:p14="http://schemas.microsoft.com/office/powerpoint/2010/main" xmlns="" val="891291069"/>
              </p:ext>
            </p:extLst>
          </p:nvPr>
        </p:nvGraphicFramePr>
        <p:xfrm>
          <a:off x="251520" y="1484788"/>
          <a:ext cx="8568952" cy="5236682"/>
        </p:xfrm>
        <a:graphic>
          <a:graphicData uri="http://schemas.openxmlformats.org/drawingml/2006/table">
            <a:tbl>
              <a:tblPr firstRow="1" firstCol="1" bandRow="1">
                <a:tableStyleId>{5C22544A-7EE6-4342-B048-85BDC9FD1C3A}</a:tableStyleId>
              </a:tblPr>
              <a:tblGrid>
                <a:gridCol w="1758274">
                  <a:extLst>
                    <a:ext uri="{9D8B030D-6E8A-4147-A177-3AD203B41FA5}">
                      <a16:colId xmlns:a16="http://schemas.microsoft.com/office/drawing/2014/main" xmlns="" val="1235276518"/>
                    </a:ext>
                  </a:extLst>
                </a:gridCol>
                <a:gridCol w="6810678">
                  <a:extLst>
                    <a:ext uri="{9D8B030D-6E8A-4147-A177-3AD203B41FA5}">
                      <a16:colId xmlns:a16="http://schemas.microsoft.com/office/drawing/2014/main" xmlns="" val="1896946052"/>
                    </a:ext>
                  </a:extLst>
                </a:gridCol>
              </a:tblGrid>
              <a:tr h="877886">
                <a:tc>
                  <a:txBody>
                    <a:bodyPr/>
                    <a:lstStyle/>
                    <a:p>
                      <a:pPr algn="ctr">
                        <a:spcAft>
                          <a:spcPts val="0"/>
                        </a:spcAft>
                      </a:pPr>
                      <a:r>
                        <a:rPr lang="ja-JP" sz="2400" kern="100" dirty="0">
                          <a:effectLst/>
                        </a:rPr>
                        <a:t>分野</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tc>
                  <a:txBody>
                    <a:bodyPr/>
                    <a:lstStyle/>
                    <a:p>
                      <a:pPr algn="ctr">
                        <a:spcAft>
                          <a:spcPts val="0"/>
                        </a:spcAft>
                      </a:pPr>
                      <a:r>
                        <a:rPr lang="ja-JP" sz="2400" kern="100" dirty="0">
                          <a:effectLst/>
                        </a:rPr>
                        <a:t>児童・青少年の健全な育成を目的とする</a:t>
                      </a:r>
                      <a:endParaRPr lang="en-US" altLang="ja-JP" sz="2400" kern="100" dirty="0">
                        <a:effectLst/>
                      </a:endParaRPr>
                    </a:p>
                    <a:p>
                      <a:pPr algn="ctr">
                        <a:spcAft>
                          <a:spcPts val="0"/>
                        </a:spcAft>
                      </a:pPr>
                      <a:r>
                        <a:rPr lang="ja-JP" sz="2400" kern="100" dirty="0">
                          <a:effectLst/>
                        </a:rPr>
                        <a:t>事業や活動分野</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extLst>
                  <a:ext uri="{0D108BD9-81ED-4DB2-BD59-A6C34878D82A}">
                    <a16:rowId xmlns:a16="http://schemas.microsoft.com/office/drawing/2014/main" xmlns="" val="3467351940"/>
                  </a:ext>
                </a:extLst>
              </a:tr>
              <a:tr h="1047960">
                <a:tc>
                  <a:txBody>
                    <a:bodyPr/>
                    <a:lstStyle/>
                    <a:p>
                      <a:pPr algn="ctr">
                        <a:spcAft>
                          <a:spcPts val="0"/>
                        </a:spcAft>
                      </a:pPr>
                      <a:r>
                        <a:rPr lang="ja-JP" sz="2400" kern="100" dirty="0">
                          <a:effectLst/>
                        </a:rPr>
                        <a:t>事業名</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tc>
                  <a:txBody>
                    <a:bodyPr/>
                    <a:lstStyle/>
                    <a:p>
                      <a:pPr algn="ctr">
                        <a:spcAft>
                          <a:spcPts val="0"/>
                        </a:spcAft>
                      </a:pPr>
                      <a:r>
                        <a:rPr lang="ja-JP" sz="2400" kern="100" dirty="0">
                          <a:effectLst/>
                        </a:rPr>
                        <a:t>学校を超えた交流を通しての青少年育成事業</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extLst>
                  <a:ext uri="{0D108BD9-81ED-4DB2-BD59-A6C34878D82A}">
                    <a16:rowId xmlns:a16="http://schemas.microsoft.com/office/drawing/2014/main" xmlns="" val="2302736378"/>
                  </a:ext>
                </a:extLst>
              </a:tr>
              <a:tr h="847436">
                <a:tc>
                  <a:txBody>
                    <a:bodyPr/>
                    <a:lstStyle/>
                    <a:p>
                      <a:pPr algn="ctr">
                        <a:spcAft>
                          <a:spcPts val="0"/>
                        </a:spcAft>
                      </a:pPr>
                      <a:r>
                        <a:rPr lang="ja-JP" sz="2400" kern="100" dirty="0">
                          <a:effectLst/>
                        </a:rPr>
                        <a:t>実施場所</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tc>
                  <a:txBody>
                    <a:bodyPr/>
                    <a:lstStyle/>
                    <a:p>
                      <a:pPr algn="ctr">
                        <a:spcAft>
                          <a:spcPts val="0"/>
                        </a:spcAft>
                      </a:pPr>
                      <a:r>
                        <a:rPr lang="ja-JP" sz="2000" kern="100" dirty="0">
                          <a:effectLst/>
                        </a:rPr>
                        <a:t>国立オリンピック記念青少年総合センター、</a:t>
                      </a:r>
                      <a:endParaRPr lang="en-US" altLang="ja-JP" sz="2000" kern="100" dirty="0">
                        <a:effectLst/>
                      </a:endParaRPr>
                    </a:p>
                    <a:p>
                      <a:pPr algn="ctr">
                        <a:spcAft>
                          <a:spcPts val="0"/>
                        </a:spcAft>
                      </a:pPr>
                      <a:r>
                        <a:rPr lang="ja-JP" sz="2000" kern="100" dirty="0">
                          <a:effectLst/>
                        </a:rPr>
                        <a:t>新宿区戸塚地域センター等</a:t>
                      </a:r>
                      <a:endParaRPr lang="ja-JP" sz="2000" kern="100" dirty="0">
                        <a:effectLst/>
                        <a:latin typeface="Rockwell" panose="02060603020205020403" pitchFamily="18" charset="0"/>
                        <a:ea typeface="HG明朝B"/>
                        <a:cs typeface="Times New Roman" panose="02020603050405020304" pitchFamily="18" charset="0"/>
                      </a:endParaRPr>
                    </a:p>
                  </a:txBody>
                  <a:tcPr marL="66602" marR="66602" marT="0" marB="0" anchor="ctr"/>
                </a:tc>
                <a:extLst>
                  <a:ext uri="{0D108BD9-81ED-4DB2-BD59-A6C34878D82A}">
                    <a16:rowId xmlns:a16="http://schemas.microsoft.com/office/drawing/2014/main" xmlns="" val="3864444270"/>
                  </a:ext>
                </a:extLst>
              </a:tr>
              <a:tr h="583850">
                <a:tc>
                  <a:txBody>
                    <a:bodyPr/>
                    <a:lstStyle/>
                    <a:p>
                      <a:pPr algn="ctr">
                        <a:spcAft>
                          <a:spcPts val="0"/>
                        </a:spcAft>
                      </a:pPr>
                      <a:r>
                        <a:rPr lang="ja-JP" sz="2400" kern="100" dirty="0">
                          <a:effectLst/>
                        </a:rPr>
                        <a:t>地域の課題</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tc>
                  <a:txBody>
                    <a:bodyPr/>
                    <a:lstStyle/>
                    <a:p>
                      <a:pPr algn="ctr">
                        <a:spcAft>
                          <a:spcPts val="0"/>
                        </a:spcAft>
                      </a:pPr>
                      <a:r>
                        <a:rPr lang="ja-JP" sz="2400" kern="100" dirty="0">
                          <a:effectLst/>
                        </a:rPr>
                        <a:t>青少年のうつ、自殺が減らない</a:t>
                      </a:r>
                      <a:endParaRPr lang="en-US" altLang="ja-JP" sz="2400" kern="100" dirty="0">
                        <a:effectLst/>
                      </a:endParaRPr>
                    </a:p>
                  </a:txBody>
                  <a:tcPr marL="66602" marR="66602" marT="0" marB="0" anchor="ctr"/>
                </a:tc>
                <a:extLst>
                  <a:ext uri="{0D108BD9-81ED-4DB2-BD59-A6C34878D82A}">
                    <a16:rowId xmlns:a16="http://schemas.microsoft.com/office/drawing/2014/main" xmlns="" val="3199597922"/>
                  </a:ext>
                </a:extLst>
              </a:tr>
              <a:tr h="583850">
                <a:tc>
                  <a:txBody>
                    <a:bodyPr/>
                    <a:lstStyle/>
                    <a:p>
                      <a:pPr algn="ctr">
                        <a:spcAft>
                          <a:spcPts val="0"/>
                        </a:spcAft>
                      </a:pPr>
                      <a:r>
                        <a:rPr lang="ja-JP" altLang="en-US" sz="2400" kern="100" dirty="0">
                          <a:effectLst/>
                          <a:latin typeface="Rockwell" panose="02060603020205020403" pitchFamily="18" charset="0"/>
                          <a:ea typeface="HG明朝B"/>
                          <a:cs typeface="Times New Roman" panose="02020603050405020304" pitchFamily="18" charset="0"/>
                        </a:rPr>
                        <a:t>事業費</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tc>
                  <a:txBody>
                    <a:bodyPr/>
                    <a:lstStyle/>
                    <a:p>
                      <a:pPr algn="ctr">
                        <a:spcAft>
                          <a:spcPts val="0"/>
                        </a:spcAft>
                      </a:pPr>
                      <a:r>
                        <a:rPr lang="ja-JP" altLang="en-US" sz="2000" kern="100" dirty="0">
                          <a:effectLst/>
                          <a:latin typeface="+mn-ea"/>
                          <a:ea typeface="+mn-ea"/>
                          <a:cs typeface="Times New Roman" panose="02020603050405020304" pitchFamily="18" charset="0"/>
                        </a:rPr>
                        <a:t>総事業費</a:t>
                      </a:r>
                      <a:r>
                        <a:rPr lang="en-US" altLang="ja-JP" sz="2000" kern="100" dirty="0">
                          <a:effectLst/>
                          <a:latin typeface="+mn-ea"/>
                          <a:ea typeface="+mn-ea"/>
                          <a:cs typeface="Times New Roman" panose="02020603050405020304" pitchFamily="18" charset="0"/>
                        </a:rPr>
                        <a:t>213,645</a:t>
                      </a:r>
                      <a:r>
                        <a:rPr lang="ja-JP" altLang="en-US" sz="2000" kern="100" dirty="0">
                          <a:effectLst/>
                          <a:latin typeface="+mn-ea"/>
                          <a:ea typeface="+mn-ea"/>
                          <a:cs typeface="Times New Roman" panose="02020603050405020304" pitchFamily="18" charset="0"/>
                        </a:rPr>
                        <a:t>円、うち助成費</a:t>
                      </a:r>
                      <a:r>
                        <a:rPr lang="en-US" altLang="ja-JP" sz="2000" kern="100" dirty="0">
                          <a:effectLst/>
                          <a:latin typeface="+mn-ea"/>
                          <a:ea typeface="+mn-ea"/>
                          <a:cs typeface="Times New Roman" panose="02020603050405020304" pitchFamily="18" charset="0"/>
                        </a:rPr>
                        <a:t>108,000</a:t>
                      </a:r>
                      <a:r>
                        <a:rPr lang="ja-JP" altLang="en-US" sz="2000" kern="100" dirty="0">
                          <a:effectLst/>
                          <a:latin typeface="+mn-ea"/>
                          <a:ea typeface="+mn-ea"/>
                          <a:cs typeface="Times New Roman" panose="02020603050405020304" pitchFamily="18" charset="0"/>
                        </a:rPr>
                        <a:t>円</a:t>
                      </a:r>
                      <a:endParaRPr lang="ja-JP" sz="2000" kern="100" dirty="0">
                        <a:effectLst/>
                        <a:latin typeface="+mn-ea"/>
                        <a:ea typeface="+mn-ea"/>
                        <a:cs typeface="Times New Roman" panose="02020603050405020304" pitchFamily="18" charset="0"/>
                      </a:endParaRPr>
                    </a:p>
                  </a:txBody>
                  <a:tcPr marL="66602" marR="66602" marT="0" marB="0" anchor="ctr"/>
                </a:tc>
                <a:extLst>
                  <a:ext uri="{0D108BD9-81ED-4DB2-BD59-A6C34878D82A}">
                    <a16:rowId xmlns:a16="http://schemas.microsoft.com/office/drawing/2014/main" xmlns="" val="160317948"/>
                  </a:ext>
                </a:extLst>
              </a:tr>
              <a:tr h="1295700">
                <a:tc>
                  <a:txBody>
                    <a:bodyPr/>
                    <a:lstStyle/>
                    <a:p>
                      <a:pPr algn="ctr">
                        <a:spcAft>
                          <a:spcPts val="0"/>
                        </a:spcAft>
                      </a:pPr>
                      <a:r>
                        <a:rPr lang="ja-JP" sz="2400" kern="100" dirty="0">
                          <a:effectLst/>
                        </a:rPr>
                        <a:t>事業紹介</a:t>
                      </a:r>
                      <a:endParaRPr lang="ja-JP" sz="2400" kern="100" dirty="0">
                        <a:effectLst/>
                        <a:latin typeface="Rockwell" panose="02060603020205020403" pitchFamily="18" charset="0"/>
                        <a:ea typeface="HG明朝B"/>
                        <a:cs typeface="Times New Roman" panose="02020603050405020304" pitchFamily="18" charset="0"/>
                      </a:endParaRPr>
                    </a:p>
                  </a:txBody>
                  <a:tcPr marL="66602" marR="66602" marT="0" marB="0" anchor="ctr"/>
                </a:tc>
                <a:tc>
                  <a:txBody>
                    <a:bodyPr/>
                    <a:lstStyle/>
                    <a:p>
                      <a:pPr algn="l">
                        <a:spcAft>
                          <a:spcPts val="0"/>
                        </a:spcAft>
                      </a:pPr>
                      <a:r>
                        <a:rPr lang="ja-JP" sz="2000" kern="100" dirty="0">
                          <a:effectLst/>
                        </a:rPr>
                        <a:t>青少年に、学校を超えて交流できるイベントを</a:t>
                      </a:r>
                      <a:r>
                        <a:rPr lang="ja-JP" altLang="en-US" sz="2000" kern="100" dirty="0">
                          <a:effectLst/>
                        </a:rPr>
                        <a:t>計</a:t>
                      </a:r>
                      <a:r>
                        <a:rPr lang="en-US" altLang="ja-JP" sz="2000" kern="100" dirty="0">
                          <a:effectLst/>
                        </a:rPr>
                        <a:t>4</a:t>
                      </a:r>
                      <a:r>
                        <a:rPr lang="ja-JP" altLang="en-US" sz="2000" kern="100" dirty="0">
                          <a:effectLst/>
                        </a:rPr>
                        <a:t>回</a:t>
                      </a:r>
                      <a:r>
                        <a:rPr lang="ja-JP" sz="2000" kern="100" dirty="0">
                          <a:effectLst/>
                        </a:rPr>
                        <a:t>開催。</a:t>
                      </a:r>
                      <a:endParaRPr lang="en-US" altLang="ja-JP" sz="2000" kern="100" dirty="0">
                        <a:effectLst/>
                      </a:endParaRPr>
                    </a:p>
                    <a:p>
                      <a:pPr algn="l">
                        <a:spcAft>
                          <a:spcPts val="0"/>
                        </a:spcAft>
                      </a:pPr>
                      <a:r>
                        <a:rPr lang="ja-JP" sz="2000" kern="100" dirty="0">
                          <a:effectLst/>
                        </a:rPr>
                        <a:t>中高生に関心を持ちやすい、ボランティアやアート、料理を入れた企画を開催。なるだけ学生と一緒に企画運営も行い、失敗体験も含めて成長の糧にする。</a:t>
                      </a:r>
                      <a:endParaRPr lang="ja-JP" sz="2000" kern="100" dirty="0">
                        <a:effectLst/>
                        <a:latin typeface="Rockwell" panose="02060603020205020403" pitchFamily="18" charset="0"/>
                        <a:ea typeface="HG明朝B"/>
                        <a:cs typeface="Times New Roman" panose="02020603050405020304" pitchFamily="18" charset="0"/>
                      </a:endParaRPr>
                    </a:p>
                  </a:txBody>
                  <a:tcPr marL="66602" marR="66602" marT="0" marB="0" anchor="ctr"/>
                </a:tc>
                <a:extLst>
                  <a:ext uri="{0D108BD9-81ED-4DB2-BD59-A6C34878D82A}">
                    <a16:rowId xmlns:a16="http://schemas.microsoft.com/office/drawing/2014/main" xmlns="" val="1060171898"/>
                  </a:ext>
                </a:extLst>
              </a:tr>
            </a:tbl>
          </a:graphicData>
        </a:graphic>
      </p:graphicFrame>
    </p:spTree>
    <p:extLst>
      <p:ext uri="{BB962C8B-B14F-4D97-AF65-F5344CB8AC3E}">
        <p14:creationId xmlns:p14="http://schemas.microsoft.com/office/powerpoint/2010/main" xmlns="" val="339034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27917" y="410367"/>
            <a:ext cx="7886700" cy="1325563"/>
          </a:xfrm>
          <a:noFill/>
        </p:spPr>
        <p:txBody>
          <a:bodyPr>
            <a:normAutofit/>
          </a:bodyPr>
          <a:lstStyle/>
          <a:p>
            <a:r>
              <a:rPr lang="ja-JP" altLang="en-US" sz="2800" dirty="0">
                <a:solidFill>
                  <a:schemeClr val="tx1">
                    <a:lumMod val="65000"/>
                    <a:lumOff val="35000"/>
                  </a:schemeClr>
                </a:solidFill>
                <a:latin typeface="メイリオ" panose="020B0604030504040204" pitchFamily="50" charset="-128"/>
              </a:rPr>
              <a:t>　　</a:t>
            </a:r>
            <a:r>
              <a:rPr lang="ja-JP" altLang="en-US" sz="2800" dirty="0">
                <a:solidFill>
                  <a:schemeClr val="tx1">
                    <a:lumMod val="65000"/>
                    <a:lumOff val="35000"/>
                  </a:schemeClr>
                </a:solidFill>
                <a:latin typeface="+mn-ea"/>
              </a:rPr>
              <a:t>工夫点</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16218" y="1379172"/>
            <a:ext cx="7886700" cy="3142704"/>
          </a:xfrm>
        </p:spPr>
        <p:txBody>
          <a:bodyPr>
            <a:noAutofit/>
          </a:bodyPr>
          <a:lstStyle/>
          <a:p>
            <a:pPr marL="114300" lvl="0" indent="0" defTabSz="914400">
              <a:spcBef>
                <a:spcPct val="20000"/>
              </a:spcBef>
              <a:buNone/>
            </a:pP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（ごみ拾いイベントを除く）</a:t>
            </a:r>
            <a:r>
              <a:rPr lang="en-US" altLang="ja-JP" sz="2000" dirty="0">
                <a:solidFill>
                  <a:schemeClr val="tx1">
                    <a:lumMod val="65000"/>
                    <a:lumOff val="35000"/>
                  </a:schemeClr>
                </a:solidFill>
                <a:latin typeface="+mn-ea"/>
              </a:rPr>
              <a:t>3</a:t>
            </a:r>
            <a:r>
              <a:rPr lang="ja-JP" altLang="en-US" sz="2000" dirty="0">
                <a:solidFill>
                  <a:schemeClr val="tx1">
                    <a:lumMod val="65000"/>
                    <a:lumOff val="35000"/>
                  </a:schemeClr>
                </a:solidFill>
                <a:latin typeface="+mn-ea"/>
              </a:rPr>
              <a:t>回のイベントにて、</a:t>
            </a: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自分の価値を認める体感ワークショップを行い、</a:t>
            </a: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うつと自殺予防の啓発メッセージも伝える。</a:t>
            </a:r>
          </a:p>
          <a:p>
            <a:pPr marL="114300" lvl="0" indent="0" defTabSz="914400">
              <a:spcBef>
                <a:spcPct val="20000"/>
              </a:spcBef>
              <a:buNone/>
            </a:pPr>
            <a:endParaRPr lang="en-US" altLang="ja-JP" sz="2000" dirty="0">
              <a:solidFill>
                <a:schemeClr val="tx1">
                  <a:lumMod val="65000"/>
                  <a:lumOff val="35000"/>
                </a:schemeClr>
              </a:solidFill>
              <a:latin typeface="+mn-ea"/>
            </a:endParaRPr>
          </a:p>
          <a:p>
            <a:pPr marL="114300" lvl="0" indent="0" defTabSz="914400">
              <a:spcBef>
                <a:spcPct val="20000"/>
              </a:spcBef>
              <a:buNone/>
            </a:pPr>
            <a:r>
              <a:rPr lang="en-US" altLang="ja-JP" sz="2000" dirty="0">
                <a:solidFill>
                  <a:schemeClr val="tx1">
                    <a:lumMod val="65000"/>
                    <a:lumOff val="35000"/>
                  </a:schemeClr>
                </a:solidFill>
                <a:latin typeface="+mn-ea"/>
              </a:rPr>
              <a:t>※</a:t>
            </a:r>
            <a:r>
              <a:rPr lang="ja-JP" altLang="en-US" sz="2000" dirty="0">
                <a:solidFill>
                  <a:schemeClr val="tx1">
                    <a:lumMod val="65000"/>
                    <a:lumOff val="35000"/>
                  </a:schemeClr>
                </a:solidFill>
                <a:latin typeface="+mn-ea"/>
              </a:rPr>
              <a:t>ワークショップとは、互いに相手をほめたり、励ましたり、共感するコミュニケーションをとることにより、健全かつ自己肯定的な人間性と自信を生み出すワーク。一般のほめワーク以上に、</a:t>
            </a: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本人に焦点を強く充てられるのが強みであり特徴です。</a:t>
            </a:r>
          </a:p>
        </p:txBody>
      </p:sp>
      <p:sp>
        <p:nvSpPr>
          <p:cNvPr id="2" name="スライド番号プレースホルダー 1">
            <a:extLst>
              <a:ext uri="{FF2B5EF4-FFF2-40B4-BE49-F238E27FC236}">
                <a16:creationId xmlns:a16="http://schemas.microsoft.com/office/drawing/2014/main" xmlns="" id="{266B17BD-8B7F-4996-B06F-742169522EC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65AE71-6699-4130-8D09-F644061475C2}" type="slidenum">
              <a:rPr kumimoji="1" lang="ja-JP" altLang="en-US" sz="1600" b="0" i="0" u="none" strike="noStrike" kern="1200" cap="none" spc="0" normalizeH="0" baseline="0" noProof="0" smtClean="0">
                <a:ln>
                  <a:noFill/>
                </a:ln>
                <a:solidFill>
                  <a:prstClr val="black">
                    <a:tint val="75000"/>
                  </a:prstClr>
                </a:solidFill>
                <a:effectLst/>
                <a:uLnTx/>
                <a:uFillTx/>
                <a:latin typeface="Tahom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600" b="0" i="0" u="none" strike="noStrike" kern="1200" cap="none" spc="0" normalizeH="0" baseline="0" noProof="0">
              <a:ln>
                <a:noFill/>
              </a:ln>
              <a:solidFill>
                <a:prstClr val="black">
                  <a:tint val="75000"/>
                </a:prstClr>
              </a:solidFill>
              <a:effectLst/>
              <a:uLnTx/>
              <a:uFillTx/>
              <a:latin typeface="Tahoma" pitchFamily="34" charset="0"/>
              <a:ea typeface="ＭＳ Ｐゴシック" pitchFamily="50" charset="-128"/>
              <a:cs typeface="+mn-cs"/>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pic>
        <p:nvPicPr>
          <p:cNvPr id="9" name="図 8">
            <a:extLst>
              <a:ext uri="{FF2B5EF4-FFF2-40B4-BE49-F238E27FC236}">
                <a16:creationId xmlns:a16="http://schemas.microsoft.com/office/drawing/2014/main" xmlns="" id="{C7D48F64-F807-4E28-9AF2-1960AAF6375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0978"/>
          <a:stretch/>
        </p:blipFill>
        <p:spPr>
          <a:xfrm>
            <a:off x="2915816" y="4400168"/>
            <a:ext cx="3912312" cy="2321310"/>
          </a:xfrm>
          <a:prstGeom prst="rect">
            <a:avLst/>
          </a:prstGeom>
        </p:spPr>
      </p:pic>
    </p:spTree>
    <p:extLst>
      <p:ext uri="{BB962C8B-B14F-4D97-AF65-F5344CB8AC3E}">
        <p14:creationId xmlns:p14="http://schemas.microsoft.com/office/powerpoint/2010/main" xmlns="" val="91708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xmlns="" id="{196B90B2-76EC-4E41-9AA7-CD6EC83767A8}"/>
              </a:ext>
            </a:extLst>
          </p:cNvPr>
          <p:cNvSpPr/>
          <p:nvPr/>
        </p:nvSpPr>
        <p:spPr>
          <a:xfrm>
            <a:off x="160568" y="590916"/>
            <a:ext cx="4572000" cy="762581"/>
          </a:xfrm>
          <a:prstGeom prst="rect">
            <a:avLst/>
          </a:prstGeom>
        </p:spPr>
        <p:txBody>
          <a:bodyPr wrap="square">
            <a:spAutoFit/>
          </a:bodyPr>
          <a:lstStyle/>
          <a:p>
            <a:pPr algn="ctr" defTabSz="685800" fontAlgn="auto">
              <a:lnSpc>
                <a:spcPts val="6150"/>
              </a:lnSpc>
              <a:spcBef>
                <a:spcPts val="0"/>
              </a:spcBef>
              <a:spcAft>
                <a:spcPts val="0"/>
              </a:spcAft>
            </a:pPr>
            <a:endParaRPr lang="en-US" altLang="ja-JP" sz="4000" b="1" dirty="0">
              <a:solidFill>
                <a:srgbClr val="FF3399"/>
              </a:solidFill>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endParaRPr>
          </a:p>
        </p:txBody>
      </p:sp>
      <p:sp>
        <p:nvSpPr>
          <p:cNvPr id="2" name="スライド番号プレースホルダー 1">
            <a:extLst>
              <a:ext uri="{FF2B5EF4-FFF2-40B4-BE49-F238E27FC236}">
                <a16:creationId xmlns:a16="http://schemas.microsoft.com/office/drawing/2014/main" xmlns="" id="{28A12837-5487-469C-B862-21DA34E491E7}"/>
              </a:ext>
            </a:extLst>
          </p:cNvPr>
          <p:cNvSpPr>
            <a:spLocks noGrp="1"/>
          </p:cNvSpPr>
          <p:nvPr>
            <p:ph type="sldNum" sz="quarter" idx="12"/>
          </p:nvPr>
        </p:nvSpPr>
        <p:spPr/>
        <p:txBody>
          <a:bodyPr/>
          <a:lstStyle/>
          <a:p>
            <a:fld id="{4865AE71-6699-4130-8D09-F644061475C2}" type="slidenum">
              <a:rPr kumimoji="1" lang="ja-JP" altLang="en-US" smtClean="0"/>
              <a:pPr/>
              <a:t>12</a:t>
            </a:fld>
            <a:endParaRPr kumimoji="1" lang="ja-JP" altLang="en-US" dirty="0"/>
          </a:p>
        </p:txBody>
      </p:sp>
      <p:pic>
        <p:nvPicPr>
          <p:cNvPr id="4" name="図 3">
            <a:extLst>
              <a:ext uri="{FF2B5EF4-FFF2-40B4-BE49-F238E27FC236}">
                <a16:creationId xmlns:a16="http://schemas.microsoft.com/office/drawing/2014/main" xmlns="" id="{8B71C311-FF83-4FD2-9783-E360F2C860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22608" y="3325939"/>
            <a:ext cx="2271460" cy="3212976"/>
          </a:xfrm>
          <a:prstGeom prst="rect">
            <a:avLst/>
          </a:prstGeom>
        </p:spPr>
      </p:pic>
      <p:pic>
        <p:nvPicPr>
          <p:cNvPr id="9" name="図 8">
            <a:extLst>
              <a:ext uri="{FF2B5EF4-FFF2-40B4-BE49-F238E27FC236}">
                <a16:creationId xmlns:a16="http://schemas.microsoft.com/office/drawing/2014/main" xmlns="" id="{9C9D6140-DA7D-4424-8B68-D6A0AE461EF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8761" y="929209"/>
            <a:ext cx="3059154" cy="1720774"/>
          </a:xfrm>
          <a:prstGeom prst="rect">
            <a:avLst/>
          </a:prstGeom>
        </p:spPr>
      </p:pic>
      <p:pic>
        <p:nvPicPr>
          <p:cNvPr id="10" name="図 9">
            <a:extLst>
              <a:ext uri="{FF2B5EF4-FFF2-40B4-BE49-F238E27FC236}">
                <a16:creationId xmlns:a16="http://schemas.microsoft.com/office/drawing/2014/main" xmlns="" id="{F173B5B1-C0CF-4848-8305-F31EC4981A65}"/>
              </a:ext>
            </a:extLst>
          </p:cNvPr>
          <p:cNvPicPr>
            <a:picLocks noChangeAspect="1"/>
          </p:cNvPicPr>
          <p:nvPr/>
        </p:nvPicPr>
        <p:blipFill>
          <a:blip r:embed="rId5" cstate="print"/>
          <a:stretch>
            <a:fillRect/>
          </a:stretch>
        </p:blipFill>
        <p:spPr>
          <a:xfrm>
            <a:off x="1477653" y="929209"/>
            <a:ext cx="2937588" cy="1720774"/>
          </a:xfrm>
          <a:prstGeom prst="rect">
            <a:avLst/>
          </a:prstGeom>
        </p:spPr>
      </p:pic>
      <p:pic>
        <p:nvPicPr>
          <p:cNvPr id="12" name="図 11">
            <a:extLst>
              <a:ext uri="{FF2B5EF4-FFF2-40B4-BE49-F238E27FC236}">
                <a16:creationId xmlns:a16="http://schemas.microsoft.com/office/drawing/2014/main" xmlns="" id="{8393393D-D805-4726-8AC3-57AFBA67355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32172" y="3312825"/>
            <a:ext cx="2416796" cy="3222394"/>
          </a:xfrm>
          <a:prstGeom prst="rect">
            <a:avLst/>
          </a:prstGeom>
        </p:spPr>
      </p:pic>
      <p:pic>
        <p:nvPicPr>
          <p:cNvPr id="7" name="図 6" descr="ボトル が含まれている画像&#10;&#10;非常に高い精度で生成された説明">
            <a:extLst>
              <a:ext uri="{FF2B5EF4-FFF2-40B4-BE49-F238E27FC236}">
                <a16:creationId xmlns:a16="http://schemas.microsoft.com/office/drawing/2014/main" xmlns="" id="{B93B9264-F1A4-42E3-B3C2-FDF3820DF8C2}"/>
              </a:ext>
            </a:extLst>
          </p:cNvPr>
          <p:cNvPicPr>
            <a:picLocks noChangeAspect="1"/>
          </p:cNvPicPr>
          <p:nvPr/>
        </p:nvPicPr>
        <p:blipFill>
          <a:blip r:embed="rId7" cstate="print">
            <a:extLst>
              <a:ext uri="{BEBA8EAE-BF5A-486C-A8C5-ECC9F3942E4B}">
                <a14:imgProps xmlns:a14="http://schemas.microsoft.com/office/drawing/2010/main" xmlns="">
                  <a14:imgLayer r:embed="rId8">
                    <a14:imgEffect>
                      <a14:colorTemperature colorTemp="6945"/>
                    </a14:imgEffect>
                    <a14:imgEffect>
                      <a14:saturation sat="400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645150" y="154817"/>
            <a:ext cx="1174587" cy="1037218"/>
          </a:xfrm>
          <a:prstGeom prst="rect">
            <a:avLst/>
          </a:prstGeom>
        </p:spPr>
      </p:pic>
    </p:spTree>
    <p:extLst>
      <p:ext uri="{BB962C8B-B14F-4D97-AF65-F5344CB8AC3E}">
        <p14:creationId xmlns:p14="http://schemas.microsoft.com/office/powerpoint/2010/main" xmlns="" val="418272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A2DAD875-2769-45C4-8875-DE3A7A370399}"/>
              </a:ext>
            </a:extLst>
          </p:cNvPr>
          <p:cNvSpPr/>
          <p:nvPr/>
        </p:nvSpPr>
        <p:spPr>
          <a:xfrm>
            <a:off x="3113838" y="1728464"/>
            <a:ext cx="2571750" cy="369332"/>
          </a:xfrm>
          <a:prstGeom prst="rect">
            <a:avLst/>
          </a:prstGeom>
        </p:spPr>
        <p:txBody>
          <a:bodyPr>
            <a:spAutoFit/>
          </a:bodyPr>
          <a:lstStyle/>
          <a:p>
            <a:endParaRPr lang="ja-JP" altLang="en-US" dirty="0"/>
          </a:p>
        </p:txBody>
      </p:sp>
      <p:pic>
        <p:nvPicPr>
          <p:cNvPr id="8" name="図 7">
            <a:extLst>
              <a:ext uri="{FF2B5EF4-FFF2-40B4-BE49-F238E27FC236}">
                <a16:creationId xmlns:a16="http://schemas.microsoft.com/office/drawing/2014/main" xmlns="" id="{15C17662-F455-4143-B66F-3FEE14F486F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79647" y="3779803"/>
            <a:ext cx="3027830" cy="2016535"/>
          </a:xfrm>
          <a:prstGeom prst="rect">
            <a:avLst/>
          </a:prstGeom>
        </p:spPr>
      </p:pic>
      <p:pic>
        <p:nvPicPr>
          <p:cNvPr id="18" name="図 17">
            <a:extLst>
              <a:ext uri="{FF2B5EF4-FFF2-40B4-BE49-F238E27FC236}">
                <a16:creationId xmlns:a16="http://schemas.microsoft.com/office/drawing/2014/main" xmlns="" id="{4F1427DC-09FA-4456-B43A-9346F50DEAC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31237" y="4581128"/>
            <a:ext cx="3024802" cy="2016535"/>
          </a:xfrm>
          <a:prstGeom prst="rect">
            <a:avLst/>
          </a:prstGeom>
        </p:spPr>
      </p:pic>
      <p:sp>
        <p:nvSpPr>
          <p:cNvPr id="2" name="正方形/長方形 1">
            <a:extLst>
              <a:ext uri="{FF2B5EF4-FFF2-40B4-BE49-F238E27FC236}">
                <a16:creationId xmlns:a16="http://schemas.microsoft.com/office/drawing/2014/main" xmlns="" id="{A7AA28C1-20A7-48F2-B948-8BEC060E6298}"/>
              </a:ext>
            </a:extLst>
          </p:cNvPr>
          <p:cNvSpPr/>
          <p:nvPr/>
        </p:nvSpPr>
        <p:spPr>
          <a:xfrm>
            <a:off x="677095" y="2365447"/>
            <a:ext cx="7789809" cy="923330"/>
          </a:xfrm>
          <a:prstGeom prst="rect">
            <a:avLst/>
          </a:prstGeom>
        </p:spPr>
        <p:txBody>
          <a:bodyPr wrap="square">
            <a:spAutoFit/>
          </a:bodyPr>
          <a:lstStyle/>
          <a:p>
            <a:r>
              <a:rPr lang="en-US" altLang="ja-JP" dirty="0">
                <a:latin typeface="+mn-ea"/>
                <a:ea typeface="+mn-ea"/>
              </a:rPr>
              <a:t>NPO</a:t>
            </a:r>
            <a:r>
              <a:rPr lang="ja-JP" altLang="en-US" dirty="0">
                <a:latin typeface="+mn-ea"/>
                <a:ea typeface="+mn-ea"/>
              </a:rPr>
              <a:t>法人海さくらさんが毎年全国に呼び掛けて行っているごみ拾いイベントに参加。代々木公園から渋谷までごみ拾いしながら、誰にでもできるボランティアを通して「自分にもできることがある」という体験をしました。</a:t>
            </a:r>
          </a:p>
        </p:txBody>
      </p:sp>
      <p:sp>
        <p:nvSpPr>
          <p:cNvPr id="11" name="Rectangle 17">
            <a:extLst>
              <a:ext uri="{FF2B5EF4-FFF2-40B4-BE49-F238E27FC236}">
                <a16:creationId xmlns:a16="http://schemas.microsoft.com/office/drawing/2014/main" xmlns="" id="{5509CA09-5391-4240-8FCD-75812A140070}"/>
              </a:ext>
            </a:extLst>
          </p:cNvPr>
          <p:cNvSpPr>
            <a:spLocks noChangeArrowheads="1"/>
          </p:cNvSpPr>
          <p:nvPr/>
        </p:nvSpPr>
        <p:spPr bwMode="auto">
          <a:xfrm>
            <a:off x="539552" y="559187"/>
            <a:ext cx="4858004" cy="1333516"/>
          </a:xfrm>
          <a:prstGeom prst="rect">
            <a:avLst/>
          </a:prstGeom>
          <a:noFill/>
          <a:ln w="9525">
            <a:noFill/>
            <a:miter lim="800000"/>
            <a:headEnd/>
            <a:tailEnd/>
          </a:ln>
          <a:effectLst/>
        </p:spPr>
        <p:txBody>
          <a:bodyPr anchor="b"/>
          <a:lstStyle/>
          <a:p>
            <a:r>
              <a:rPr lang="en-US" altLang="ja-JP" sz="2400" b="1" dirty="0">
                <a:solidFill>
                  <a:schemeClr val="accent1"/>
                </a:solidFill>
                <a:latin typeface="+mn-ea"/>
                <a:ea typeface="+mn-ea"/>
              </a:rPr>
              <a:t>7</a:t>
            </a:r>
            <a:r>
              <a:rPr lang="ja-JP" altLang="en-US" sz="2400" b="1" dirty="0">
                <a:solidFill>
                  <a:schemeClr val="accent1"/>
                </a:solidFill>
                <a:latin typeface="+mn-ea"/>
                <a:ea typeface="+mn-ea"/>
              </a:rPr>
              <a:t>月</a:t>
            </a:r>
            <a:r>
              <a:rPr lang="en-US" altLang="ja-JP" sz="2400" b="1" dirty="0">
                <a:solidFill>
                  <a:schemeClr val="accent1"/>
                </a:solidFill>
                <a:latin typeface="+mn-ea"/>
                <a:ea typeface="+mn-ea"/>
              </a:rPr>
              <a:t>15</a:t>
            </a:r>
            <a:r>
              <a:rPr lang="ja-JP" altLang="en-US" sz="2400" b="1" dirty="0">
                <a:solidFill>
                  <a:schemeClr val="accent1"/>
                </a:solidFill>
                <a:latin typeface="+mn-ea"/>
                <a:ea typeface="+mn-ea"/>
              </a:rPr>
              <a:t>日</a:t>
            </a:r>
            <a:endParaRPr lang="en-US" altLang="ja-JP" sz="2400" b="1" dirty="0">
              <a:solidFill>
                <a:schemeClr val="accent1"/>
              </a:solidFill>
              <a:latin typeface="+mn-ea"/>
              <a:ea typeface="+mn-ea"/>
            </a:endParaRPr>
          </a:p>
          <a:p>
            <a:r>
              <a:rPr lang="ja-JP" altLang="en-US" sz="2400" b="1" dirty="0">
                <a:solidFill>
                  <a:schemeClr val="accent1"/>
                </a:solidFill>
                <a:latin typeface="+mn-ea"/>
                <a:ea typeface="+mn-ea"/>
              </a:rPr>
              <a:t>ユース・ブルーサンタごみ拾い</a:t>
            </a:r>
            <a:endParaRPr lang="en-US" altLang="ja-JP" sz="2400" b="1" dirty="0">
              <a:solidFill>
                <a:schemeClr val="accent1"/>
              </a:solidFill>
              <a:latin typeface="+mn-ea"/>
              <a:ea typeface="+mn-ea"/>
            </a:endParaRPr>
          </a:p>
          <a:p>
            <a:r>
              <a:rPr lang="ja-JP" altLang="en-US" sz="2400" b="1" dirty="0">
                <a:solidFill>
                  <a:srgbClr val="00B050"/>
                </a:solidFill>
                <a:latin typeface="+mn-ea"/>
                <a:ea typeface="+mn-ea"/>
              </a:rPr>
              <a:t>（参加者</a:t>
            </a:r>
            <a:r>
              <a:rPr lang="en-US" altLang="ja-JP" sz="2400" b="1" dirty="0">
                <a:solidFill>
                  <a:srgbClr val="00B050"/>
                </a:solidFill>
                <a:latin typeface="+mn-ea"/>
                <a:ea typeface="+mn-ea"/>
              </a:rPr>
              <a:t>98</a:t>
            </a:r>
            <a:r>
              <a:rPr lang="ja-JP" altLang="en-US" sz="2400" b="1" dirty="0">
                <a:solidFill>
                  <a:srgbClr val="00B050"/>
                </a:solidFill>
                <a:latin typeface="+mn-ea"/>
                <a:ea typeface="+mn-ea"/>
              </a:rPr>
              <a:t>名、うち学生</a:t>
            </a:r>
            <a:r>
              <a:rPr lang="en-US" altLang="ja-JP" sz="2400" b="1" dirty="0">
                <a:solidFill>
                  <a:srgbClr val="00B050"/>
                </a:solidFill>
                <a:latin typeface="+mn-ea"/>
                <a:ea typeface="+mn-ea"/>
              </a:rPr>
              <a:t>70</a:t>
            </a:r>
            <a:r>
              <a:rPr lang="ja-JP" altLang="en-US" sz="2400" b="1" dirty="0">
                <a:solidFill>
                  <a:srgbClr val="00B050"/>
                </a:solidFill>
                <a:latin typeface="+mn-ea"/>
                <a:ea typeface="+mn-ea"/>
              </a:rPr>
              <a:t>名）</a:t>
            </a:r>
          </a:p>
        </p:txBody>
      </p:sp>
      <p:pic>
        <p:nvPicPr>
          <p:cNvPr id="6" name="図 5">
            <a:extLst>
              <a:ext uri="{FF2B5EF4-FFF2-40B4-BE49-F238E27FC236}">
                <a16:creationId xmlns:a16="http://schemas.microsoft.com/office/drawing/2014/main" xmlns="" id="{27D653E2-D807-4CDC-BB79-5864403F889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0376"/>
          <a:stretch/>
        </p:blipFill>
        <p:spPr>
          <a:xfrm>
            <a:off x="323528" y="3422640"/>
            <a:ext cx="3147003" cy="1458632"/>
          </a:xfrm>
          <a:prstGeom prst="rect">
            <a:avLst/>
          </a:prstGeom>
        </p:spPr>
      </p:pic>
      <p:pic>
        <p:nvPicPr>
          <p:cNvPr id="9" name="図 8">
            <a:extLst>
              <a:ext uri="{FF2B5EF4-FFF2-40B4-BE49-F238E27FC236}">
                <a16:creationId xmlns:a16="http://schemas.microsoft.com/office/drawing/2014/main" xmlns="" id="{8031737F-7E6C-4A5E-81E8-A1616A46C937}"/>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b="9827"/>
          <a:stretch/>
        </p:blipFill>
        <p:spPr>
          <a:xfrm>
            <a:off x="5456039" y="24919"/>
            <a:ext cx="3275045" cy="1967577"/>
          </a:xfrm>
          <a:prstGeom prst="rect">
            <a:avLst/>
          </a:prstGeom>
        </p:spPr>
      </p:pic>
    </p:spTree>
    <p:extLst>
      <p:ext uri="{BB962C8B-B14F-4D97-AF65-F5344CB8AC3E}">
        <p14:creationId xmlns:p14="http://schemas.microsoft.com/office/powerpoint/2010/main" xmlns="" val="19740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xmlns="" id="{7892477B-3702-4DF7-9573-7B7BEB43ACE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37845" y="3688850"/>
            <a:ext cx="2788589" cy="2091914"/>
          </a:xfrm>
          <a:prstGeom prst="rect">
            <a:avLst/>
          </a:prstGeom>
        </p:spPr>
      </p:pic>
      <p:sp>
        <p:nvSpPr>
          <p:cNvPr id="4" name="正方形/長方形 3">
            <a:extLst>
              <a:ext uri="{FF2B5EF4-FFF2-40B4-BE49-F238E27FC236}">
                <a16:creationId xmlns:a16="http://schemas.microsoft.com/office/drawing/2014/main" xmlns="" id="{A2DAD875-2769-45C4-8875-DE3A7A370399}"/>
              </a:ext>
            </a:extLst>
          </p:cNvPr>
          <p:cNvSpPr/>
          <p:nvPr/>
        </p:nvSpPr>
        <p:spPr>
          <a:xfrm>
            <a:off x="3113838" y="1728464"/>
            <a:ext cx="2571750" cy="369332"/>
          </a:xfrm>
          <a:prstGeom prst="rect">
            <a:avLst/>
          </a:prstGeom>
        </p:spPr>
        <p:txBody>
          <a:bodyPr>
            <a:spAutoFit/>
          </a:bodyPr>
          <a:lstStyle/>
          <a:p>
            <a:endParaRPr lang="ja-JP" altLang="en-US" dirty="0"/>
          </a:p>
        </p:txBody>
      </p:sp>
      <p:sp>
        <p:nvSpPr>
          <p:cNvPr id="2" name="正方形/長方形 1">
            <a:extLst>
              <a:ext uri="{FF2B5EF4-FFF2-40B4-BE49-F238E27FC236}">
                <a16:creationId xmlns:a16="http://schemas.microsoft.com/office/drawing/2014/main" xmlns="" id="{A7AA28C1-20A7-48F2-B948-8BEC060E6298}"/>
              </a:ext>
            </a:extLst>
          </p:cNvPr>
          <p:cNvSpPr/>
          <p:nvPr/>
        </p:nvSpPr>
        <p:spPr>
          <a:xfrm>
            <a:off x="677095" y="2365447"/>
            <a:ext cx="7789809" cy="1200329"/>
          </a:xfrm>
          <a:prstGeom prst="rect">
            <a:avLst/>
          </a:prstGeom>
        </p:spPr>
        <p:txBody>
          <a:bodyPr wrap="square">
            <a:spAutoFit/>
          </a:bodyPr>
          <a:lstStyle/>
          <a:p>
            <a:r>
              <a:rPr lang="ja-JP" altLang="en-US" dirty="0">
                <a:latin typeface="+mn-ea"/>
                <a:ea typeface="+mn-ea"/>
              </a:rPr>
              <a:t>終戦の日の時期に、オリンピックテーマの一つ「平和と共生（「あなたは一人じゃない」「多様性」と、自殺うつの予防に繋がりやすい内容に）」を掲げ、世代を超えた班でメッセージを考えました。各自決心したアクションを</a:t>
            </a:r>
            <a:r>
              <a:rPr lang="en-US" altLang="ja-JP" dirty="0">
                <a:latin typeface="+mn-ea"/>
                <a:ea typeface="+mn-ea"/>
              </a:rPr>
              <a:t>T</a:t>
            </a:r>
            <a:r>
              <a:rPr lang="ja-JP" altLang="en-US" dirty="0">
                <a:latin typeface="+mn-ea"/>
                <a:ea typeface="+mn-ea"/>
              </a:rPr>
              <a:t>シャツにメッセージ付アートとして表現しました。</a:t>
            </a:r>
          </a:p>
        </p:txBody>
      </p:sp>
      <p:sp>
        <p:nvSpPr>
          <p:cNvPr id="11" name="Rectangle 17">
            <a:extLst>
              <a:ext uri="{FF2B5EF4-FFF2-40B4-BE49-F238E27FC236}">
                <a16:creationId xmlns:a16="http://schemas.microsoft.com/office/drawing/2014/main" xmlns="" id="{5509CA09-5391-4240-8FCD-75812A140070}"/>
              </a:ext>
            </a:extLst>
          </p:cNvPr>
          <p:cNvSpPr>
            <a:spLocks noChangeArrowheads="1"/>
          </p:cNvSpPr>
          <p:nvPr/>
        </p:nvSpPr>
        <p:spPr bwMode="auto">
          <a:xfrm>
            <a:off x="539552" y="559187"/>
            <a:ext cx="4858004" cy="1333516"/>
          </a:xfrm>
          <a:prstGeom prst="rect">
            <a:avLst/>
          </a:prstGeom>
          <a:noFill/>
          <a:ln w="9525">
            <a:noFill/>
            <a:miter lim="800000"/>
            <a:headEnd/>
            <a:tailEnd/>
          </a:ln>
          <a:effectLst/>
        </p:spPr>
        <p:txBody>
          <a:bodyPr anchor="b"/>
          <a:lstStyle/>
          <a:p>
            <a:r>
              <a:rPr lang="ja-JP" altLang="en-US" sz="2400" b="1" dirty="0">
                <a:solidFill>
                  <a:schemeClr val="accent1"/>
                </a:solidFill>
                <a:latin typeface="+mn-ea"/>
                <a:ea typeface="+mn-ea"/>
              </a:rPr>
              <a:t>８月３日</a:t>
            </a:r>
            <a:endParaRPr lang="en-US" altLang="ja-JP" sz="2400" b="1" dirty="0">
              <a:solidFill>
                <a:schemeClr val="accent1"/>
              </a:solidFill>
              <a:latin typeface="+mn-ea"/>
              <a:ea typeface="+mn-ea"/>
            </a:endParaRPr>
          </a:p>
          <a:p>
            <a:r>
              <a:rPr lang="ja-JP" altLang="en-US" sz="2400" b="1" dirty="0">
                <a:solidFill>
                  <a:schemeClr val="accent1"/>
                </a:solidFill>
                <a:latin typeface="+mn-ea"/>
                <a:ea typeface="+mn-ea"/>
              </a:rPr>
              <a:t>平和について考えるユースディスカッション＆アートフェスタ</a:t>
            </a:r>
            <a:endParaRPr lang="en-US" altLang="ja-JP" sz="2400" b="1" dirty="0">
              <a:solidFill>
                <a:schemeClr val="accent1"/>
              </a:solidFill>
              <a:latin typeface="+mn-ea"/>
              <a:ea typeface="+mn-ea"/>
            </a:endParaRPr>
          </a:p>
          <a:p>
            <a:r>
              <a:rPr lang="ja-JP" altLang="en-US" sz="2400" b="1" dirty="0">
                <a:solidFill>
                  <a:srgbClr val="00B050"/>
                </a:solidFill>
                <a:latin typeface="+mn-ea"/>
                <a:ea typeface="+mn-ea"/>
              </a:rPr>
              <a:t>（参加者</a:t>
            </a:r>
            <a:r>
              <a:rPr lang="en-US" altLang="ja-JP" sz="2400" b="1" dirty="0">
                <a:solidFill>
                  <a:srgbClr val="00B050"/>
                </a:solidFill>
                <a:latin typeface="+mn-ea"/>
                <a:ea typeface="+mn-ea"/>
              </a:rPr>
              <a:t>25</a:t>
            </a:r>
            <a:r>
              <a:rPr lang="ja-JP" altLang="en-US" sz="2400" b="1" dirty="0">
                <a:solidFill>
                  <a:srgbClr val="00B050"/>
                </a:solidFill>
                <a:latin typeface="+mn-ea"/>
                <a:ea typeface="+mn-ea"/>
              </a:rPr>
              <a:t>名、うち学生</a:t>
            </a:r>
            <a:r>
              <a:rPr lang="en-US" altLang="ja-JP" sz="2400" b="1" dirty="0">
                <a:solidFill>
                  <a:srgbClr val="00B050"/>
                </a:solidFill>
                <a:latin typeface="+mn-ea"/>
                <a:ea typeface="+mn-ea"/>
              </a:rPr>
              <a:t>14</a:t>
            </a:r>
            <a:r>
              <a:rPr lang="ja-JP" altLang="en-US" sz="2400" b="1" dirty="0">
                <a:solidFill>
                  <a:srgbClr val="00B050"/>
                </a:solidFill>
                <a:latin typeface="+mn-ea"/>
                <a:ea typeface="+mn-ea"/>
              </a:rPr>
              <a:t>名）</a:t>
            </a:r>
          </a:p>
        </p:txBody>
      </p:sp>
      <p:pic>
        <p:nvPicPr>
          <p:cNvPr id="10" name="図 9">
            <a:extLst>
              <a:ext uri="{FF2B5EF4-FFF2-40B4-BE49-F238E27FC236}">
                <a16:creationId xmlns:a16="http://schemas.microsoft.com/office/drawing/2014/main" xmlns="" id="{34FB3EDE-E8C3-43B9-9F58-FB7DDFC2379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72807" y="-43110"/>
            <a:ext cx="3258277" cy="2172185"/>
          </a:xfrm>
          <a:prstGeom prst="rect">
            <a:avLst/>
          </a:prstGeom>
        </p:spPr>
      </p:pic>
      <p:pic>
        <p:nvPicPr>
          <p:cNvPr id="13" name="図 12">
            <a:extLst>
              <a:ext uri="{FF2B5EF4-FFF2-40B4-BE49-F238E27FC236}">
                <a16:creationId xmlns:a16="http://schemas.microsoft.com/office/drawing/2014/main" xmlns="" id="{9A16FBC0-A2E4-423C-817F-5F0A56ADD6B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34019" y="4766086"/>
            <a:ext cx="2797065" cy="1864244"/>
          </a:xfrm>
          <a:prstGeom prst="rect">
            <a:avLst/>
          </a:prstGeom>
        </p:spPr>
      </p:pic>
      <p:pic>
        <p:nvPicPr>
          <p:cNvPr id="15" name="図 14">
            <a:extLst>
              <a:ext uri="{FF2B5EF4-FFF2-40B4-BE49-F238E27FC236}">
                <a16:creationId xmlns:a16="http://schemas.microsoft.com/office/drawing/2014/main" xmlns="" id="{911BD5BB-9EB9-46F1-9F7F-DB78FA4B3DC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7584" y="4437112"/>
            <a:ext cx="3048000" cy="2029968"/>
          </a:xfrm>
          <a:prstGeom prst="rect">
            <a:avLst/>
          </a:prstGeom>
        </p:spPr>
      </p:pic>
    </p:spTree>
    <p:extLst>
      <p:ext uri="{BB962C8B-B14F-4D97-AF65-F5344CB8AC3E}">
        <p14:creationId xmlns:p14="http://schemas.microsoft.com/office/powerpoint/2010/main" xmlns="" val="250992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A2DAD875-2769-45C4-8875-DE3A7A370399}"/>
              </a:ext>
            </a:extLst>
          </p:cNvPr>
          <p:cNvSpPr/>
          <p:nvPr/>
        </p:nvSpPr>
        <p:spPr>
          <a:xfrm>
            <a:off x="3113838" y="1728464"/>
            <a:ext cx="2571750" cy="369332"/>
          </a:xfrm>
          <a:prstGeom prst="rect">
            <a:avLst/>
          </a:prstGeom>
        </p:spPr>
        <p:txBody>
          <a:bodyPr>
            <a:spAutoFit/>
          </a:bodyPr>
          <a:lstStyle/>
          <a:p>
            <a:endParaRPr lang="ja-JP" altLang="en-US" dirty="0"/>
          </a:p>
        </p:txBody>
      </p:sp>
      <p:sp>
        <p:nvSpPr>
          <p:cNvPr id="2" name="正方形/長方形 1">
            <a:extLst>
              <a:ext uri="{FF2B5EF4-FFF2-40B4-BE49-F238E27FC236}">
                <a16:creationId xmlns:a16="http://schemas.microsoft.com/office/drawing/2014/main" xmlns="" id="{A7AA28C1-20A7-48F2-B948-8BEC060E6298}"/>
              </a:ext>
            </a:extLst>
          </p:cNvPr>
          <p:cNvSpPr/>
          <p:nvPr/>
        </p:nvSpPr>
        <p:spPr>
          <a:xfrm>
            <a:off x="677095" y="2365447"/>
            <a:ext cx="7789809" cy="1200329"/>
          </a:xfrm>
          <a:prstGeom prst="rect">
            <a:avLst/>
          </a:prstGeom>
        </p:spPr>
        <p:txBody>
          <a:bodyPr wrap="square">
            <a:spAutoFit/>
          </a:bodyPr>
          <a:lstStyle/>
          <a:p>
            <a:r>
              <a:rPr lang="ja-JP" altLang="en-US" dirty="0">
                <a:latin typeface="+mn-ea"/>
                <a:ea typeface="+mn-ea"/>
              </a:rPr>
              <a:t>簡単な料理を一緒に作りながら、栄養士の方から、栄養素のあるお菓子や食事のとり方を食育しました。その後、実際に食べながら一緒に対話しやすい雰囲気をつくり、中高生の本音トークを先輩たちが受け止めるようにしました。</a:t>
            </a:r>
          </a:p>
        </p:txBody>
      </p:sp>
      <p:sp>
        <p:nvSpPr>
          <p:cNvPr id="11" name="Rectangle 17">
            <a:extLst>
              <a:ext uri="{FF2B5EF4-FFF2-40B4-BE49-F238E27FC236}">
                <a16:creationId xmlns:a16="http://schemas.microsoft.com/office/drawing/2014/main" xmlns="" id="{5509CA09-5391-4240-8FCD-75812A140070}"/>
              </a:ext>
            </a:extLst>
          </p:cNvPr>
          <p:cNvSpPr>
            <a:spLocks noChangeArrowheads="1"/>
          </p:cNvSpPr>
          <p:nvPr/>
        </p:nvSpPr>
        <p:spPr bwMode="auto">
          <a:xfrm>
            <a:off x="539552" y="559187"/>
            <a:ext cx="4858004" cy="1333516"/>
          </a:xfrm>
          <a:prstGeom prst="rect">
            <a:avLst/>
          </a:prstGeom>
          <a:noFill/>
          <a:ln w="9525">
            <a:noFill/>
            <a:miter lim="800000"/>
            <a:headEnd/>
            <a:tailEnd/>
          </a:ln>
          <a:effectLst/>
        </p:spPr>
        <p:txBody>
          <a:bodyPr anchor="b"/>
          <a:lstStyle/>
          <a:p>
            <a:r>
              <a:rPr lang="en-US" altLang="ja-JP" sz="2400" b="1" dirty="0">
                <a:solidFill>
                  <a:schemeClr val="accent1"/>
                </a:solidFill>
                <a:latin typeface="+mn-ea"/>
                <a:ea typeface="+mn-ea"/>
              </a:rPr>
              <a:t>11</a:t>
            </a:r>
            <a:r>
              <a:rPr lang="ja-JP" altLang="en-US" sz="2400" b="1" dirty="0">
                <a:solidFill>
                  <a:schemeClr val="accent1"/>
                </a:solidFill>
                <a:latin typeface="+mn-ea"/>
                <a:ea typeface="+mn-ea"/>
              </a:rPr>
              <a:t>月</a:t>
            </a:r>
            <a:r>
              <a:rPr lang="en-US" altLang="ja-JP" sz="2400" b="1" dirty="0">
                <a:solidFill>
                  <a:schemeClr val="accent1"/>
                </a:solidFill>
                <a:latin typeface="+mn-ea"/>
                <a:ea typeface="+mn-ea"/>
              </a:rPr>
              <a:t>4</a:t>
            </a:r>
            <a:r>
              <a:rPr lang="ja-JP" altLang="en-US" sz="2400" b="1" dirty="0">
                <a:solidFill>
                  <a:schemeClr val="accent1"/>
                </a:solidFill>
                <a:latin typeface="+mn-ea"/>
                <a:ea typeface="+mn-ea"/>
              </a:rPr>
              <a:t>日　料理企画</a:t>
            </a:r>
            <a:endParaRPr lang="en-US" altLang="ja-JP" sz="2400" b="1" dirty="0">
              <a:solidFill>
                <a:schemeClr val="accent1"/>
              </a:solidFill>
              <a:latin typeface="+mn-ea"/>
              <a:ea typeface="+mn-ea"/>
            </a:endParaRPr>
          </a:p>
          <a:p>
            <a:r>
              <a:rPr lang="ja-JP" altLang="en-US" sz="2400" b="1" dirty="0">
                <a:solidFill>
                  <a:schemeClr val="accent1"/>
                </a:solidFill>
                <a:latin typeface="+mn-ea"/>
                <a:ea typeface="+mn-ea"/>
              </a:rPr>
              <a:t>ちょい遅れのハロウィンパーティ</a:t>
            </a:r>
            <a:r>
              <a:rPr lang="ja-JP" altLang="en-US" sz="2400" b="1" dirty="0">
                <a:solidFill>
                  <a:srgbClr val="00B050"/>
                </a:solidFill>
                <a:latin typeface="+mn-ea"/>
                <a:ea typeface="+mn-ea"/>
              </a:rPr>
              <a:t>（参加者</a:t>
            </a:r>
            <a:r>
              <a:rPr lang="en-US" altLang="ja-JP" sz="2400" b="1" dirty="0">
                <a:solidFill>
                  <a:srgbClr val="00B050"/>
                </a:solidFill>
                <a:latin typeface="+mn-ea"/>
                <a:ea typeface="+mn-ea"/>
              </a:rPr>
              <a:t>25</a:t>
            </a:r>
            <a:r>
              <a:rPr lang="ja-JP" altLang="en-US" sz="2400" b="1" dirty="0">
                <a:solidFill>
                  <a:srgbClr val="00B050"/>
                </a:solidFill>
                <a:latin typeface="+mn-ea"/>
                <a:ea typeface="+mn-ea"/>
              </a:rPr>
              <a:t>名、うち学生</a:t>
            </a:r>
            <a:r>
              <a:rPr lang="en-US" altLang="ja-JP" sz="2400" b="1" dirty="0">
                <a:solidFill>
                  <a:srgbClr val="00B050"/>
                </a:solidFill>
                <a:latin typeface="+mn-ea"/>
                <a:ea typeface="+mn-ea"/>
              </a:rPr>
              <a:t>13</a:t>
            </a:r>
            <a:r>
              <a:rPr lang="ja-JP" altLang="en-US" sz="2400" b="1" dirty="0">
                <a:solidFill>
                  <a:srgbClr val="00B050"/>
                </a:solidFill>
                <a:latin typeface="+mn-ea"/>
                <a:ea typeface="+mn-ea"/>
              </a:rPr>
              <a:t>名）</a:t>
            </a:r>
          </a:p>
        </p:txBody>
      </p:sp>
      <p:pic>
        <p:nvPicPr>
          <p:cNvPr id="5" name="図 4">
            <a:extLst>
              <a:ext uri="{FF2B5EF4-FFF2-40B4-BE49-F238E27FC236}">
                <a16:creationId xmlns:a16="http://schemas.microsoft.com/office/drawing/2014/main" xmlns="" id="{AE29D3B6-129B-4443-800B-63C36DA8B0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293096"/>
            <a:ext cx="3275856" cy="2183904"/>
          </a:xfrm>
          <a:prstGeom prst="rect">
            <a:avLst/>
          </a:prstGeom>
        </p:spPr>
      </p:pic>
      <p:pic>
        <p:nvPicPr>
          <p:cNvPr id="7" name="図 6">
            <a:extLst>
              <a:ext uri="{FF2B5EF4-FFF2-40B4-BE49-F238E27FC236}">
                <a16:creationId xmlns:a16="http://schemas.microsoft.com/office/drawing/2014/main" xmlns="" id="{9AB21ADB-DEF0-4E20-9202-5D138E6351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91880" y="4293096"/>
            <a:ext cx="3258277" cy="2172185"/>
          </a:xfrm>
          <a:prstGeom prst="rect">
            <a:avLst/>
          </a:prstGeom>
        </p:spPr>
      </p:pic>
      <p:pic>
        <p:nvPicPr>
          <p:cNvPr id="14" name="図 13">
            <a:extLst>
              <a:ext uri="{FF2B5EF4-FFF2-40B4-BE49-F238E27FC236}">
                <a16:creationId xmlns:a16="http://schemas.microsoft.com/office/drawing/2014/main" xmlns="" id="{53C9EC79-874B-4314-824C-EB6F2700DFA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88224" y="4759956"/>
            <a:ext cx="2541463" cy="1692614"/>
          </a:xfrm>
          <a:prstGeom prst="rect">
            <a:avLst/>
          </a:prstGeom>
        </p:spPr>
      </p:pic>
      <p:pic>
        <p:nvPicPr>
          <p:cNvPr id="8" name="図 7">
            <a:extLst>
              <a:ext uri="{FF2B5EF4-FFF2-40B4-BE49-F238E27FC236}">
                <a16:creationId xmlns:a16="http://schemas.microsoft.com/office/drawing/2014/main" xmlns="" id="{225569E6-4648-43AA-9AC2-5C1AC2EE0AFC}"/>
              </a:ext>
            </a:extLst>
          </p:cNvPr>
          <p:cNvPicPr>
            <a:picLocks noChangeAspect="1"/>
          </p:cNvPicPr>
          <p:nvPr/>
        </p:nvPicPr>
        <p:blipFill>
          <a:blip r:embed="rId5" cstate="print"/>
          <a:stretch>
            <a:fillRect/>
          </a:stretch>
        </p:blipFill>
        <p:spPr>
          <a:xfrm>
            <a:off x="6851705" y="3458840"/>
            <a:ext cx="2292295" cy="1530229"/>
          </a:xfrm>
          <a:prstGeom prst="rect">
            <a:avLst/>
          </a:prstGeom>
        </p:spPr>
      </p:pic>
      <p:pic>
        <p:nvPicPr>
          <p:cNvPr id="12" name="図 11">
            <a:extLst>
              <a:ext uri="{FF2B5EF4-FFF2-40B4-BE49-F238E27FC236}">
                <a16:creationId xmlns:a16="http://schemas.microsoft.com/office/drawing/2014/main" xmlns="" id="{53AE1838-6803-44FD-AED4-60563F3FAEA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85588" y="5305"/>
            <a:ext cx="3094060" cy="2060644"/>
          </a:xfrm>
          <a:prstGeom prst="rect">
            <a:avLst/>
          </a:prstGeom>
        </p:spPr>
      </p:pic>
    </p:spTree>
    <p:extLst>
      <p:ext uri="{BB962C8B-B14F-4D97-AF65-F5344CB8AC3E}">
        <p14:creationId xmlns:p14="http://schemas.microsoft.com/office/powerpoint/2010/main" xmlns="" val="336841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A2DAD875-2769-45C4-8875-DE3A7A370399}"/>
              </a:ext>
            </a:extLst>
          </p:cNvPr>
          <p:cNvSpPr/>
          <p:nvPr/>
        </p:nvSpPr>
        <p:spPr>
          <a:xfrm>
            <a:off x="3113838" y="1728464"/>
            <a:ext cx="2571750" cy="369332"/>
          </a:xfrm>
          <a:prstGeom prst="rect">
            <a:avLst/>
          </a:prstGeom>
        </p:spPr>
        <p:txBody>
          <a:bodyPr>
            <a:spAutoFit/>
          </a:bodyPr>
          <a:lstStyle/>
          <a:p>
            <a:endParaRPr lang="ja-JP" altLang="en-US" dirty="0"/>
          </a:p>
        </p:txBody>
      </p:sp>
      <p:sp>
        <p:nvSpPr>
          <p:cNvPr id="2" name="正方形/長方形 1">
            <a:extLst>
              <a:ext uri="{FF2B5EF4-FFF2-40B4-BE49-F238E27FC236}">
                <a16:creationId xmlns:a16="http://schemas.microsoft.com/office/drawing/2014/main" xmlns="" id="{A7AA28C1-20A7-48F2-B948-8BEC060E6298}"/>
              </a:ext>
            </a:extLst>
          </p:cNvPr>
          <p:cNvSpPr/>
          <p:nvPr/>
        </p:nvSpPr>
        <p:spPr>
          <a:xfrm>
            <a:off x="677095" y="2166103"/>
            <a:ext cx="7789809" cy="1200329"/>
          </a:xfrm>
          <a:prstGeom prst="rect">
            <a:avLst/>
          </a:prstGeom>
        </p:spPr>
        <p:txBody>
          <a:bodyPr wrap="square">
            <a:spAutoFit/>
          </a:bodyPr>
          <a:lstStyle/>
          <a:p>
            <a:r>
              <a:rPr lang="en-US" altLang="ja-JP" dirty="0">
                <a:latin typeface="+mn-ea"/>
                <a:ea typeface="+mn-ea"/>
              </a:rPr>
              <a:t>8</a:t>
            </a:r>
            <a:r>
              <a:rPr lang="ja-JP" altLang="en-US" dirty="0">
                <a:latin typeface="+mn-ea"/>
                <a:ea typeface="+mn-ea"/>
              </a:rPr>
              <a:t>月に続いて、</a:t>
            </a:r>
            <a:r>
              <a:rPr lang="en-US" altLang="ja-JP" dirty="0">
                <a:latin typeface="+mn-ea"/>
                <a:ea typeface="+mn-ea"/>
              </a:rPr>
              <a:t>SDGs</a:t>
            </a:r>
            <a:r>
              <a:rPr lang="ja-JP" altLang="en-US" dirty="0">
                <a:latin typeface="+mn-ea"/>
                <a:ea typeface="+mn-ea"/>
              </a:rPr>
              <a:t>をテーマにしたディスカッションと、それをアートで表現する企画を行いました。さらに、各チームが作品を展示し、ブースに分かれてプレゼンする予定でしたが、時間の都合上、各チーム一回の発表にとどまりました。</a:t>
            </a:r>
          </a:p>
        </p:txBody>
      </p:sp>
      <p:sp>
        <p:nvSpPr>
          <p:cNvPr id="11" name="Rectangle 17">
            <a:extLst>
              <a:ext uri="{FF2B5EF4-FFF2-40B4-BE49-F238E27FC236}">
                <a16:creationId xmlns:a16="http://schemas.microsoft.com/office/drawing/2014/main" xmlns="" id="{5509CA09-5391-4240-8FCD-75812A140070}"/>
              </a:ext>
            </a:extLst>
          </p:cNvPr>
          <p:cNvSpPr>
            <a:spLocks noChangeArrowheads="1"/>
          </p:cNvSpPr>
          <p:nvPr/>
        </p:nvSpPr>
        <p:spPr bwMode="auto">
          <a:xfrm>
            <a:off x="539552" y="559186"/>
            <a:ext cx="8496944" cy="1538609"/>
          </a:xfrm>
          <a:prstGeom prst="rect">
            <a:avLst/>
          </a:prstGeom>
          <a:noFill/>
          <a:ln w="9525">
            <a:noFill/>
            <a:miter lim="800000"/>
            <a:headEnd/>
            <a:tailEnd/>
          </a:ln>
          <a:effectLst/>
        </p:spPr>
        <p:txBody>
          <a:bodyPr anchor="b"/>
          <a:lstStyle/>
          <a:p>
            <a:r>
              <a:rPr lang="en-US" altLang="ja-JP" sz="2400" b="1" dirty="0">
                <a:solidFill>
                  <a:schemeClr val="accent1"/>
                </a:solidFill>
                <a:latin typeface="+mn-ea"/>
                <a:ea typeface="+mn-ea"/>
              </a:rPr>
              <a:t>12</a:t>
            </a:r>
            <a:r>
              <a:rPr lang="ja-JP" altLang="en-US" sz="2400" b="1" dirty="0">
                <a:solidFill>
                  <a:schemeClr val="accent1"/>
                </a:solidFill>
                <a:latin typeface="+mn-ea"/>
                <a:ea typeface="+mn-ea"/>
              </a:rPr>
              <a:t>月</a:t>
            </a:r>
            <a:r>
              <a:rPr lang="en-US" altLang="ja-JP" sz="2400" b="1" dirty="0">
                <a:solidFill>
                  <a:schemeClr val="accent1"/>
                </a:solidFill>
                <a:latin typeface="+mn-ea"/>
                <a:ea typeface="+mn-ea"/>
              </a:rPr>
              <a:t>28</a:t>
            </a:r>
            <a:r>
              <a:rPr lang="ja-JP" altLang="en-US" sz="2400" b="1" dirty="0">
                <a:solidFill>
                  <a:schemeClr val="accent1"/>
                </a:solidFill>
                <a:latin typeface="+mn-ea"/>
                <a:ea typeface="+mn-ea"/>
              </a:rPr>
              <a:t>日</a:t>
            </a:r>
            <a:endParaRPr lang="en-US" altLang="ja-JP" sz="2400" b="1" dirty="0">
              <a:solidFill>
                <a:schemeClr val="accent1"/>
              </a:solidFill>
              <a:latin typeface="+mn-ea"/>
              <a:ea typeface="+mn-ea"/>
            </a:endParaRPr>
          </a:p>
          <a:p>
            <a:r>
              <a:rPr lang="en-US" altLang="ja-JP" sz="2400" b="1" dirty="0">
                <a:solidFill>
                  <a:schemeClr val="accent1"/>
                </a:solidFill>
                <a:latin typeface="+mn-ea"/>
                <a:ea typeface="+mn-ea"/>
              </a:rPr>
              <a:t>SDGs</a:t>
            </a:r>
            <a:r>
              <a:rPr lang="ja-JP" altLang="en-US" sz="2400" b="1" dirty="0">
                <a:solidFill>
                  <a:schemeClr val="accent1"/>
                </a:solidFill>
                <a:latin typeface="+mn-ea"/>
                <a:ea typeface="+mn-ea"/>
              </a:rPr>
              <a:t>をアートする～</a:t>
            </a:r>
            <a:endParaRPr lang="en-US" altLang="ja-JP" sz="2400" b="1" dirty="0">
              <a:solidFill>
                <a:schemeClr val="accent1"/>
              </a:solidFill>
              <a:latin typeface="+mn-ea"/>
              <a:ea typeface="+mn-ea"/>
            </a:endParaRPr>
          </a:p>
          <a:p>
            <a:r>
              <a:rPr lang="ja-JP" altLang="en-US" sz="2400" b="1" dirty="0">
                <a:solidFill>
                  <a:schemeClr val="accent1"/>
                </a:solidFill>
                <a:latin typeface="+mn-ea"/>
                <a:ea typeface="+mn-ea"/>
              </a:rPr>
              <a:t>ユース・アート＆ディスカッション</a:t>
            </a:r>
            <a:endParaRPr lang="en-US" altLang="ja-JP" sz="2400" b="1" dirty="0">
              <a:solidFill>
                <a:schemeClr val="accent1"/>
              </a:solidFill>
              <a:latin typeface="+mn-ea"/>
              <a:ea typeface="+mn-ea"/>
            </a:endParaRPr>
          </a:p>
          <a:p>
            <a:r>
              <a:rPr lang="ja-JP" altLang="en-US" sz="2400" b="1" dirty="0">
                <a:solidFill>
                  <a:srgbClr val="00B050"/>
                </a:solidFill>
                <a:latin typeface="+mn-ea"/>
                <a:ea typeface="+mn-ea"/>
              </a:rPr>
              <a:t>（参加者</a:t>
            </a:r>
            <a:r>
              <a:rPr lang="en-US" altLang="ja-JP" sz="2400" b="1" dirty="0">
                <a:solidFill>
                  <a:srgbClr val="00B050"/>
                </a:solidFill>
                <a:latin typeface="+mn-ea"/>
                <a:ea typeface="+mn-ea"/>
              </a:rPr>
              <a:t>29</a:t>
            </a:r>
            <a:r>
              <a:rPr lang="ja-JP" altLang="en-US" sz="2400" b="1" dirty="0">
                <a:solidFill>
                  <a:srgbClr val="00B050"/>
                </a:solidFill>
                <a:latin typeface="+mn-ea"/>
                <a:ea typeface="+mn-ea"/>
              </a:rPr>
              <a:t>名、うち学生</a:t>
            </a:r>
            <a:r>
              <a:rPr lang="en-US" altLang="ja-JP" sz="2400" b="1" dirty="0">
                <a:solidFill>
                  <a:srgbClr val="00B050"/>
                </a:solidFill>
                <a:latin typeface="+mn-ea"/>
                <a:ea typeface="+mn-ea"/>
              </a:rPr>
              <a:t>13</a:t>
            </a:r>
            <a:r>
              <a:rPr lang="ja-JP" altLang="en-US" sz="2400" b="1" dirty="0">
                <a:solidFill>
                  <a:srgbClr val="00B050"/>
                </a:solidFill>
                <a:latin typeface="+mn-ea"/>
                <a:ea typeface="+mn-ea"/>
              </a:rPr>
              <a:t>名）</a:t>
            </a:r>
          </a:p>
        </p:txBody>
      </p:sp>
      <p:pic>
        <p:nvPicPr>
          <p:cNvPr id="12" name="図 11">
            <a:extLst>
              <a:ext uri="{FF2B5EF4-FFF2-40B4-BE49-F238E27FC236}">
                <a16:creationId xmlns:a16="http://schemas.microsoft.com/office/drawing/2014/main" xmlns="" id="{6071107E-6424-4520-A9CB-E6B5C08175E3}"/>
              </a:ext>
            </a:extLst>
          </p:cNvPr>
          <p:cNvPicPr>
            <a:picLocks noChangeAspect="1"/>
          </p:cNvPicPr>
          <p:nvPr/>
        </p:nvPicPr>
        <p:blipFill>
          <a:blip r:embed="rId2" cstate="print"/>
          <a:stretch>
            <a:fillRect/>
          </a:stretch>
        </p:blipFill>
        <p:spPr>
          <a:xfrm>
            <a:off x="-14654" y="3429000"/>
            <a:ext cx="3030808" cy="2277246"/>
          </a:xfrm>
          <a:prstGeom prst="rect">
            <a:avLst/>
          </a:prstGeom>
        </p:spPr>
      </p:pic>
      <p:pic>
        <p:nvPicPr>
          <p:cNvPr id="14" name="図 13">
            <a:extLst>
              <a:ext uri="{FF2B5EF4-FFF2-40B4-BE49-F238E27FC236}">
                <a16:creationId xmlns:a16="http://schemas.microsoft.com/office/drawing/2014/main" xmlns="" id="{13DFE5A8-CC80-4F4A-A6A3-22A5E68E66E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23470" b="17954"/>
          <a:stretch/>
        </p:blipFill>
        <p:spPr>
          <a:xfrm>
            <a:off x="0" y="5457371"/>
            <a:ext cx="3135086" cy="1412504"/>
          </a:xfrm>
          <a:prstGeom prst="rect">
            <a:avLst/>
          </a:prstGeom>
        </p:spPr>
      </p:pic>
      <p:pic>
        <p:nvPicPr>
          <p:cNvPr id="16" name="図 15">
            <a:extLst>
              <a:ext uri="{FF2B5EF4-FFF2-40B4-BE49-F238E27FC236}">
                <a16:creationId xmlns:a16="http://schemas.microsoft.com/office/drawing/2014/main" xmlns="" id="{D7EFFED0-C569-4105-B976-C7E01AEC5C6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2239" y="50288"/>
            <a:ext cx="2388659" cy="1791494"/>
          </a:xfrm>
          <a:prstGeom prst="rect">
            <a:avLst/>
          </a:prstGeom>
        </p:spPr>
      </p:pic>
      <p:pic>
        <p:nvPicPr>
          <p:cNvPr id="18" name="図 17">
            <a:extLst>
              <a:ext uri="{FF2B5EF4-FFF2-40B4-BE49-F238E27FC236}">
                <a16:creationId xmlns:a16="http://schemas.microsoft.com/office/drawing/2014/main" xmlns="" id="{5F1CAA18-F179-402C-896A-B4964DD6EDF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16154" y="4399160"/>
            <a:ext cx="3135086" cy="2351314"/>
          </a:xfrm>
          <a:prstGeom prst="rect">
            <a:avLst/>
          </a:prstGeom>
        </p:spPr>
      </p:pic>
      <p:pic>
        <p:nvPicPr>
          <p:cNvPr id="20" name="図 19">
            <a:extLst>
              <a:ext uri="{FF2B5EF4-FFF2-40B4-BE49-F238E27FC236}">
                <a16:creationId xmlns:a16="http://schemas.microsoft.com/office/drawing/2014/main" xmlns="" id="{71DF09C9-2F5D-418D-AFC8-51A5037993A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85813" y="3756561"/>
            <a:ext cx="3135086" cy="2351314"/>
          </a:xfrm>
          <a:prstGeom prst="rect">
            <a:avLst/>
          </a:prstGeom>
        </p:spPr>
      </p:pic>
    </p:spTree>
    <p:extLst>
      <p:ext uri="{BB962C8B-B14F-4D97-AF65-F5344CB8AC3E}">
        <p14:creationId xmlns:p14="http://schemas.microsoft.com/office/powerpoint/2010/main" xmlns="" val="184736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xmlns="" id="{DC1409C1-F264-4290-8C1F-F82DA955BE22}"/>
              </a:ext>
            </a:extLst>
          </p:cNvPr>
          <p:cNvSpPr>
            <a:spLocks noGrp="1"/>
          </p:cNvSpPr>
          <p:nvPr>
            <p:ph type="ctrTitle"/>
          </p:nvPr>
        </p:nvSpPr>
        <p:spPr>
          <a:xfrm>
            <a:off x="3311860" y="1041400"/>
            <a:ext cx="3146090" cy="2387600"/>
          </a:xfrm>
        </p:spPr>
        <p:txBody>
          <a:bodyPr>
            <a:normAutofit/>
          </a:bodyPr>
          <a:lstStyle/>
          <a:p>
            <a:r>
              <a:rPr lang="ja-JP" altLang="en-US" sz="3200" dirty="0">
                <a:solidFill>
                  <a:schemeClr val="tx1">
                    <a:lumMod val="65000"/>
                    <a:lumOff val="35000"/>
                  </a:schemeClr>
                </a:solidFill>
              </a:rPr>
              <a:t>３．成果と課題</a:t>
            </a:r>
            <a:endParaRPr lang="ja-JP" altLang="en-US" sz="3200" dirty="0"/>
          </a:p>
        </p:txBody>
      </p:sp>
      <p:sp>
        <p:nvSpPr>
          <p:cNvPr id="4" name="スライド番号プレースホルダー 3">
            <a:extLst>
              <a:ext uri="{FF2B5EF4-FFF2-40B4-BE49-F238E27FC236}">
                <a16:creationId xmlns:a16="http://schemas.microsoft.com/office/drawing/2014/main" xmlns="" id="{01F05EBD-2205-4EA6-A2B5-0411F9807DE9}"/>
              </a:ext>
            </a:extLst>
          </p:cNvPr>
          <p:cNvSpPr>
            <a:spLocks noGrp="1"/>
          </p:cNvSpPr>
          <p:nvPr>
            <p:ph type="sldNum" sz="quarter" idx="12"/>
          </p:nvPr>
        </p:nvSpPr>
        <p:spPr/>
        <p:txBody>
          <a:bodyPr/>
          <a:lstStyle/>
          <a:p>
            <a:fld id="{4865AE71-6699-4130-8D09-F644061475C2}" type="slidenum">
              <a:rPr kumimoji="1" lang="ja-JP" altLang="en-US" smtClean="0"/>
              <a:pPr/>
              <a:t>17</a:t>
            </a:fld>
            <a:endParaRPr kumimoji="1" lang="ja-JP" altLang="en-US"/>
          </a:p>
        </p:txBody>
      </p:sp>
      <p:cxnSp>
        <p:nvCxnSpPr>
          <p:cNvPr id="9" name="直線コネクタ 8">
            <a:extLst>
              <a:ext uri="{FF2B5EF4-FFF2-40B4-BE49-F238E27FC236}">
                <a16:creationId xmlns:a16="http://schemas.microsoft.com/office/drawing/2014/main" xmlns="" id="{161FE8ED-1813-43FC-AA4B-572BB489D137}"/>
              </a:ext>
            </a:extLst>
          </p:cNvPr>
          <p:cNvCxnSpPr>
            <a:cxnSpLocks/>
          </p:cNvCxnSpPr>
          <p:nvPr/>
        </p:nvCxnSpPr>
        <p:spPr>
          <a:xfrm>
            <a:off x="827584" y="3429000"/>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pic>
        <p:nvPicPr>
          <p:cNvPr id="2" name="図 1">
            <a:extLst>
              <a:ext uri="{FF2B5EF4-FFF2-40B4-BE49-F238E27FC236}">
                <a16:creationId xmlns:a16="http://schemas.microsoft.com/office/drawing/2014/main" xmlns="" id="{9F7DF23F-C19C-45CC-85F3-42D9F6D46266}"/>
              </a:ext>
            </a:extLst>
          </p:cNvPr>
          <p:cNvPicPr>
            <a:picLocks noChangeAspect="1"/>
          </p:cNvPicPr>
          <p:nvPr/>
        </p:nvPicPr>
        <p:blipFill>
          <a:blip r:embed="rId3" cstate="print"/>
          <a:stretch>
            <a:fillRect/>
          </a:stretch>
        </p:blipFill>
        <p:spPr>
          <a:xfrm>
            <a:off x="707256" y="764704"/>
            <a:ext cx="2633700" cy="2158171"/>
          </a:xfrm>
          <a:prstGeom prst="rect">
            <a:avLst/>
          </a:prstGeom>
        </p:spPr>
      </p:pic>
    </p:spTree>
    <p:extLst>
      <p:ext uri="{BB962C8B-B14F-4D97-AF65-F5344CB8AC3E}">
        <p14:creationId xmlns:p14="http://schemas.microsoft.com/office/powerpoint/2010/main" xmlns="" val="372977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4000" dirty="0">
                <a:solidFill>
                  <a:srgbClr val="0066FF"/>
                </a:solidFill>
              </a:rPr>
              <a:t>　　</a:t>
            </a:r>
            <a:r>
              <a:rPr lang="ja-JP" altLang="en-US" sz="2800" dirty="0">
                <a:solidFill>
                  <a:schemeClr val="tx1">
                    <a:lumMod val="65000"/>
                    <a:lumOff val="35000"/>
                  </a:schemeClr>
                </a:solidFill>
                <a:latin typeface="+mn-ea"/>
              </a:rPr>
              <a:t>地域課題への成果と課題</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690691"/>
            <a:ext cx="7886700" cy="4692179"/>
          </a:xfrm>
        </p:spPr>
        <p:txBody>
          <a:bodyPr>
            <a:noAutofit/>
          </a:bodyPr>
          <a:lstStyle/>
          <a:p>
            <a:pPr marL="0" indent="0">
              <a:buNone/>
            </a:pPr>
            <a:r>
              <a:rPr lang="ja-JP" altLang="en-US" b="1" dirty="0">
                <a:solidFill>
                  <a:schemeClr val="tx1">
                    <a:lumMod val="65000"/>
                    <a:lumOff val="35000"/>
                  </a:schemeClr>
                </a:solidFill>
                <a:latin typeface="+mn-ea"/>
              </a:rPr>
              <a:t>①成果</a:t>
            </a: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・大人</a:t>
            </a:r>
            <a:r>
              <a:rPr lang="en-US" altLang="ja-JP" dirty="0">
                <a:solidFill>
                  <a:schemeClr val="tx1">
                    <a:lumMod val="65000"/>
                    <a:lumOff val="35000"/>
                  </a:schemeClr>
                </a:solidFill>
                <a:latin typeface="+mn-ea"/>
              </a:rPr>
              <a:t>177</a:t>
            </a:r>
            <a:r>
              <a:rPr lang="ja-JP" altLang="en-US" dirty="0">
                <a:solidFill>
                  <a:schemeClr val="tx1">
                    <a:lumMod val="65000"/>
                    <a:lumOff val="35000"/>
                  </a:schemeClr>
                </a:solidFill>
                <a:latin typeface="+mn-ea"/>
              </a:rPr>
              <a:t>名参加。うち学生</a:t>
            </a:r>
            <a:r>
              <a:rPr lang="en-US" altLang="ja-JP" dirty="0">
                <a:solidFill>
                  <a:schemeClr val="tx1">
                    <a:lumMod val="65000"/>
                    <a:lumOff val="35000"/>
                  </a:schemeClr>
                </a:solidFill>
                <a:latin typeface="+mn-ea"/>
              </a:rPr>
              <a:t>110</a:t>
            </a:r>
            <a:r>
              <a:rPr lang="ja-JP" altLang="en-US" dirty="0">
                <a:solidFill>
                  <a:schemeClr val="tx1">
                    <a:lumMod val="65000"/>
                    <a:lumOff val="35000"/>
                  </a:schemeClr>
                </a:solidFill>
                <a:latin typeface="+mn-ea"/>
              </a:rPr>
              <a:t>名参加。結果として、様々な層（いわゆる高偏差値学校の生徒からフリースクール、不登校者まで）が参加し、地域や学校を超えた交流を楽しみながら、自己肯定感や自尊感情を高めるワークショップを体験してもらうことができた。</a:t>
            </a:r>
            <a:endParaRPr lang="en-US" altLang="ja-JP"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　事後アンケートでも「自分のことをもっと好きになれた」「もっと自信をもてた」という回答を多く得たので、参加者たちへ自殺とうつの予防となる体験を提供できたと感じている。</a:t>
            </a: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・思いがけず、都以外の若者（群馬からも）も参加したことで、より交流の幅が広がった。</a:t>
            </a:r>
          </a:p>
          <a:p>
            <a:pPr marL="0" indent="0">
              <a:buNone/>
            </a:pPr>
            <a:endParaRPr lang="en-US" altLang="ja-JP" dirty="0">
              <a:solidFill>
                <a:schemeClr val="tx1">
                  <a:lumMod val="65000"/>
                  <a:lumOff val="35000"/>
                </a:schemeClr>
              </a:solidFill>
              <a:latin typeface="+mn-ea"/>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395536" y="1365971"/>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AC9201B0-FEFA-46F9-81A4-93D5CCCDC938}"/>
              </a:ext>
            </a:extLst>
          </p:cNvPr>
          <p:cNvSpPr>
            <a:spLocks noGrp="1"/>
          </p:cNvSpPr>
          <p:nvPr>
            <p:ph type="sldNum" sz="quarter" idx="12"/>
          </p:nvPr>
        </p:nvSpPr>
        <p:spPr/>
        <p:txBody>
          <a:bodyPr/>
          <a:lstStyle/>
          <a:p>
            <a:fld id="{4865AE71-6699-4130-8D09-F644061475C2}" type="slidenum">
              <a:rPr kumimoji="1" lang="ja-JP" altLang="en-US" smtClean="0"/>
              <a:pPr/>
              <a:t>18</a:t>
            </a:fld>
            <a:endParaRPr kumimoji="1" lang="ja-JP" altLang="en-US"/>
          </a:p>
        </p:txBody>
      </p:sp>
    </p:spTree>
    <p:extLst>
      <p:ext uri="{BB962C8B-B14F-4D97-AF65-F5344CB8AC3E}">
        <p14:creationId xmlns:p14="http://schemas.microsoft.com/office/powerpoint/2010/main" xmlns="" val="333467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27917" y="410367"/>
            <a:ext cx="7886700" cy="1325563"/>
          </a:xfrm>
          <a:noFill/>
        </p:spPr>
        <p:txBody>
          <a:bodyPr>
            <a:normAutofit/>
          </a:bodyPr>
          <a:lstStyle/>
          <a:p>
            <a:r>
              <a:rPr lang="ja-JP" altLang="en-US" sz="2800" dirty="0">
                <a:solidFill>
                  <a:schemeClr val="tx1">
                    <a:lumMod val="65000"/>
                    <a:lumOff val="35000"/>
                  </a:schemeClr>
                </a:solidFill>
                <a:latin typeface="メイリオ" panose="020B0604030504040204" pitchFamily="50" charset="-128"/>
              </a:rPr>
              <a:t>　　</a:t>
            </a:r>
            <a:r>
              <a:rPr lang="ja-JP" altLang="en-US" sz="2800" dirty="0">
                <a:solidFill>
                  <a:schemeClr val="tx1">
                    <a:lumMod val="65000"/>
                    <a:lumOff val="35000"/>
                  </a:schemeClr>
                </a:solidFill>
                <a:latin typeface="+mn-ea"/>
              </a:rPr>
              <a:t>参加者の声</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735930"/>
            <a:ext cx="7886700" cy="3142704"/>
          </a:xfrm>
        </p:spPr>
        <p:txBody>
          <a:bodyPr>
            <a:noAutofit/>
          </a:bodyPr>
          <a:lstStyle/>
          <a:p>
            <a:pPr marL="114300" lvl="0" indent="0" defTabSz="914400">
              <a:spcBef>
                <a:spcPct val="20000"/>
              </a:spcBef>
              <a:buNone/>
            </a:pPr>
            <a:r>
              <a:rPr lang="ja-JP" altLang="en-US" sz="2000" dirty="0">
                <a:solidFill>
                  <a:schemeClr val="tx1">
                    <a:lumMod val="65000"/>
                    <a:lumOff val="35000"/>
                  </a:schemeClr>
                </a:solidFill>
                <a:latin typeface="+mn-ea"/>
              </a:rPr>
              <a:t>「私の意見を親身に耳を傾けてくださってとても嬉しかったです。また、自分を大切にするということは普段意識しなかったので、みんなで考え、見つめ直すことが自分も他者も幸せに過ごせることだと思いました。」（大学</a:t>
            </a:r>
            <a:r>
              <a:rPr lang="en-US" altLang="ja-JP" sz="2000" dirty="0">
                <a:solidFill>
                  <a:schemeClr val="tx1">
                    <a:lumMod val="65000"/>
                    <a:lumOff val="35000"/>
                  </a:schemeClr>
                </a:solidFill>
                <a:latin typeface="+mn-ea"/>
              </a:rPr>
              <a:t>1</a:t>
            </a:r>
            <a:r>
              <a:rPr lang="ja-JP" altLang="en-US" sz="2000" dirty="0">
                <a:solidFill>
                  <a:schemeClr val="tx1">
                    <a:lumMod val="65000"/>
                    <a:lumOff val="35000"/>
                  </a:schemeClr>
                </a:solidFill>
                <a:latin typeface="+mn-ea"/>
              </a:rPr>
              <a:t>年生女子）</a:t>
            </a:r>
            <a:endParaRPr lang="en-US" altLang="ja-JP" sz="2000" dirty="0">
              <a:solidFill>
                <a:schemeClr val="tx1">
                  <a:lumMod val="65000"/>
                  <a:lumOff val="35000"/>
                </a:schemeClr>
              </a:solidFill>
              <a:latin typeface="+mn-ea"/>
            </a:endParaRPr>
          </a:p>
          <a:p>
            <a:pPr marL="114300" lvl="0" indent="0" defTabSz="914400">
              <a:spcBef>
                <a:spcPct val="20000"/>
              </a:spcBef>
              <a:buNone/>
            </a:pP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「ほめられて嬉しかったし、自信がついた」（高校</a:t>
            </a:r>
            <a:r>
              <a:rPr lang="en-US" altLang="ja-JP" sz="2000" dirty="0">
                <a:solidFill>
                  <a:schemeClr val="tx1">
                    <a:lumMod val="65000"/>
                    <a:lumOff val="35000"/>
                  </a:schemeClr>
                </a:solidFill>
                <a:latin typeface="+mn-ea"/>
              </a:rPr>
              <a:t>1</a:t>
            </a:r>
            <a:r>
              <a:rPr lang="ja-JP" altLang="en-US" sz="2000" dirty="0">
                <a:solidFill>
                  <a:schemeClr val="tx1">
                    <a:lumMod val="65000"/>
                    <a:lumOff val="35000"/>
                  </a:schemeClr>
                </a:solidFill>
                <a:latin typeface="+mn-ea"/>
              </a:rPr>
              <a:t>年生男子）</a:t>
            </a:r>
            <a:endParaRPr lang="en-US" altLang="ja-JP" sz="2000" dirty="0">
              <a:solidFill>
                <a:schemeClr val="tx1">
                  <a:lumMod val="65000"/>
                  <a:lumOff val="35000"/>
                </a:schemeClr>
              </a:solidFill>
              <a:latin typeface="+mn-ea"/>
            </a:endParaRPr>
          </a:p>
          <a:p>
            <a:pPr marL="114300" lvl="0" indent="0" defTabSz="914400">
              <a:spcBef>
                <a:spcPct val="20000"/>
              </a:spcBef>
              <a:buNone/>
            </a:pPr>
            <a:endParaRPr lang="en-US" altLang="ja-JP" sz="2000" dirty="0">
              <a:solidFill>
                <a:schemeClr val="tx1">
                  <a:lumMod val="65000"/>
                  <a:lumOff val="35000"/>
                </a:schemeClr>
              </a:solidFill>
              <a:latin typeface="+mn-ea"/>
            </a:endParaRPr>
          </a:p>
          <a:p>
            <a:pPr marL="114300" lvl="0" indent="0" defTabSz="914400">
              <a:spcBef>
                <a:spcPct val="20000"/>
              </a:spcBef>
              <a:buNone/>
            </a:pP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「相手を褒めると、自分の良いところも</a:t>
            </a: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見えてくるし、認められるようになって</a:t>
            </a:r>
            <a:endParaRPr lang="en-US" altLang="ja-JP" sz="2000" dirty="0">
              <a:solidFill>
                <a:schemeClr val="tx1">
                  <a:lumMod val="65000"/>
                  <a:lumOff val="35000"/>
                </a:schemeClr>
              </a:solidFill>
              <a:latin typeface="+mn-ea"/>
            </a:endParaRPr>
          </a:p>
          <a:p>
            <a:pPr marL="114300" lvl="0" indent="0" defTabSz="914400">
              <a:spcBef>
                <a:spcPct val="20000"/>
              </a:spcBef>
              <a:buNone/>
            </a:pPr>
            <a:r>
              <a:rPr lang="ja-JP" altLang="en-US" sz="2000" dirty="0">
                <a:solidFill>
                  <a:schemeClr val="tx1">
                    <a:lumMod val="65000"/>
                    <a:lumOff val="35000"/>
                  </a:schemeClr>
                </a:solidFill>
                <a:latin typeface="+mn-ea"/>
              </a:rPr>
              <a:t>よかった。」（中学</a:t>
            </a:r>
            <a:r>
              <a:rPr lang="en-US" altLang="ja-JP" sz="2000" dirty="0">
                <a:solidFill>
                  <a:schemeClr val="tx1">
                    <a:lumMod val="65000"/>
                    <a:lumOff val="35000"/>
                  </a:schemeClr>
                </a:solidFill>
                <a:latin typeface="+mn-ea"/>
              </a:rPr>
              <a:t>2</a:t>
            </a:r>
            <a:r>
              <a:rPr lang="ja-JP" altLang="en-US" sz="2000" dirty="0">
                <a:solidFill>
                  <a:schemeClr val="tx1">
                    <a:lumMod val="65000"/>
                    <a:lumOff val="35000"/>
                  </a:schemeClr>
                </a:solidFill>
                <a:latin typeface="+mn-ea"/>
              </a:rPr>
              <a:t>年生男子）</a:t>
            </a:r>
          </a:p>
          <a:p>
            <a:pPr marL="114300" lvl="0" indent="0" defTabSz="914400">
              <a:spcBef>
                <a:spcPct val="20000"/>
              </a:spcBef>
              <a:buNone/>
            </a:pPr>
            <a:endParaRPr lang="en-US" altLang="ja-JP" sz="2000" dirty="0">
              <a:solidFill>
                <a:schemeClr val="tx1">
                  <a:lumMod val="65000"/>
                  <a:lumOff val="35000"/>
                </a:schemeClr>
              </a:solidFill>
              <a:latin typeface="+mn-ea"/>
            </a:endParaRPr>
          </a:p>
        </p:txBody>
      </p:sp>
      <p:sp>
        <p:nvSpPr>
          <p:cNvPr id="2" name="スライド番号プレースホルダー 1">
            <a:extLst>
              <a:ext uri="{FF2B5EF4-FFF2-40B4-BE49-F238E27FC236}">
                <a16:creationId xmlns:a16="http://schemas.microsoft.com/office/drawing/2014/main" xmlns="" id="{266B17BD-8B7F-4996-B06F-742169522EC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65AE71-6699-4130-8D09-F644061475C2}" type="slidenum">
              <a:rPr kumimoji="1" lang="ja-JP" altLang="en-US" sz="1600" b="0" i="0" u="none" strike="noStrike" kern="1200" cap="none" spc="0" normalizeH="0" baseline="0" noProof="0" smtClean="0">
                <a:ln>
                  <a:noFill/>
                </a:ln>
                <a:solidFill>
                  <a:prstClr val="black">
                    <a:tint val="75000"/>
                  </a:prstClr>
                </a:solidFill>
                <a:effectLst/>
                <a:uLnTx/>
                <a:uFillTx/>
                <a:latin typeface="Tahom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1600" b="0" i="0" u="none" strike="noStrike" kern="1200" cap="none" spc="0" normalizeH="0" baseline="0" noProof="0">
              <a:ln>
                <a:noFill/>
              </a:ln>
              <a:solidFill>
                <a:prstClr val="black">
                  <a:tint val="75000"/>
                </a:prstClr>
              </a:solidFill>
              <a:effectLst/>
              <a:uLnTx/>
              <a:uFillTx/>
              <a:latin typeface="Tahoma" pitchFamily="34" charset="0"/>
              <a:ea typeface="ＭＳ Ｐゴシック" pitchFamily="50" charset="-128"/>
              <a:cs typeface="+mn-cs"/>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pic>
        <p:nvPicPr>
          <p:cNvPr id="7" name="図 6">
            <a:extLst>
              <a:ext uri="{FF2B5EF4-FFF2-40B4-BE49-F238E27FC236}">
                <a16:creationId xmlns:a16="http://schemas.microsoft.com/office/drawing/2014/main" xmlns="" id="{82AB6F91-F729-4441-BF81-A9269BD2048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86912" y="3790011"/>
            <a:ext cx="3457088" cy="2303285"/>
          </a:xfrm>
          <a:prstGeom prst="rect">
            <a:avLst/>
          </a:prstGeom>
        </p:spPr>
      </p:pic>
    </p:spTree>
    <p:extLst>
      <p:ext uri="{BB962C8B-B14F-4D97-AF65-F5344CB8AC3E}">
        <p14:creationId xmlns:p14="http://schemas.microsoft.com/office/powerpoint/2010/main" xmlns="" val="73724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pPr algn="l"/>
            <a:r>
              <a:rPr lang="ja-JP" altLang="en-US" sz="4000" dirty="0">
                <a:solidFill>
                  <a:srgbClr val="0066FF"/>
                </a:solidFill>
              </a:rPr>
              <a:t>　　</a:t>
            </a:r>
            <a:r>
              <a:rPr lang="ja-JP" altLang="en-US" sz="3600" dirty="0">
                <a:solidFill>
                  <a:schemeClr val="tx1">
                    <a:lumMod val="65000"/>
                    <a:lumOff val="35000"/>
                  </a:schemeClr>
                </a:solidFill>
                <a:latin typeface="メイリオ" panose="020B0604030504040204" pitchFamily="50" charset="-128"/>
                <a:ea typeface="メイリオ" panose="020B0604030504040204" pitchFamily="50" charset="-128"/>
              </a:rPr>
              <a:t>目次</a:t>
            </a: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p:txBody>
          <a:bodyPr>
            <a:normAutofit/>
          </a:bodyPr>
          <a:lstStyle/>
          <a:p>
            <a:pPr marL="0" indent="0" defTabSz="914400" fontAlgn="base">
              <a:lnSpc>
                <a:spcPct val="100000"/>
              </a:lnSpc>
              <a:spcBef>
                <a:spcPct val="30000"/>
              </a:spcBef>
              <a:spcAft>
                <a:spcPct val="0"/>
              </a:spcAft>
              <a:buNone/>
              <a:defRPr/>
            </a:pPr>
            <a:r>
              <a:rPr lang="ja-JP" altLang="en-US" sz="2800" dirty="0">
                <a:solidFill>
                  <a:schemeClr val="tx1">
                    <a:lumMod val="65000"/>
                    <a:lumOff val="35000"/>
                  </a:schemeClr>
                </a:solidFill>
              </a:rPr>
              <a:t>１．日本ピーススマイル協会について</a:t>
            </a:r>
            <a:endParaRPr lang="en-US" altLang="ja-JP" sz="2800" dirty="0">
              <a:solidFill>
                <a:schemeClr val="tx1">
                  <a:lumMod val="65000"/>
                  <a:lumOff val="35000"/>
                </a:schemeClr>
              </a:solidFill>
            </a:endParaRPr>
          </a:p>
          <a:p>
            <a:pPr marL="0" indent="0" defTabSz="914400" fontAlgn="base">
              <a:lnSpc>
                <a:spcPct val="100000"/>
              </a:lnSpc>
              <a:spcBef>
                <a:spcPct val="30000"/>
              </a:spcBef>
              <a:spcAft>
                <a:spcPct val="0"/>
              </a:spcAft>
              <a:buNone/>
              <a:defRPr/>
            </a:pPr>
            <a:r>
              <a:rPr lang="ja-JP" altLang="en-US" sz="2800" dirty="0">
                <a:solidFill>
                  <a:schemeClr val="tx1">
                    <a:lumMod val="65000"/>
                    <a:lumOff val="35000"/>
                  </a:schemeClr>
                </a:solidFill>
              </a:rPr>
              <a:t>２．草の根育成助成事業での活動内容</a:t>
            </a:r>
            <a:endParaRPr lang="en-US" altLang="ja-JP" sz="2800" dirty="0">
              <a:solidFill>
                <a:schemeClr val="tx1">
                  <a:lumMod val="65000"/>
                  <a:lumOff val="35000"/>
                </a:schemeClr>
              </a:solidFill>
            </a:endParaRPr>
          </a:p>
          <a:p>
            <a:pPr marL="0" indent="0" defTabSz="914400" fontAlgn="base">
              <a:lnSpc>
                <a:spcPct val="100000"/>
              </a:lnSpc>
              <a:spcBef>
                <a:spcPct val="30000"/>
              </a:spcBef>
              <a:spcAft>
                <a:spcPct val="0"/>
              </a:spcAft>
              <a:buNone/>
              <a:defRPr/>
            </a:pPr>
            <a:r>
              <a:rPr lang="ja-JP" altLang="en-US" sz="2800" dirty="0">
                <a:solidFill>
                  <a:schemeClr val="tx1">
                    <a:lumMod val="65000"/>
                    <a:lumOff val="35000"/>
                  </a:schemeClr>
                </a:solidFill>
              </a:rPr>
              <a:t>３．成果と課題</a:t>
            </a:r>
            <a:endParaRPr lang="en-US" altLang="ja-JP" sz="2800" dirty="0">
              <a:solidFill>
                <a:schemeClr val="tx1">
                  <a:lumMod val="65000"/>
                  <a:lumOff val="35000"/>
                </a:schemeClr>
              </a:solidFill>
            </a:endParaRPr>
          </a:p>
          <a:p>
            <a:pPr marL="0" indent="0">
              <a:buNone/>
            </a:pPr>
            <a:r>
              <a:rPr lang="ja-JP" altLang="en-US" sz="2800" dirty="0">
                <a:solidFill>
                  <a:schemeClr val="tx1">
                    <a:lumMod val="65000"/>
                    <a:lumOff val="35000"/>
                  </a:schemeClr>
                </a:solidFill>
              </a:rPr>
              <a:t>４．今後の活動計画・展望</a:t>
            </a:r>
            <a:endParaRPr lang="en-US" altLang="ja-JP" sz="2800" dirty="0">
              <a:solidFill>
                <a:schemeClr val="tx1">
                  <a:lumMod val="65000"/>
                  <a:lumOff val="35000"/>
                </a:schemeClr>
              </a:solidFill>
            </a:endParaRPr>
          </a:p>
          <a:p>
            <a:pPr marL="0" indent="0">
              <a:buNone/>
            </a:pP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E5E5CEC7-DB8F-4A5B-B3EF-F18649E734DB}"/>
              </a:ext>
            </a:extLst>
          </p:cNvPr>
          <p:cNvSpPr>
            <a:spLocks noGrp="1"/>
          </p:cNvSpPr>
          <p:nvPr>
            <p:ph type="sldNum" sz="quarter" idx="12"/>
          </p:nvPr>
        </p:nvSpPr>
        <p:spPr/>
        <p:txBody>
          <a:bodyPr/>
          <a:lstStyle/>
          <a:p>
            <a:fld id="{4865AE71-6699-4130-8D09-F644061475C2}" type="slidenum">
              <a:rPr kumimoji="1" lang="ja-JP" altLang="en-US" smtClean="0"/>
              <a:pPr/>
              <a:t>2</a:t>
            </a:fld>
            <a:endParaRPr kumimoji="1" lang="ja-JP" altLang="en-US"/>
          </a:p>
        </p:txBody>
      </p:sp>
    </p:spTree>
    <p:extLst>
      <p:ext uri="{BB962C8B-B14F-4D97-AF65-F5344CB8AC3E}">
        <p14:creationId xmlns:p14="http://schemas.microsoft.com/office/powerpoint/2010/main" xmlns="" val="250560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4000" dirty="0">
                <a:solidFill>
                  <a:srgbClr val="0066FF"/>
                </a:solidFill>
              </a:rPr>
              <a:t>　　</a:t>
            </a:r>
            <a:r>
              <a:rPr lang="ja-JP" altLang="en-US" sz="2800" dirty="0">
                <a:solidFill>
                  <a:schemeClr val="tx1">
                    <a:lumMod val="65000"/>
                    <a:lumOff val="35000"/>
                  </a:schemeClr>
                </a:solidFill>
                <a:latin typeface="+mn-ea"/>
              </a:rPr>
              <a:t>地域課題への成果と課題</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690691"/>
            <a:ext cx="7886700" cy="4692179"/>
          </a:xfrm>
        </p:spPr>
        <p:txBody>
          <a:bodyPr>
            <a:noAutofit/>
          </a:bodyPr>
          <a:lstStyle/>
          <a:p>
            <a:pPr marL="0" indent="0">
              <a:buNone/>
            </a:pPr>
            <a:r>
              <a:rPr lang="ja-JP" altLang="en-US" b="1" dirty="0">
                <a:solidFill>
                  <a:schemeClr val="tx1">
                    <a:lumMod val="65000"/>
                    <a:lumOff val="35000"/>
                  </a:schemeClr>
                </a:solidFill>
                <a:latin typeface="+mn-ea"/>
              </a:rPr>
              <a:t>②課題</a:t>
            </a:r>
            <a:endParaRPr lang="en-US" altLang="ja-JP" b="1"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・運用面では、広報面でマンパワーが追い付かず、チラシ作成が遅れ、枚数を減らしたり、区への情報提供を一部断念した。</a:t>
            </a:r>
            <a:endParaRPr lang="en-US" altLang="ja-JP"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　活動を実施するごとに参加者を募るだけでなく、告知することをきっかけに、自治体や関係団体などに認知を広げられることを実感した。</a:t>
            </a:r>
            <a:endParaRPr lang="en-US" altLang="ja-JP"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今後はそこも意識して広報に努めることで、地域での受益者を増やしていきたい。</a:t>
            </a: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395536" y="1365971"/>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AC9201B0-FEFA-46F9-81A4-93D5CCCDC938}"/>
              </a:ext>
            </a:extLst>
          </p:cNvPr>
          <p:cNvSpPr>
            <a:spLocks noGrp="1"/>
          </p:cNvSpPr>
          <p:nvPr>
            <p:ph type="sldNum" sz="quarter" idx="12"/>
          </p:nvPr>
        </p:nvSpPr>
        <p:spPr/>
        <p:txBody>
          <a:bodyPr/>
          <a:lstStyle/>
          <a:p>
            <a:fld id="{4865AE71-6699-4130-8D09-F644061475C2}" type="slidenum">
              <a:rPr kumimoji="1" lang="ja-JP" altLang="en-US" smtClean="0"/>
              <a:pPr/>
              <a:t>20</a:t>
            </a:fld>
            <a:endParaRPr kumimoji="1" lang="ja-JP" altLang="en-US"/>
          </a:p>
        </p:txBody>
      </p:sp>
    </p:spTree>
    <p:extLst>
      <p:ext uri="{BB962C8B-B14F-4D97-AF65-F5344CB8AC3E}">
        <p14:creationId xmlns:p14="http://schemas.microsoft.com/office/powerpoint/2010/main" xmlns="" val="365636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4000" dirty="0">
                <a:solidFill>
                  <a:srgbClr val="0066FF"/>
                </a:solidFill>
              </a:rPr>
              <a:t>　　</a:t>
            </a:r>
            <a:r>
              <a:rPr lang="ja-JP" altLang="en-US" sz="2800" dirty="0">
                <a:solidFill>
                  <a:schemeClr val="tx1">
                    <a:lumMod val="65000"/>
                    <a:lumOff val="35000"/>
                  </a:schemeClr>
                </a:solidFill>
                <a:latin typeface="+mn-ea"/>
              </a:rPr>
              <a:t>事業としての成果と課題</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6378" y="1582440"/>
            <a:ext cx="7886700" cy="4692179"/>
          </a:xfrm>
        </p:spPr>
        <p:txBody>
          <a:bodyPr>
            <a:noAutofit/>
          </a:bodyPr>
          <a:lstStyle/>
          <a:p>
            <a:pPr marL="0" indent="0">
              <a:buNone/>
            </a:pPr>
            <a:r>
              <a:rPr lang="ja-JP" altLang="en-US" b="1" dirty="0">
                <a:solidFill>
                  <a:schemeClr val="tx1">
                    <a:lumMod val="65000"/>
                    <a:lumOff val="35000"/>
                  </a:schemeClr>
                </a:solidFill>
                <a:latin typeface="+mn-ea"/>
              </a:rPr>
              <a:t>①成果</a:t>
            </a:r>
            <a:endParaRPr lang="en-US" altLang="ja-JP" b="1" dirty="0">
              <a:solidFill>
                <a:schemeClr val="tx1">
                  <a:lumMod val="65000"/>
                  <a:lumOff val="35000"/>
                </a:schemeClr>
              </a:solidFill>
              <a:latin typeface="+mn-ea"/>
            </a:endParaRPr>
          </a:p>
          <a:p>
            <a:pPr marL="0" indent="0">
              <a:buNone/>
            </a:pPr>
            <a:r>
              <a:rPr lang="ja-JP" altLang="en-US" sz="800" dirty="0">
                <a:solidFill>
                  <a:schemeClr val="tx1">
                    <a:lumMod val="65000"/>
                    <a:lumOff val="35000"/>
                  </a:schemeClr>
                </a:solidFill>
                <a:latin typeface="+mn-ea"/>
              </a:rPr>
              <a:t/>
            </a:r>
            <a:br>
              <a:rPr lang="ja-JP" altLang="en-US" sz="800" dirty="0">
                <a:solidFill>
                  <a:schemeClr val="tx1">
                    <a:lumMod val="65000"/>
                    <a:lumOff val="35000"/>
                  </a:schemeClr>
                </a:solidFill>
                <a:latin typeface="+mn-ea"/>
              </a:rPr>
            </a:br>
            <a:r>
              <a:rPr lang="ja-JP" altLang="en-US" dirty="0">
                <a:solidFill>
                  <a:schemeClr val="tx1">
                    <a:lumMod val="65000"/>
                    <a:lumOff val="35000"/>
                  </a:schemeClr>
                </a:solidFill>
                <a:latin typeface="+mn-ea"/>
              </a:rPr>
              <a:t>・今回、初めて有償アルバイトを活用することで、運営上の負担が減り、活動の幅を広げられたと思う。</a:t>
            </a:r>
            <a:endParaRPr lang="en-US" altLang="ja-JP" dirty="0">
              <a:solidFill>
                <a:schemeClr val="tx1">
                  <a:lumMod val="65000"/>
                  <a:lumOff val="35000"/>
                </a:schemeClr>
              </a:solidFill>
              <a:latin typeface="+mn-ea"/>
            </a:endParaRP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・活動を重ねるごとに徐々にだが認知度が上がった。</a:t>
            </a:r>
            <a:endParaRPr lang="en-US" altLang="ja-JP" dirty="0">
              <a:solidFill>
                <a:schemeClr val="tx1">
                  <a:lumMod val="65000"/>
                  <a:lumOff val="35000"/>
                </a:schemeClr>
              </a:solidFill>
              <a:latin typeface="+mn-ea"/>
            </a:endParaRP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・複数回にわたって関わってくれた方たちが賛助会員になるなど、思いがけない効果があった。</a:t>
            </a: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実施時期によって学生の参加しやすさが変わることや、ボランティア募集も有償サイトより都のサイトからの参加者が多いと分かったので、今後は、なるだけ休み期間に実施するなど、今回分かったノウハウを今後生かしたい。</a:t>
            </a:r>
            <a:endParaRPr lang="en-US" altLang="ja-JP" dirty="0">
              <a:solidFill>
                <a:schemeClr val="tx1">
                  <a:lumMod val="65000"/>
                  <a:lumOff val="35000"/>
                </a:schemeClr>
              </a:solidFill>
              <a:latin typeface="+mn-ea"/>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395536" y="1365971"/>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AC9201B0-FEFA-46F9-81A4-93D5CCCDC938}"/>
              </a:ext>
            </a:extLst>
          </p:cNvPr>
          <p:cNvSpPr>
            <a:spLocks noGrp="1"/>
          </p:cNvSpPr>
          <p:nvPr>
            <p:ph type="sldNum" sz="quarter" idx="12"/>
          </p:nvPr>
        </p:nvSpPr>
        <p:spPr/>
        <p:txBody>
          <a:bodyPr/>
          <a:lstStyle/>
          <a:p>
            <a:fld id="{4865AE71-6699-4130-8D09-F644061475C2}" type="slidenum">
              <a:rPr kumimoji="1" lang="ja-JP" altLang="en-US" smtClean="0"/>
              <a:pPr/>
              <a:t>21</a:t>
            </a:fld>
            <a:endParaRPr kumimoji="1" lang="ja-JP" altLang="en-US"/>
          </a:p>
        </p:txBody>
      </p:sp>
    </p:spTree>
    <p:extLst>
      <p:ext uri="{BB962C8B-B14F-4D97-AF65-F5344CB8AC3E}">
        <p14:creationId xmlns:p14="http://schemas.microsoft.com/office/powerpoint/2010/main" xmlns="" val="16761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4000" dirty="0">
                <a:solidFill>
                  <a:srgbClr val="0066FF"/>
                </a:solidFill>
              </a:rPr>
              <a:t>　　</a:t>
            </a:r>
            <a:r>
              <a:rPr lang="ja-JP" altLang="en-US" sz="2800" dirty="0">
                <a:solidFill>
                  <a:schemeClr val="tx1">
                    <a:lumMod val="65000"/>
                    <a:lumOff val="35000"/>
                  </a:schemeClr>
                </a:solidFill>
                <a:latin typeface="+mn-ea"/>
              </a:rPr>
              <a:t>事業としての成果と課題</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690691"/>
            <a:ext cx="7886700" cy="4692179"/>
          </a:xfrm>
        </p:spPr>
        <p:txBody>
          <a:bodyPr>
            <a:noAutofit/>
          </a:bodyPr>
          <a:lstStyle/>
          <a:p>
            <a:pPr marL="0" indent="0">
              <a:buNone/>
            </a:pPr>
            <a:r>
              <a:rPr lang="ja-JP" altLang="en-US" b="1" dirty="0">
                <a:solidFill>
                  <a:schemeClr val="tx1">
                    <a:lumMod val="65000"/>
                    <a:lumOff val="35000"/>
                  </a:schemeClr>
                </a:solidFill>
                <a:latin typeface="+mn-ea"/>
              </a:rPr>
              <a:t>②課題</a:t>
            </a:r>
            <a:endParaRPr lang="en-US" altLang="ja-JP" b="1"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当初展示会を予定していたが、想定していた展示ギャラリーが、同施設のホールを同時に使用する団体でないと使えないことが判明（御事務局のアドバイスもあり）。結果、地域センターのホールに変更し、展示ではなくプレゼンするという形で対応した。</a:t>
            </a:r>
            <a:endParaRPr lang="en-US" altLang="ja-JP" dirty="0">
              <a:solidFill>
                <a:schemeClr val="tx1">
                  <a:lumMod val="65000"/>
                  <a:lumOff val="35000"/>
                </a:schemeClr>
              </a:solidFill>
              <a:latin typeface="+mn-ea"/>
            </a:endParaRP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新しいことに挑戦できたともいえるが、事前の計画が甘かったことも認識し、遂行能力を高めたい。</a:t>
            </a: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395536" y="1365971"/>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AC9201B0-FEFA-46F9-81A4-93D5CCCDC938}"/>
              </a:ext>
            </a:extLst>
          </p:cNvPr>
          <p:cNvSpPr>
            <a:spLocks noGrp="1"/>
          </p:cNvSpPr>
          <p:nvPr>
            <p:ph type="sldNum" sz="quarter" idx="12"/>
          </p:nvPr>
        </p:nvSpPr>
        <p:spPr/>
        <p:txBody>
          <a:bodyPr/>
          <a:lstStyle/>
          <a:p>
            <a:fld id="{4865AE71-6699-4130-8D09-F644061475C2}" type="slidenum">
              <a:rPr kumimoji="1" lang="ja-JP" altLang="en-US" smtClean="0"/>
              <a:pPr/>
              <a:t>22</a:t>
            </a:fld>
            <a:endParaRPr kumimoji="1" lang="ja-JP" altLang="en-US"/>
          </a:p>
        </p:txBody>
      </p:sp>
    </p:spTree>
    <p:extLst>
      <p:ext uri="{BB962C8B-B14F-4D97-AF65-F5344CB8AC3E}">
        <p14:creationId xmlns:p14="http://schemas.microsoft.com/office/powerpoint/2010/main" xmlns="" val="102349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xmlns="" id="{DC1409C1-F264-4290-8C1F-F82DA955BE22}"/>
              </a:ext>
            </a:extLst>
          </p:cNvPr>
          <p:cNvSpPr>
            <a:spLocks noGrp="1"/>
          </p:cNvSpPr>
          <p:nvPr>
            <p:ph type="ctrTitle"/>
          </p:nvPr>
        </p:nvSpPr>
        <p:spPr>
          <a:xfrm>
            <a:off x="2411760" y="1041617"/>
            <a:ext cx="7524811" cy="2387600"/>
          </a:xfrm>
        </p:spPr>
        <p:txBody>
          <a:bodyPr>
            <a:normAutofit/>
          </a:bodyPr>
          <a:lstStyle/>
          <a:p>
            <a:r>
              <a:rPr lang="ja-JP" altLang="en-US" sz="3200" dirty="0">
                <a:solidFill>
                  <a:schemeClr val="tx1">
                    <a:lumMod val="65000"/>
                    <a:lumOff val="35000"/>
                  </a:schemeClr>
                </a:solidFill>
              </a:rPr>
              <a:t>４．今後の活動計画・展望</a:t>
            </a:r>
            <a:endParaRPr lang="ja-JP" altLang="en-US" sz="3200" dirty="0"/>
          </a:p>
        </p:txBody>
      </p:sp>
      <p:sp>
        <p:nvSpPr>
          <p:cNvPr id="4" name="スライド番号プレースホルダー 3">
            <a:extLst>
              <a:ext uri="{FF2B5EF4-FFF2-40B4-BE49-F238E27FC236}">
                <a16:creationId xmlns:a16="http://schemas.microsoft.com/office/drawing/2014/main" xmlns="" id="{01F05EBD-2205-4EA6-A2B5-0411F9807DE9}"/>
              </a:ext>
            </a:extLst>
          </p:cNvPr>
          <p:cNvSpPr>
            <a:spLocks noGrp="1"/>
          </p:cNvSpPr>
          <p:nvPr>
            <p:ph type="sldNum" sz="quarter" idx="12"/>
          </p:nvPr>
        </p:nvSpPr>
        <p:spPr/>
        <p:txBody>
          <a:bodyPr/>
          <a:lstStyle/>
          <a:p>
            <a:fld id="{4865AE71-6699-4130-8D09-F644061475C2}" type="slidenum">
              <a:rPr kumimoji="1" lang="ja-JP" altLang="en-US" smtClean="0"/>
              <a:pPr/>
              <a:t>23</a:t>
            </a:fld>
            <a:endParaRPr kumimoji="1" lang="ja-JP" altLang="en-US"/>
          </a:p>
        </p:txBody>
      </p:sp>
      <p:cxnSp>
        <p:nvCxnSpPr>
          <p:cNvPr id="9" name="直線コネクタ 8">
            <a:extLst>
              <a:ext uri="{FF2B5EF4-FFF2-40B4-BE49-F238E27FC236}">
                <a16:creationId xmlns:a16="http://schemas.microsoft.com/office/drawing/2014/main" xmlns="" id="{161FE8ED-1813-43FC-AA4B-572BB489D137}"/>
              </a:ext>
            </a:extLst>
          </p:cNvPr>
          <p:cNvCxnSpPr>
            <a:cxnSpLocks/>
          </p:cNvCxnSpPr>
          <p:nvPr/>
        </p:nvCxnSpPr>
        <p:spPr>
          <a:xfrm>
            <a:off x="827584" y="3429000"/>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pic>
        <p:nvPicPr>
          <p:cNvPr id="3" name="図 2">
            <a:extLst>
              <a:ext uri="{FF2B5EF4-FFF2-40B4-BE49-F238E27FC236}">
                <a16:creationId xmlns:a16="http://schemas.microsoft.com/office/drawing/2014/main" xmlns="" id="{3F55091D-F35A-4115-BFC5-53B221F0F80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908720"/>
            <a:ext cx="2631546" cy="2154579"/>
          </a:xfrm>
          <a:prstGeom prst="rect">
            <a:avLst/>
          </a:prstGeom>
        </p:spPr>
      </p:pic>
    </p:spTree>
    <p:extLst>
      <p:ext uri="{BB962C8B-B14F-4D97-AF65-F5344CB8AC3E}">
        <p14:creationId xmlns:p14="http://schemas.microsoft.com/office/powerpoint/2010/main" xmlns="" val="3768839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4000" dirty="0">
                <a:solidFill>
                  <a:srgbClr val="0066FF"/>
                </a:solidFill>
              </a:rPr>
              <a:t>　　</a:t>
            </a:r>
            <a:r>
              <a:rPr lang="ja-JP" altLang="en-US" sz="2800" dirty="0">
                <a:solidFill>
                  <a:schemeClr val="tx1">
                    <a:lumMod val="65000"/>
                    <a:lumOff val="35000"/>
                  </a:schemeClr>
                </a:solidFill>
                <a:latin typeface="+mn-ea"/>
              </a:rPr>
              <a:t>今後の活動計画と展望</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690691"/>
            <a:ext cx="7886700" cy="4692179"/>
          </a:xfrm>
        </p:spPr>
        <p:txBody>
          <a:bodyPr>
            <a:noAutofit/>
          </a:bodyPr>
          <a:lstStyle/>
          <a:p>
            <a:pPr marL="0" indent="0">
              <a:buNone/>
            </a:pPr>
            <a:r>
              <a:rPr lang="ja-JP" altLang="en-US" b="1" dirty="0">
                <a:solidFill>
                  <a:schemeClr val="tx1">
                    <a:lumMod val="65000"/>
                    <a:lumOff val="35000"/>
                  </a:schemeClr>
                </a:solidFill>
                <a:latin typeface="+mn-ea"/>
              </a:rPr>
              <a:t>学校を超えた交流を通しての青少年育成イベント</a:t>
            </a:r>
          </a:p>
          <a:p>
            <a:pPr marL="0" indent="0">
              <a:buNone/>
            </a:pP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a:t>
            </a:r>
            <a:r>
              <a:rPr lang="en-US" altLang="ja-JP" dirty="0">
                <a:solidFill>
                  <a:schemeClr val="tx1">
                    <a:lumMod val="65000"/>
                    <a:lumOff val="35000"/>
                  </a:schemeClr>
                </a:solidFill>
                <a:latin typeface="+mn-ea"/>
              </a:rPr>
              <a:t>2020</a:t>
            </a:r>
            <a:r>
              <a:rPr lang="ja-JP" altLang="en-US" dirty="0">
                <a:solidFill>
                  <a:schemeClr val="tx1">
                    <a:lumMod val="65000"/>
                    <a:lumOff val="35000"/>
                  </a:schemeClr>
                </a:solidFill>
                <a:latin typeface="+mn-ea"/>
              </a:rPr>
              <a:t>年度は年</a:t>
            </a:r>
            <a:r>
              <a:rPr lang="en-US" altLang="ja-JP" dirty="0">
                <a:solidFill>
                  <a:schemeClr val="tx1">
                    <a:lumMod val="65000"/>
                    <a:lumOff val="35000"/>
                  </a:schemeClr>
                </a:solidFill>
                <a:latin typeface="+mn-ea"/>
              </a:rPr>
              <a:t>8</a:t>
            </a:r>
            <a:r>
              <a:rPr lang="ja-JP" altLang="en-US" dirty="0">
                <a:solidFill>
                  <a:schemeClr val="tx1">
                    <a:lumMod val="65000"/>
                    <a:lumOff val="35000"/>
                  </a:schemeClr>
                </a:solidFill>
                <a:latin typeface="+mn-ea"/>
              </a:rPr>
              <a:t>回実施予定。</a:t>
            </a:r>
            <a:r>
              <a:rPr lang="en-US" altLang="ja-JP" dirty="0">
                <a:solidFill>
                  <a:schemeClr val="tx1">
                    <a:lumMod val="65000"/>
                    <a:lumOff val="35000"/>
                  </a:schemeClr>
                </a:solidFill>
                <a:latin typeface="+mn-ea"/>
              </a:rPr>
              <a:t>3</a:t>
            </a:r>
            <a:r>
              <a:rPr lang="ja-JP" altLang="en-US" dirty="0">
                <a:solidFill>
                  <a:schemeClr val="tx1">
                    <a:lumMod val="65000"/>
                    <a:lumOff val="35000"/>
                  </a:schemeClr>
                </a:solidFill>
                <a:latin typeface="+mn-ea"/>
              </a:rPr>
              <a:t>月は延期したが、</a:t>
            </a:r>
            <a:r>
              <a:rPr lang="en-US" altLang="ja-JP" dirty="0">
                <a:solidFill>
                  <a:schemeClr val="tx1">
                    <a:lumMod val="65000"/>
                    <a:lumOff val="35000"/>
                  </a:schemeClr>
                </a:solidFill>
                <a:latin typeface="+mn-ea"/>
              </a:rPr>
              <a:t>4</a:t>
            </a:r>
            <a:r>
              <a:rPr lang="ja-JP" altLang="en-US" dirty="0">
                <a:solidFill>
                  <a:schemeClr val="tx1">
                    <a:lumMod val="65000"/>
                    <a:lumOff val="35000"/>
                  </a:schemeClr>
                </a:solidFill>
                <a:latin typeface="+mn-ea"/>
              </a:rPr>
              <a:t>月からオンラインを実施し、全国からの参加者もあり、地域にとどまらない広がりも期待できる。</a:t>
            </a:r>
            <a:endParaRPr lang="en-US" altLang="ja-JP" dirty="0">
              <a:solidFill>
                <a:schemeClr val="tx1">
                  <a:lumMod val="65000"/>
                  <a:lumOff val="35000"/>
                </a:schemeClr>
              </a:solidFill>
              <a:latin typeface="+mn-ea"/>
            </a:endParaRP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・集積したアンケート結果の分析やエビデンスも行う。</a:t>
            </a:r>
            <a:endParaRPr lang="en-US" altLang="ja-JP" dirty="0">
              <a:solidFill>
                <a:schemeClr val="tx1">
                  <a:lumMod val="65000"/>
                  <a:lumOff val="35000"/>
                </a:schemeClr>
              </a:solidFill>
              <a:latin typeface="+mn-ea"/>
            </a:endParaRP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・リピーターを増やし、継続した変容も確認しながら、より多くの人に提供していく。</a:t>
            </a:r>
            <a:endParaRPr lang="en-US" altLang="ja-JP" dirty="0">
              <a:solidFill>
                <a:schemeClr val="tx1">
                  <a:lumMod val="65000"/>
                  <a:lumOff val="35000"/>
                </a:schemeClr>
              </a:solidFill>
              <a:latin typeface="+mn-ea"/>
            </a:endParaRPr>
          </a:p>
          <a:p>
            <a:pPr marL="0" indent="0">
              <a:buNone/>
            </a:pPr>
            <a:endParaRPr lang="en-US" altLang="ja-JP" sz="800"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・自分への価値を感じるためのメッセージ映像を制作、</a:t>
            </a:r>
            <a:r>
              <a:rPr lang="en-US" altLang="ja-JP" dirty="0" err="1">
                <a:solidFill>
                  <a:schemeClr val="tx1">
                    <a:lumMod val="65000"/>
                    <a:lumOff val="35000"/>
                  </a:schemeClr>
                </a:solidFill>
                <a:latin typeface="+mn-ea"/>
              </a:rPr>
              <a:t>youtube</a:t>
            </a:r>
            <a:r>
              <a:rPr lang="ja-JP" altLang="en-US" dirty="0">
                <a:solidFill>
                  <a:schemeClr val="tx1">
                    <a:lumMod val="65000"/>
                    <a:lumOff val="35000"/>
                  </a:schemeClr>
                </a:solidFill>
                <a:latin typeface="+mn-ea"/>
              </a:rPr>
              <a:t>などに載せ、不特定多数の人たちへリーチする。</a:t>
            </a: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395536" y="1365971"/>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AC9201B0-FEFA-46F9-81A4-93D5CCCDC938}"/>
              </a:ext>
            </a:extLst>
          </p:cNvPr>
          <p:cNvSpPr>
            <a:spLocks noGrp="1"/>
          </p:cNvSpPr>
          <p:nvPr>
            <p:ph type="sldNum" sz="quarter" idx="12"/>
          </p:nvPr>
        </p:nvSpPr>
        <p:spPr/>
        <p:txBody>
          <a:bodyPr/>
          <a:lstStyle/>
          <a:p>
            <a:fld id="{4865AE71-6699-4130-8D09-F644061475C2}" type="slidenum">
              <a:rPr kumimoji="1" lang="ja-JP" altLang="en-US" smtClean="0"/>
              <a:pPr/>
              <a:t>24</a:t>
            </a:fld>
            <a:endParaRPr kumimoji="1" lang="ja-JP" altLang="en-US"/>
          </a:p>
        </p:txBody>
      </p:sp>
    </p:spTree>
    <p:extLst>
      <p:ext uri="{BB962C8B-B14F-4D97-AF65-F5344CB8AC3E}">
        <p14:creationId xmlns:p14="http://schemas.microsoft.com/office/powerpoint/2010/main" xmlns="" val="375950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28650" y="365128"/>
            <a:ext cx="8407846" cy="1325563"/>
          </a:xfrm>
          <a:noFill/>
        </p:spPr>
        <p:txBody>
          <a:bodyPr>
            <a:normAutofit/>
          </a:bodyPr>
          <a:lstStyle/>
          <a:p>
            <a:r>
              <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rPr>
              <a:t>　　　さいごに</a:t>
            </a: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365971"/>
            <a:ext cx="7886700" cy="5231382"/>
          </a:xfrm>
        </p:spPr>
        <p:txBody>
          <a:bodyPr>
            <a:noAutofit/>
          </a:bodyPr>
          <a:lstStyle/>
          <a:p>
            <a:pPr marL="0" indent="0">
              <a:buNone/>
            </a:pPr>
            <a:endParaRPr lang="en-US" altLang="ja-JP" sz="2000" dirty="0">
              <a:solidFill>
                <a:schemeClr val="tx1">
                  <a:lumMod val="65000"/>
                  <a:lumOff val="35000"/>
                </a:schemeClr>
              </a:solidFill>
              <a:latin typeface="+mn-ea"/>
            </a:endParaRPr>
          </a:p>
          <a:p>
            <a:pPr marL="0" indent="0">
              <a:buNone/>
            </a:pPr>
            <a:endParaRPr lang="en-US" altLang="ja-JP" sz="2000" dirty="0">
              <a:solidFill>
                <a:schemeClr val="tx1">
                  <a:lumMod val="65000"/>
                  <a:lumOff val="35000"/>
                </a:schemeClr>
              </a:solidFill>
              <a:latin typeface="+mn-ea"/>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5BC9490F-FA82-4839-815C-A7F921D64611}"/>
              </a:ext>
            </a:extLst>
          </p:cNvPr>
          <p:cNvSpPr>
            <a:spLocks noGrp="1"/>
          </p:cNvSpPr>
          <p:nvPr>
            <p:ph type="sldNum" sz="quarter" idx="12"/>
          </p:nvPr>
        </p:nvSpPr>
        <p:spPr/>
        <p:txBody>
          <a:bodyPr/>
          <a:lstStyle/>
          <a:p>
            <a:fld id="{4865AE71-6699-4130-8D09-F644061475C2}" type="slidenum">
              <a:rPr kumimoji="1" lang="ja-JP" altLang="en-US" smtClean="0"/>
              <a:pPr/>
              <a:t>25</a:t>
            </a:fld>
            <a:endParaRPr kumimoji="1" lang="ja-JP" altLang="en-US"/>
          </a:p>
        </p:txBody>
      </p:sp>
      <p:pic>
        <p:nvPicPr>
          <p:cNvPr id="7" name="図 6">
            <a:extLst>
              <a:ext uri="{FF2B5EF4-FFF2-40B4-BE49-F238E27FC236}">
                <a16:creationId xmlns:a16="http://schemas.microsoft.com/office/drawing/2014/main" xmlns="" id="{A7E064B7-3196-4AD4-B407-CA654217E47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03847" y="1465804"/>
            <a:ext cx="3398237" cy="2262462"/>
          </a:xfrm>
          <a:prstGeom prst="rect">
            <a:avLst/>
          </a:prstGeom>
        </p:spPr>
      </p:pic>
      <p:sp>
        <p:nvSpPr>
          <p:cNvPr id="8" name="Rectangle 17">
            <a:extLst>
              <a:ext uri="{FF2B5EF4-FFF2-40B4-BE49-F238E27FC236}">
                <a16:creationId xmlns:a16="http://schemas.microsoft.com/office/drawing/2014/main" xmlns="" id="{705B2670-1A89-4C52-8DA6-BC9EC7C21D1C}"/>
              </a:ext>
            </a:extLst>
          </p:cNvPr>
          <p:cNvSpPr>
            <a:spLocks noChangeArrowheads="1"/>
          </p:cNvSpPr>
          <p:nvPr/>
        </p:nvSpPr>
        <p:spPr bwMode="auto">
          <a:xfrm>
            <a:off x="1849438" y="4123326"/>
            <a:ext cx="9217024" cy="923330"/>
          </a:xfrm>
          <a:prstGeom prst="rect">
            <a:avLst/>
          </a:prstGeom>
          <a:noFill/>
          <a:ln w="9525">
            <a:noFill/>
            <a:miter lim="800000"/>
            <a:headEnd/>
            <a:tailEnd/>
          </a:ln>
          <a:effectLst/>
        </p:spPr>
        <p:txBody>
          <a:bodyPr anchor="b"/>
          <a:lstStyle/>
          <a:p>
            <a:r>
              <a:rPr lang="ja-JP" altLang="en-US" sz="2400" b="1" dirty="0">
                <a:solidFill>
                  <a:srgbClr val="00B050"/>
                </a:solidFill>
                <a:latin typeface="+mn-ea"/>
                <a:ea typeface="+mn-ea"/>
              </a:rPr>
              <a:t>自殺とうつをなくす社会づくり、</a:t>
            </a:r>
            <a:endParaRPr lang="en-US" altLang="ja-JP" sz="2400" b="1" dirty="0">
              <a:solidFill>
                <a:srgbClr val="00B050"/>
              </a:solidFill>
              <a:latin typeface="+mn-ea"/>
              <a:ea typeface="+mn-ea"/>
            </a:endParaRPr>
          </a:p>
          <a:p>
            <a:r>
              <a:rPr lang="ja-JP" altLang="en-US" sz="2400" b="1" dirty="0">
                <a:solidFill>
                  <a:srgbClr val="00B050"/>
                </a:solidFill>
                <a:latin typeface="+mn-ea"/>
                <a:ea typeface="+mn-ea"/>
              </a:rPr>
              <a:t>誰もが人間らしく笑顔で生きる平和社会を</a:t>
            </a:r>
            <a:endParaRPr lang="en-US" altLang="ja-JP" sz="2400" b="1" dirty="0">
              <a:solidFill>
                <a:srgbClr val="00B050"/>
              </a:solidFill>
              <a:latin typeface="+mn-ea"/>
              <a:ea typeface="+mn-ea"/>
            </a:endParaRPr>
          </a:p>
          <a:p>
            <a:r>
              <a:rPr lang="ja-JP" altLang="en-US" sz="2400" b="1" dirty="0">
                <a:solidFill>
                  <a:srgbClr val="00B050"/>
                </a:solidFill>
                <a:latin typeface="+mn-ea"/>
                <a:ea typeface="+mn-ea"/>
              </a:rPr>
              <a:t>共に実現しましょう！</a:t>
            </a:r>
          </a:p>
        </p:txBody>
      </p:sp>
      <p:pic>
        <p:nvPicPr>
          <p:cNvPr id="9" name="図 8">
            <a:extLst>
              <a:ext uri="{FF2B5EF4-FFF2-40B4-BE49-F238E27FC236}">
                <a16:creationId xmlns:a16="http://schemas.microsoft.com/office/drawing/2014/main" xmlns="" id="{0F216273-66FC-4112-B555-F67F20592213}"/>
              </a:ext>
            </a:extLst>
          </p:cNvPr>
          <p:cNvPicPr>
            <a:picLocks noChangeAspect="1"/>
          </p:cNvPicPr>
          <p:nvPr/>
        </p:nvPicPr>
        <p:blipFill>
          <a:blip r:embed="rId5" cstate="print"/>
          <a:stretch>
            <a:fillRect/>
          </a:stretch>
        </p:blipFill>
        <p:spPr>
          <a:xfrm>
            <a:off x="2970152" y="4976669"/>
            <a:ext cx="5459488" cy="717751"/>
          </a:xfrm>
          <a:prstGeom prst="rect">
            <a:avLst/>
          </a:prstGeom>
        </p:spPr>
      </p:pic>
      <p:sp>
        <p:nvSpPr>
          <p:cNvPr id="10" name="テキスト ボックス 9">
            <a:extLst>
              <a:ext uri="{FF2B5EF4-FFF2-40B4-BE49-F238E27FC236}">
                <a16:creationId xmlns:a16="http://schemas.microsoft.com/office/drawing/2014/main" xmlns="" id="{69ADD53E-ACC7-468E-B888-3BCF22091AF5}"/>
              </a:ext>
            </a:extLst>
          </p:cNvPr>
          <p:cNvSpPr txBox="1"/>
          <p:nvPr/>
        </p:nvSpPr>
        <p:spPr>
          <a:xfrm>
            <a:off x="3745436" y="5103935"/>
            <a:ext cx="2892507" cy="307777"/>
          </a:xfrm>
          <a:prstGeom prst="rect">
            <a:avLst/>
          </a:prstGeom>
          <a:noFill/>
        </p:spPr>
        <p:txBody>
          <a:bodyPr wrap="square" rtlCol="0">
            <a:spAutoFit/>
          </a:bodyPr>
          <a:lstStyle/>
          <a:p>
            <a:r>
              <a:rPr kumimoji="1" lang="ja-JP" altLang="en-US" sz="1400" b="1" dirty="0">
                <a:latin typeface="+mn-ea"/>
                <a:ea typeface="+mn-ea"/>
              </a:rPr>
              <a:t>ピーススマイル　教育</a:t>
            </a:r>
          </a:p>
        </p:txBody>
      </p:sp>
      <p:sp>
        <p:nvSpPr>
          <p:cNvPr id="11" name="正方形/長方形 10">
            <a:extLst>
              <a:ext uri="{FF2B5EF4-FFF2-40B4-BE49-F238E27FC236}">
                <a16:creationId xmlns:a16="http://schemas.microsoft.com/office/drawing/2014/main" xmlns="" id="{F732848B-8C29-49B8-94B8-94C69C6F9415}"/>
              </a:ext>
            </a:extLst>
          </p:cNvPr>
          <p:cNvSpPr/>
          <p:nvPr/>
        </p:nvSpPr>
        <p:spPr>
          <a:xfrm>
            <a:off x="789528" y="5078734"/>
            <a:ext cx="2414320" cy="369332"/>
          </a:xfrm>
          <a:prstGeom prst="rect">
            <a:avLst/>
          </a:prstGeom>
        </p:spPr>
        <p:txBody>
          <a:bodyPr wrap="square">
            <a:spAutoFit/>
          </a:bodyPr>
          <a:lstStyle/>
          <a:p>
            <a:r>
              <a:rPr lang="ja-JP" altLang="en-US" b="1" dirty="0">
                <a:solidFill>
                  <a:srgbClr val="FF0000"/>
                </a:solidFill>
                <a:latin typeface="+mn-ea"/>
                <a:ea typeface="+mn-ea"/>
              </a:rPr>
              <a:t>詳細はこちらから➡</a:t>
            </a:r>
            <a:endParaRPr lang="en-US" altLang="ja-JP" b="1" dirty="0">
              <a:solidFill>
                <a:srgbClr val="FF0000"/>
              </a:solidFill>
              <a:latin typeface="+mn-ea"/>
              <a:ea typeface="+mn-ea"/>
            </a:endParaRPr>
          </a:p>
        </p:txBody>
      </p:sp>
      <p:sp>
        <p:nvSpPr>
          <p:cNvPr id="12" name="正方形/長方形 11">
            <a:extLst>
              <a:ext uri="{FF2B5EF4-FFF2-40B4-BE49-F238E27FC236}">
                <a16:creationId xmlns:a16="http://schemas.microsoft.com/office/drawing/2014/main" xmlns="" id="{2F433E13-59F1-4D0D-A3D8-C754B22F21A3}"/>
              </a:ext>
            </a:extLst>
          </p:cNvPr>
          <p:cNvSpPr/>
          <p:nvPr/>
        </p:nvSpPr>
        <p:spPr>
          <a:xfrm>
            <a:off x="688977" y="5604930"/>
            <a:ext cx="7987479" cy="923330"/>
          </a:xfrm>
          <a:prstGeom prst="rect">
            <a:avLst/>
          </a:prstGeom>
        </p:spPr>
        <p:txBody>
          <a:bodyPr wrap="square">
            <a:spAutoFit/>
          </a:bodyPr>
          <a:lstStyle/>
          <a:p>
            <a:r>
              <a:rPr lang="ja-JP" altLang="en-US" b="1" dirty="0">
                <a:solidFill>
                  <a:srgbClr val="FF33CC"/>
                </a:solidFill>
                <a:latin typeface="+mn-ea"/>
                <a:ea typeface="+mn-ea"/>
              </a:rPr>
              <a:t>お問い合わせはこちらから➡</a:t>
            </a:r>
            <a:endParaRPr lang="en-US" altLang="ja-JP" b="1" dirty="0">
              <a:solidFill>
                <a:srgbClr val="FF33CC"/>
              </a:solidFill>
              <a:latin typeface="+mn-ea"/>
              <a:ea typeface="+mn-ea"/>
            </a:endParaRPr>
          </a:p>
          <a:p>
            <a:r>
              <a:rPr lang="ja-JP" altLang="en-US" b="1" dirty="0">
                <a:latin typeface="+mn-ea"/>
                <a:ea typeface="+mn-ea"/>
              </a:rPr>
              <a:t>特定非営利活動法人日本ピーススマイル協会　</a:t>
            </a:r>
            <a:endParaRPr lang="en-US" altLang="ja-JP" b="1" dirty="0">
              <a:latin typeface="+mn-ea"/>
              <a:ea typeface="+mn-ea"/>
            </a:endParaRPr>
          </a:p>
          <a:p>
            <a:r>
              <a:rPr lang="ja-JP" altLang="en-US" b="1" dirty="0">
                <a:solidFill>
                  <a:srgbClr val="000000"/>
                </a:solidFill>
                <a:latin typeface="+mn-ea"/>
                <a:ea typeface="+mn-ea"/>
              </a:rPr>
              <a:t>連絡先：</a:t>
            </a:r>
            <a:r>
              <a:rPr lang="en-US" altLang="ja-JP" b="1" dirty="0">
                <a:solidFill>
                  <a:srgbClr val="000000"/>
                </a:solidFill>
                <a:latin typeface="+mn-ea"/>
                <a:ea typeface="+mn-ea"/>
                <a:hlinkClick r:id="rId6"/>
              </a:rPr>
              <a:t>h.ochi@p-smile.org</a:t>
            </a:r>
            <a:r>
              <a:rPr lang="en-US" altLang="ja-JP" b="1" dirty="0">
                <a:solidFill>
                  <a:srgbClr val="000000"/>
                </a:solidFill>
                <a:latin typeface="+mn-ea"/>
                <a:ea typeface="+mn-ea"/>
              </a:rPr>
              <a:t>    </a:t>
            </a:r>
            <a:r>
              <a:rPr lang="ja-JP" altLang="en-US" b="1" dirty="0">
                <a:solidFill>
                  <a:srgbClr val="000000"/>
                </a:solidFill>
                <a:latin typeface="+mn-ea"/>
                <a:ea typeface="+mn-ea"/>
              </a:rPr>
              <a:t>　</a:t>
            </a:r>
            <a:r>
              <a:rPr lang="en-US" altLang="ja-JP" b="1" dirty="0">
                <a:solidFill>
                  <a:srgbClr val="000000"/>
                </a:solidFill>
                <a:latin typeface="+mn-ea"/>
                <a:ea typeface="+mn-ea"/>
              </a:rPr>
              <a:t>Tel</a:t>
            </a:r>
            <a:r>
              <a:rPr lang="ja-JP" altLang="en-US" b="1" dirty="0">
                <a:solidFill>
                  <a:srgbClr val="000000"/>
                </a:solidFill>
                <a:latin typeface="+mn-ea"/>
                <a:ea typeface="+mn-ea"/>
              </a:rPr>
              <a:t>：</a:t>
            </a:r>
            <a:r>
              <a:rPr lang="en-US" altLang="ja-JP" b="1" dirty="0">
                <a:solidFill>
                  <a:srgbClr val="000000"/>
                </a:solidFill>
                <a:latin typeface="+mn-ea"/>
                <a:ea typeface="+mn-ea"/>
              </a:rPr>
              <a:t>03-6261-7286</a:t>
            </a:r>
          </a:p>
        </p:txBody>
      </p:sp>
    </p:spTree>
    <p:extLst>
      <p:ext uri="{BB962C8B-B14F-4D97-AF65-F5344CB8AC3E}">
        <p14:creationId xmlns:p14="http://schemas.microsoft.com/office/powerpoint/2010/main" xmlns="" val="56782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xmlns="" id="{DC1409C1-F264-4290-8C1F-F82DA955BE22}"/>
              </a:ext>
            </a:extLst>
          </p:cNvPr>
          <p:cNvSpPr>
            <a:spLocks noGrp="1"/>
          </p:cNvSpPr>
          <p:nvPr>
            <p:ph type="ctrTitle"/>
          </p:nvPr>
        </p:nvSpPr>
        <p:spPr>
          <a:xfrm>
            <a:off x="1331640" y="1041400"/>
            <a:ext cx="7533456" cy="2387600"/>
          </a:xfrm>
        </p:spPr>
        <p:txBody>
          <a:bodyPr>
            <a:normAutofit/>
          </a:bodyPr>
          <a:lstStyle/>
          <a:p>
            <a:r>
              <a:rPr lang="ja-JP" altLang="en-US" sz="3200" dirty="0">
                <a:solidFill>
                  <a:schemeClr val="tx1">
                    <a:lumMod val="65000"/>
                    <a:lumOff val="35000"/>
                  </a:schemeClr>
                </a:solidFill>
                <a:latin typeface="メイリオ" panose="020B0604030504040204" pitchFamily="50" charset="-128"/>
              </a:rPr>
              <a:t>１．日本ピーススマイル協会について</a:t>
            </a:r>
            <a:endParaRPr lang="ja-JP" altLang="en-US" sz="3200" dirty="0"/>
          </a:p>
        </p:txBody>
      </p:sp>
      <p:sp>
        <p:nvSpPr>
          <p:cNvPr id="4" name="スライド番号プレースホルダー 3">
            <a:extLst>
              <a:ext uri="{FF2B5EF4-FFF2-40B4-BE49-F238E27FC236}">
                <a16:creationId xmlns:a16="http://schemas.microsoft.com/office/drawing/2014/main" xmlns="" id="{01F05EBD-2205-4EA6-A2B5-0411F9807DE9}"/>
              </a:ext>
            </a:extLst>
          </p:cNvPr>
          <p:cNvSpPr>
            <a:spLocks noGrp="1"/>
          </p:cNvSpPr>
          <p:nvPr>
            <p:ph type="sldNum" sz="quarter" idx="12"/>
          </p:nvPr>
        </p:nvSpPr>
        <p:spPr/>
        <p:txBody>
          <a:bodyPr/>
          <a:lstStyle/>
          <a:p>
            <a:fld id="{4865AE71-6699-4130-8D09-F644061475C2}" type="slidenum">
              <a:rPr kumimoji="1" lang="ja-JP" altLang="en-US" smtClean="0"/>
              <a:pPr/>
              <a:t>3</a:t>
            </a:fld>
            <a:endParaRPr kumimoji="1" lang="ja-JP" altLang="en-US"/>
          </a:p>
        </p:txBody>
      </p:sp>
      <p:cxnSp>
        <p:nvCxnSpPr>
          <p:cNvPr id="9" name="直線コネクタ 8">
            <a:extLst>
              <a:ext uri="{FF2B5EF4-FFF2-40B4-BE49-F238E27FC236}">
                <a16:creationId xmlns:a16="http://schemas.microsoft.com/office/drawing/2014/main" xmlns="" id="{161FE8ED-1813-43FC-AA4B-572BB489D137}"/>
              </a:ext>
            </a:extLst>
          </p:cNvPr>
          <p:cNvCxnSpPr>
            <a:cxnSpLocks/>
          </p:cNvCxnSpPr>
          <p:nvPr/>
        </p:nvCxnSpPr>
        <p:spPr>
          <a:xfrm>
            <a:off x="827584" y="3429000"/>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75715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27584" y="404664"/>
            <a:ext cx="7886700" cy="1325563"/>
          </a:xfrm>
          <a:noFill/>
        </p:spPr>
        <p:txBody>
          <a:bodyPr>
            <a:normAutofit/>
          </a:bodyPr>
          <a:lstStyle/>
          <a:p>
            <a:pPr algn="l"/>
            <a:r>
              <a:rPr lang="ja-JP" altLang="en-US" sz="2800" dirty="0">
                <a:solidFill>
                  <a:schemeClr val="tx1">
                    <a:lumMod val="65000"/>
                    <a:lumOff val="35000"/>
                  </a:schemeClr>
                </a:solidFill>
              </a:rPr>
              <a:t>　　日本ピーススマイル協会とは？</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712049"/>
            <a:ext cx="8085634" cy="4692177"/>
          </a:xfrm>
        </p:spPr>
        <p:txBody>
          <a:bodyPr>
            <a:normAutofit/>
          </a:bodyPr>
          <a:lstStyle/>
          <a:p>
            <a:pPr marL="0" indent="0">
              <a:buNone/>
            </a:pPr>
            <a:r>
              <a:rPr lang="ja-JP" altLang="en-US" sz="2600" dirty="0">
                <a:solidFill>
                  <a:schemeClr val="tx1">
                    <a:lumMod val="65000"/>
                    <a:lumOff val="35000"/>
                  </a:schemeClr>
                </a:solidFill>
                <a:latin typeface="+mn-ea"/>
              </a:rPr>
              <a:t>＜団体概要＞</a:t>
            </a:r>
            <a:endParaRPr lang="en-US" altLang="ja-JP" sz="2600" dirty="0">
              <a:solidFill>
                <a:schemeClr val="tx1">
                  <a:lumMod val="65000"/>
                  <a:lumOff val="35000"/>
                </a:schemeClr>
              </a:solidFill>
              <a:latin typeface="+mn-ea"/>
            </a:endParaRPr>
          </a:p>
          <a:p>
            <a:r>
              <a:rPr lang="ja-JP" altLang="en-US" sz="2200" dirty="0">
                <a:latin typeface="+mn-ea"/>
              </a:rPr>
              <a:t>名称　　　　特定非営利活動法人 日本ピーススマイル協会</a:t>
            </a:r>
            <a:endParaRPr lang="en-US" altLang="ja-JP" sz="2200" dirty="0">
              <a:latin typeface="+mn-ea"/>
            </a:endParaRPr>
          </a:p>
          <a:p>
            <a:pPr marL="0" indent="0">
              <a:buNone/>
            </a:pPr>
            <a:r>
              <a:rPr lang="ja-JP" altLang="en-US" sz="2200" dirty="0">
                <a:latin typeface="+mn-ea"/>
              </a:rPr>
              <a:t>　　　　　　（略称</a:t>
            </a:r>
            <a:r>
              <a:rPr lang="en-US" altLang="ja-JP" sz="2200" dirty="0">
                <a:latin typeface="+mn-ea"/>
              </a:rPr>
              <a:t>JPSA</a:t>
            </a:r>
            <a:r>
              <a:rPr lang="ja-JP" altLang="en-US" sz="2200" dirty="0">
                <a:latin typeface="+mn-ea"/>
              </a:rPr>
              <a:t>）</a:t>
            </a:r>
          </a:p>
          <a:p>
            <a:r>
              <a:rPr lang="ja-JP" altLang="en-US" sz="2200" dirty="0">
                <a:latin typeface="+mn-ea"/>
              </a:rPr>
              <a:t>英語表記　     </a:t>
            </a:r>
            <a:r>
              <a:rPr lang="en-US" altLang="ja-JP" sz="2200" dirty="0">
                <a:latin typeface="+mn-ea"/>
              </a:rPr>
              <a:t>Japan Peace Smile Association</a:t>
            </a:r>
          </a:p>
          <a:p>
            <a:r>
              <a:rPr lang="ja-JP" altLang="en-US" sz="2200" dirty="0">
                <a:latin typeface="+mn-ea"/>
              </a:rPr>
              <a:t>設立　　　　</a:t>
            </a:r>
            <a:r>
              <a:rPr lang="en-US" altLang="ja-JP" sz="2200" dirty="0">
                <a:latin typeface="+mn-ea"/>
              </a:rPr>
              <a:t>2008</a:t>
            </a:r>
            <a:r>
              <a:rPr lang="ja-JP" altLang="en-US" sz="2200" dirty="0">
                <a:latin typeface="+mn-ea"/>
              </a:rPr>
              <a:t>年</a:t>
            </a:r>
            <a:r>
              <a:rPr lang="en-US" altLang="ja-JP" sz="2200" dirty="0">
                <a:latin typeface="+mn-ea"/>
              </a:rPr>
              <a:t>9</a:t>
            </a:r>
            <a:r>
              <a:rPr lang="ja-JP" altLang="en-US" sz="2200" dirty="0">
                <a:latin typeface="+mn-ea"/>
              </a:rPr>
              <a:t>月</a:t>
            </a:r>
            <a:endParaRPr lang="en-US" altLang="ja-JP" sz="2200" dirty="0">
              <a:latin typeface="+mn-ea"/>
            </a:endParaRPr>
          </a:p>
          <a:p>
            <a:pPr marL="0" indent="0">
              <a:buNone/>
            </a:pPr>
            <a:r>
              <a:rPr lang="ja-JP" altLang="en-US" sz="2200" dirty="0">
                <a:latin typeface="+mn-ea"/>
              </a:rPr>
              <a:t>　　　　　　（現事業は</a:t>
            </a:r>
            <a:r>
              <a:rPr lang="en-US" altLang="ja-JP" sz="2200" dirty="0">
                <a:latin typeface="+mn-ea"/>
              </a:rPr>
              <a:t>2017</a:t>
            </a:r>
            <a:r>
              <a:rPr lang="ja-JP" altLang="en-US" sz="2200" dirty="0">
                <a:latin typeface="+mn-ea"/>
              </a:rPr>
              <a:t>年</a:t>
            </a:r>
            <a:r>
              <a:rPr lang="en-US" altLang="ja-JP" sz="2200" dirty="0">
                <a:latin typeface="+mn-ea"/>
              </a:rPr>
              <a:t>6</a:t>
            </a:r>
            <a:r>
              <a:rPr lang="ja-JP" altLang="en-US" sz="2200" dirty="0">
                <a:latin typeface="+mn-ea"/>
              </a:rPr>
              <a:t>月、</a:t>
            </a:r>
            <a:r>
              <a:rPr lang="en-US" altLang="ja-JP" sz="2200" dirty="0">
                <a:latin typeface="+mn-ea"/>
              </a:rPr>
              <a:t>2018</a:t>
            </a:r>
            <a:r>
              <a:rPr lang="ja-JP" altLang="en-US" sz="2200" dirty="0">
                <a:latin typeface="+mn-ea"/>
              </a:rPr>
              <a:t>年</a:t>
            </a:r>
            <a:r>
              <a:rPr lang="en-US" altLang="ja-JP" sz="2200" dirty="0">
                <a:latin typeface="+mn-ea"/>
              </a:rPr>
              <a:t>8</a:t>
            </a:r>
            <a:r>
              <a:rPr lang="ja-JP" altLang="en-US" sz="2200" dirty="0">
                <a:latin typeface="+mn-ea"/>
              </a:rPr>
              <a:t>月法人化）</a:t>
            </a:r>
          </a:p>
          <a:p>
            <a:r>
              <a:rPr lang="ja-JP" altLang="en-US" sz="2200" dirty="0">
                <a:latin typeface="+mn-ea"/>
              </a:rPr>
              <a:t>代表理事　　越智　創</a:t>
            </a:r>
          </a:p>
          <a:p>
            <a:r>
              <a:rPr lang="ja-JP" altLang="en-US" sz="2200" dirty="0">
                <a:latin typeface="+mn-ea"/>
              </a:rPr>
              <a:t>所在地　　　東京都新宿大久保</a:t>
            </a:r>
            <a:r>
              <a:rPr lang="en-US" altLang="ja-JP" sz="2200" dirty="0">
                <a:latin typeface="+mn-ea"/>
              </a:rPr>
              <a:t>3‐11‐1‐723</a:t>
            </a:r>
          </a:p>
          <a:p>
            <a:pPr marL="0" indent="0">
              <a:buNone/>
            </a:pPr>
            <a:endParaRPr lang="en-US" altLang="ja-JP" sz="2200" dirty="0">
              <a:latin typeface="+mn-ea"/>
            </a:endParaRPr>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7B6034A6-8741-47C7-860B-AE25E780EC65}"/>
              </a:ext>
            </a:extLst>
          </p:cNvPr>
          <p:cNvSpPr>
            <a:spLocks noGrp="1"/>
          </p:cNvSpPr>
          <p:nvPr>
            <p:ph type="sldNum" sz="quarter" idx="12"/>
          </p:nvPr>
        </p:nvSpPr>
        <p:spPr/>
        <p:txBody>
          <a:bodyPr/>
          <a:lstStyle/>
          <a:p>
            <a:fld id="{4865AE71-6699-4130-8D09-F644061475C2}" type="slidenum">
              <a:rPr kumimoji="1" lang="ja-JP" altLang="en-US" smtClean="0"/>
              <a:pPr/>
              <a:t>4</a:t>
            </a:fld>
            <a:endParaRPr kumimoji="1" lang="ja-JP" altLang="en-US"/>
          </a:p>
        </p:txBody>
      </p:sp>
    </p:spTree>
    <p:extLst>
      <p:ext uri="{BB962C8B-B14F-4D97-AF65-F5344CB8AC3E}">
        <p14:creationId xmlns:p14="http://schemas.microsoft.com/office/powerpoint/2010/main" xmlns="" val="366597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22541" y="403465"/>
            <a:ext cx="7886700" cy="1239445"/>
          </a:xfrm>
          <a:noFill/>
        </p:spPr>
        <p:txBody>
          <a:bodyPr>
            <a:normAutofit/>
          </a:bodyPr>
          <a:lstStyle/>
          <a:p>
            <a:r>
              <a:rPr lang="ja-JP" altLang="en-US" sz="2800" dirty="0">
                <a:solidFill>
                  <a:schemeClr val="tx1">
                    <a:lumMod val="65000"/>
                    <a:lumOff val="35000"/>
                  </a:schemeClr>
                </a:solidFill>
                <a:latin typeface="メイリオ" panose="020B0604030504040204" pitchFamily="50" charset="-128"/>
              </a:rPr>
              <a:t>　　　私たちの目指す社会・使命</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728117" y="1945052"/>
            <a:ext cx="7687766" cy="4419268"/>
          </a:xfrm>
        </p:spPr>
        <p:txBody>
          <a:bodyPr>
            <a:normAutofit lnSpcReduction="10000"/>
          </a:bodyPr>
          <a:lstStyle/>
          <a:p>
            <a:pPr marL="0" indent="0">
              <a:buNone/>
            </a:pPr>
            <a:r>
              <a:rPr lang="ja-JP" altLang="en-US" sz="2400" dirty="0">
                <a:solidFill>
                  <a:schemeClr val="tx1">
                    <a:lumMod val="65000"/>
                    <a:lumOff val="35000"/>
                  </a:schemeClr>
                </a:solidFill>
                <a:latin typeface="+mn-ea"/>
              </a:rPr>
              <a:t>＜</a:t>
            </a:r>
            <a:r>
              <a:rPr lang="en-US" altLang="ja-JP" sz="2400" dirty="0">
                <a:solidFill>
                  <a:schemeClr val="tx1">
                    <a:lumMod val="65000"/>
                    <a:lumOff val="35000"/>
                  </a:schemeClr>
                </a:solidFill>
                <a:latin typeface="+mn-ea"/>
              </a:rPr>
              <a:t>Vision:</a:t>
            </a:r>
            <a:r>
              <a:rPr lang="ja-JP" altLang="en-US" dirty="0">
                <a:solidFill>
                  <a:schemeClr val="tx1">
                    <a:lumMod val="65000"/>
                    <a:lumOff val="35000"/>
                  </a:schemeClr>
                </a:solidFill>
                <a:latin typeface="+mn-ea"/>
              </a:rPr>
              <a:t>目指す社会</a:t>
            </a:r>
            <a:r>
              <a:rPr lang="ja-JP" altLang="en-US" sz="2400" dirty="0">
                <a:solidFill>
                  <a:schemeClr val="tx1">
                    <a:lumMod val="65000"/>
                    <a:lumOff val="35000"/>
                  </a:schemeClr>
                </a:solidFill>
                <a:latin typeface="+mn-ea"/>
              </a:rPr>
              <a:t>＞</a:t>
            </a:r>
            <a:endParaRPr lang="en-US" altLang="ja-JP" sz="2400" dirty="0">
              <a:solidFill>
                <a:schemeClr val="tx1">
                  <a:lumMod val="65000"/>
                  <a:lumOff val="35000"/>
                </a:schemeClr>
              </a:solidFill>
              <a:latin typeface="+mn-ea"/>
            </a:endParaRPr>
          </a:p>
          <a:p>
            <a:pPr marL="0" indent="0">
              <a:buNone/>
            </a:pPr>
            <a:r>
              <a:rPr lang="ja-JP" altLang="en-US" sz="2400" b="1" dirty="0">
                <a:solidFill>
                  <a:schemeClr val="tx1">
                    <a:lumMod val="65000"/>
                    <a:lumOff val="35000"/>
                  </a:schemeClr>
                </a:solidFill>
                <a:latin typeface="+mn-ea"/>
              </a:rPr>
              <a:t>「誰もが人間らしく</a:t>
            </a:r>
            <a:r>
              <a:rPr lang="ja-JP" altLang="en-US" sz="2400" b="1" dirty="0">
                <a:solidFill>
                  <a:srgbClr val="FF33CC"/>
                </a:solidFill>
                <a:latin typeface="+mn-ea"/>
              </a:rPr>
              <a:t>笑顔</a:t>
            </a:r>
            <a:r>
              <a:rPr lang="ja-JP" altLang="en-US" sz="2400" b="1" dirty="0">
                <a:solidFill>
                  <a:schemeClr val="tx1">
                    <a:lumMod val="65000"/>
                    <a:lumOff val="35000"/>
                  </a:schemeClr>
                </a:solidFill>
                <a:latin typeface="+mn-ea"/>
              </a:rPr>
              <a:t>で生きる平和社会」</a:t>
            </a:r>
            <a:endParaRPr lang="en-US" altLang="ja-JP" sz="2400" b="1" dirty="0">
              <a:solidFill>
                <a:srgbClr val="FF33CC"/>
              </a:solidFill>
              <a:latin typeface="+mn-ea"/>
            </a:endParaRPr>
          </a:p>
          <a:p>
            <a:pPr marL="0" indent="0">
              <a:buNone/>
            </a:pPr>
            <a:endParaRPr lang="en-US" altLang="ja-JP" sz="2400" dirty="0">
              <a:solidFill>
                <a:schemeClr val="tx1">
                  <a:lumMod val="65000"/>
                  <a:lumOff val="35000"/>
                </a:schemeClr>
              </a:solidFill>
              <a:latin typeface="+mn-ea"/>
            </a:endParaRPr>
          </a:p>
          <a:p>
            <a:pPr marL="0" indent="0">
              <a:buNone/>
            </a:pPr>
            <a:r>
              <a:rPr lang="ja-JP" altLang="en-US" sz="2400" dirty="0">
                <a:solidFill>
                  <a:schemeClr val="tx1">
                    <a:lumMod val="65000"/>
                    <a:lumOff val="35000"/>
                  </a:schemeClr>
                </a:solidFill>
                <a:latin typeface="+mn-ea"/>
              </a:rPr>
              <a:t>＜</a:t>
            </a:r>
            <a:r>
              <a:rPr lang="en-US" altLang="ja-JP" dirty="0">
                <a:solidFill>
                  <a:schemeClr val="tx1">
                    <a:lumMod val="65000"/>
                    <a:lumOff val="35000"/>
                  </a:schemeClr>
                </a:solidFill>
                <a:latin typeface="+mn-ea"/>
              </a:rPr>
              <a:t>M</a:t>
            </a:r>
            <a:r>
              <a:rPr lang="en-US" altLang="ja-JP" sz="2400" dirty="0">
                <a:solidFill>
                  <a:schemeClr val="tx1">
                    <a:lumMod val="65000"/>
                    <a:lumOff val="35000"/>
                  </a:schemeClr>
                </a:solidFill>
                <a:latin typeface="+mn-ea"/>
              </a:rPr>
              <a:t>ission:</a:t>
            </a:r>
            <a:r>
              <a:rPr lang="ja-JP" altLang="en-US" sz="2400" dirty="0">
                <a:solidFill>
                  <a:schemeClr val="tx1">
                    <a:lumMod val="65000"/>
                    <a:lumOff val="35000"/>
                  </a:schemeClr>
                </a:solidFill>
                <a:latin typeface="+mn-ea"/>
              </a:rPr>
              <a:t>使命＞</a:t>
            </a:r>
            <a:endParaRPr lang="en-US" altLang="ja-JP" sz="2400" dirty="0">
              <a:solidFill>
                <a:schemeClr val="tx1">
                  <a:lumMod val="65000"/>
                  <a:lumOff val="35000"/>
                </a:schemeClr>
              </a:solidFill>
              <a:latin typeface="+mn-ea"/>
            </a:endParaRPr>
          </a:p>
          <a:p>
            <a:pPr marL="0" indent="0">
              <a:buNone/>
            </a:pPr>
            <a:r>
              <a:rPr lang="ja-JP" altLang="en-US" sz="2400" b="1" dirty="0">
                <a:solidFill>
                  <a:srgbClr val="00B050"/>
                </a:solidFill>
                <a:latin typeface="+mn-ea"/>
              </a:rPr>
              <a:t>自殺</a:t>
            </a:r>
            <a:r>
              <a:rPr lang="ja-JP" altLang="en-US" sz="2400" b="1" dirty="0">
                <a:solidFill>
                  <a:schemeClr val="tx1">
                    <a:lumMod val="65000"/>
                    <a:lumOff val="35000"/>
                  </a:schemeClr>
                </a:solidFill>
                <a:latin typeface="+mn-ea"/>
              </a:rPr>
              <a:t>と</a:t>
            </a:r>
            <a:r>
              <a:rPr lang="ja-JP" altLang="en-US" sz="2400" b="1" dirty="0">
                <a:solidFill>
                  <a:srgbClr val="00B050"/>
                </a:solidFill>
                <a:latin typeface="+mn-ea"/>
              </a:rPr>
              <a:t>うつ</a:t>
            </a:r>
            <a:r>
              <a:rPr lang="ja-JP" altLang="en-US" sz="2400" b="1" dirty="0">
                <a:solidFill>
                  <a:schemeClr val="tx1">
                    <a:lumMod val="65000"/>
                    <a:lumOff val="35000"/>
                  </a:schemeClr>
                </a:solidFill>
                <a:latin typeface="+mn-ea"/>
              </a:rPr>
              <a:t>を「予防」し、なくすこと</a:t>
            </a:r>
            <a:endParaRPr lang="en-US" altLang="ja-JP" sz="2400" b="1" dirty="0">
              <a:solidFill>
                <a:schemeClr val="tx1">
                  <a:lumMod val="65000"/>
                  <a:lumOff val="35000"/>
                </a:schemeClr>
              </a:solidFill>
              <a:latin typeface="+mn-ea"/>
            </a:endParaRPr>
          </a:p>
          <a:p>
            <a:pPr marL="0" indent="0">
              <a:buNone/>
            </a:pPr>
            <a:endParaRPr lang="en-US" altLang="ja-JP"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a:t>
            </a:r>
            <a:r>
              <a:rPr lang="en-US" altLang="ja-JP" dirty="0">
                <a:solidFill>
                  <a:schemeClr val="tx1">
                    <a:lumMod val="65000"/>
                    <a:lumOff val="35000"/>
                  </a:schemeClr>
                </a:solidFill>
                <a:latin typeface="+mn-ea"/>
              </a:rPr>
              <a:t>Action:</a:t>
            </a:r>
            <a:r>
              <a:rPr lang="ja-JP" altLang="en-US" dirty="0">
                <a:solidFill>
                  <a:schemeClr val="tx1">
                    <a:lumMod val="65000"/>
                    <a:lumOff val="35000"/>
                  </a:schemeClr>
                </a:solidFill>
                <a:latin typeface="+mn-ea"/>
              </a:rPr>
              <a:t>活動＞</a:t>
            </a:r>
            <a:endParaRPr lang="en-US" altLang="ja-JP" dirty="0">
              <a:solidFill>
                <a:schemeClr val="tx1">
                  <a:lumMod val="65000"/>
                  <a:lumOff val="35000"/>
                </a:schemeClr>
              </a:solidFill>
              <a:latin typeface="+mn-ea"/>
            </a:endParaRPr>
          </a:p>
          <a:p>
            <a:pPr marL="0" indent="0">
              <a:buNone/>
            </a:pPr>
            <a:r>
              <a:rPr lang="ja-JP" altLang="en-US" b="1" dirty="0">
                <a:solidFill>
                  <a:schemeClr val="tx1">
                    <a:lumMod val="65000"/>
                    <a:lumOff val="35000"/>
                  </a:schemeClr>
                </a:solidFill>
                <a:latin typeface="+mn-ea"/>
              </a:rPr>
              <a:t>・地域や学校を超えた心の居場所と成長の場を作り、生きる力を育みます。</a:t>
            </a:r>
            <a:endParaRPr lang="en-US" altLang="ja-JP" b="1" dirty="0">
              <a:solidFill>
                <a:schemeClr val="tx1">
                  <a:lumMod val="65000"/>
                  <a:lumOff val="35000"/>
                </a:schemeClr>
              </a:solidFill>
              <a:latin typeface="+mn-ea"/>
            </a:endParaRPr>
          </a:p>
          <a:p>
            <a:pPr marL="0" indent="0">
              <a:buNone/>
            </a:pPr>
            <a:r>
              <a:rPr lang="ja-JP" altLang="en-US" b="1" dirty="0">
                <a:solidFill>
                  <a:schemeClr val="tx1">
                    <a:lumMod val="65000"/>
                    <a:lumOff val="35000"/>
                  </a:schemeClr>
                </a:solidFill>
                <a:latin typeface="+mn-ea"/>
              </a:rPr>
              <a:t>・自己肯定感を高め、「自分の価値」を認める教育プログラムを提供し、生きる力、幸福感を育みます。</a:t>
            </a:r>
            <a:endParaRPr lang="en-US" altLang="ja-JP" b="1" dirty="0">
              <a:solidFill>
                <a:schemeClr val="tx1">
                  <a:lumMod val="65000"/>
                  <a:lumOff val="35000"/>
                </a:schemeClr>
              </a:solidFill>
              <a:latin typeface="+mn-ea"/>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64362"/>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9" name="スライド番号プレースホルダー 8">
            <a:extLst>
              <a:ext uri="{FF2B5EF4-FFF2-40B4-BE49-F238E27FC236}">
                <a16:creationId xmlns:a16="http://schemas.microsoft.com/office/drawing/2014/main" xmlns="" id="{B6545E09-0C6A-4007-A3D0-31DDAD786C97}"/>
              </a:ext>
            </a:extLst>
          </p:cNvPr>
          <p:cNvSpPr>
            <a:spLocks noGrp="1"/>
          </p:cNvSpPr>
          <p:nvPr>
            <p:ph type="sldNum" sz="quarter" idx="12"/>
          </p:nvPr>
        </p:nvSpPr>
        <p:spPr/>
        <p:txBody>
          <a:bodyPr/>
          <a:lstStyle/>
          <a:p>
            <a:fld id="{4865AE71-6699-4130-8D09-F644061475C2}" type="slidenum">
              <a:rPr kumimoji="1" lang="ja-JP" altLang="en-US" smtClean="0"/>
              <a:pPr/>
              <a:t>5</a:t>
            </a:fld>
            <a:endParaRPr kumimoji="1" lang="ja-JP" altLang="en-US"/>
          </a:p>
        </p:txBody>
      </p:sp>
    </p:spTree>
    <p:extLst>
      <p:ext uri="{BB962C8B-B14F-4D97-AF65-F5344CB8AC3E}">
        <p14:creationId xmlns:p14="http://schemas.microsoft.com/office/powerpoint/2010/main" xmlns="" val="137713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3600" dirty="0">
                <a:solidFill>
                  <a:srgbClr val="0066FF"/>
                </a:solidFill>
              </a:rPr>
              <a:t>　　</a:t>
            </a:r>
            <a:r>
              <a:rPr lang="ja-JP" altLang="en-US" sz="2800" dirty="0">
                <a:solidFill>
                  <a:schemeClr val="tx1">
                    <a:lumMod val="65000"/>
                    <a:lumOff val="35000"/>
                  </a:schemeClr>
                </a:solidFill>
                <a:latin typeface="メイリオ" panose="020B0604030504040204" pitchFamily="50" charset="-128"/>
              </a:rPr>
              <a:t>子どもたちの「自殺・うつ問題」の現状</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2340"/>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B00392CA-2435-472C-9E3B-ED0B3465DB6C}"/>
              </a:ext>
            </a:extLst>
          </p:cNvPr>
          <p:cNvSpPr>
            <a:spLocks noGrp="1"/>
          </p:cNvSpPr>
          <p:nvPr>
            <p:ph type="sldNum" sz="quarter" idx="12"/>
          </p:nvPr>
        </p:nvSpPr>
        <p:spPr/>
        <p:txBody>
          <a:bodyPr/>
          <a:lstStyle/>
          <a:p>
            <a:fld id="{4865AE71-6699-4130-8D09-F644061475C2}" type="slidenum">
              <a:rPr kumimoji="1" lang="ja-JP" altLang="en-US" smtClean="0"/>
              <a:pPr/>
              <a:t>6</a:t>
            </a:fld>
            <a:endParaRPr kumimoji="1" lang="ja-JP" altLang="en-US"/>
          </a:p>
        </p:txBody>
      </p:sp>
      <p:pic>
        <p:nvPicPr>
          <p:cNvPr id="4" name="図 3">
            <a:extLst>
              <a:ext uri="{FF2B5EF4-FFF2-40B4-BE49-F238E27FC236}">
                <a16:creationId xmlns:a16="http://schemas.microsoft.com/office/drawing/2014/main" xmlns="" id="{0AAB4935-B0B7-4F0D-A0D6-AA9E156B593C}"/>
              </a:ext>
            </a:extLst>
          </p:cNvPr>
          <p:cNvPicPr>
            <a:picLocks noChangeAspect="1"/>
          </p:cNvPicPr>
          <p:nvPr/>
        </p:nvPicPr>
        <p:blipFill>
          <a:blip r:embed="rId4" cstate="print"/>
          <a:stretch>
            <a:fillRect/>
          </a:stretch>
        </p:blipFill>
        <p:spPr>
          <a:xfrm>
            <a:off x="83769" y="1427791"/>
            <a:ext cx="9060231" cy="5096380"/>
          </a:xfrm>
          <a:prstGeom prst="rect">
            <a:avLst/>
          </a:prstGeom>
        </p:spPr>
      </p:pic>
    </p:spTree>
    <p:extLst>
      <p:ext uri="{BB962C8B-B14F-4D97-AF65-F5344CB8AC3E}">
        <p14:creationId xmlns:p14="http://schemas.microsoft.com/office/powerpoint/2010/main" xmlns="" val="41822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3600" dirty="0">
                <a:solidFill>
                  <a:srgbClr val="0066FF"/>
                </a:solidFill>
              </a:rPr>
              <a:t>　　</a:t>
            </a:r>
            <a:r>
              <a:rPr lang="ja-JP" altLang="en-US" sz="3600" dirty="0">
                <a:solidFill>
                  <a:schemeClr val="tx1">
                    <a:lumMod val="65000"/>
                    <a:lumOff val="35000"/>
                  </a:schemeClr>
                </a:solidFill>
                <a:latin typeface="メイリオ" panose="020B0604030504040204" pitchFamily="50" charset="-128"/>
              </a:rPr>
              <a:t> </a:t>
            </a:r>
            <a:r>
              <a:rPr lang="ja-JP" altLang="en-US" sz="2800" dirty="0">
                <a:solidFill>
                  <a:schemeClr val="tx1">
                    <a:lumMod val="65000"/>
                    <a:lumOff val="35000"/>
                  </a:schemeClr>
                </a:solidFill>
                <a:latin typeface="メイリオ" panose="020B0604030504040204" pitchFamily="50" charset="-128"/>
              </a:rPr>
              <a:t>「</a:t>
            </a:r>
            <a:r>
              <a:rPr lang="en-US" altLang="ja-JP" sz="2800" dirty="0">
                <a:solidFill>
                  <a:schemeClr val="tx1">
                    <a:lumMod val="65000"/>
                    <a:lumOff val="35000"/>
                  </a:schemeClr>
                </a:solidFill>
                <a:latin typeface="メイリオ" panose="020B0604030504040204" pitchFamily="50" charset="-128"/>
              </a:rPr>
              <a:t>SDGs</a:t>
            </a:r>
            <a:r>
              <a:rPr lang="ja-JP" altLang="en-US" sz="2800" dirty="0">
                <a:solidFill>
                  <a:schemeClr val="tx1">
                    <a:lumMod val="65000"/>
                    <a:lumOff val="35000"/>
                  </a:schemeClr>
                </a:solidFill>
                <a:latin typeface="メイリオ" panose="020B0604030504040204" pitchFamily="50" charset="-128"/>
              </a:rPr>
              <a:t>」の実践</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752537"/>
            <a:ext cx="3894233" cy="4597013"/>
          </a:xfrm>
        </p:spPr>
        <p:txBody>
          <a:bodyPr>
            <a:noAutofit/>
          </a:bodyPr>
          <a:lstStyle/>
          <a:p>
            <a:pPr marL="0" indent="0">
              <a:buNone/>
            </a:pPr>
            <a:r>
              <a:rPr lang="ja-JP" altLang="en-US" sz="2000" dirty="0">
                <a:solidFill>
                  <a:schemeClr val="tx1">
                    <a:lumMod val="65000"/>
                    <a:lumOff val="35000"/>
                  </a:schemeClr>
                </a:solidFill>
                <a:latin typeface="+mn-ea"/>
              </a:rPr>
              <a:t>私たちは、</a:t>
            </a:r>
            <a:r>
              <a:rPr lang="en-US" altLang="ja-JP" sz="2000" dirty="0">
                <a:solidFill>
                  <a:schemeClr val="tx1">
                    <a:lumMod val="65000"/>
                    <a:lumOff val="35000"/>
                  </a:schemeClr>
                </a:solidFill>
                <a:latin typeface="+mn-ea"/>
              </a:rPr>
              <a:t>SDGs</a:t>
            </a:r>
            <a:r>
              <a:rPr lang="ja-JP" altLang="en-US" sz="2000" dirty="0">
                <a:solidFill>
                  <a:schemeClr val="tx1">
                    <a:lumMod val="65000"/>
                    <a:lumOff val="35000"/>
                  </a:schemeClr>
                </a:solidFill>
                <a:latin typeface="+mn-ea"/>
              </a:rPr>
              <a:t>（特に３健康と福祉、４質の高い教育、５ジェンダー平等の実現、１６平和と公正）を実践した活動を行っております。</a:t>
            </a:r>
            <a:endParaRPr lang="en-US" altLang="ja-JP" sz="2000" dirty="0">
              <a:solidFill>
                <a:schemeClr val="tx1">
                  <a:lumMod val="65000"/>
                  <a:lumOff val="35000"/>
                </a:schemeClr>
              </a:solidFill>
              <a:latin typeface="+mn-ea"/>
            </a:endParaRPr>
          </a:p>
          <a:p>
            <a:pPr marL="0" indent="0">
              <a:buNone/>
            </a:pPr>
            <a:r>
              <a:rPr lang="en-US" altLang="ja-JP" sz="1200" dirty="0">
                <a:solidFill>
                  <a:schemeClr val="tx1">
                    <a:lumMod val="65000"/>
                    <a:lumOff val="35000"/>
                  </a:schemeClr>
                </a:solidFill>
                <a:latin typeface="メイリオ" panose="020B0604030504040204" pitchFamily="50" charset="-128"/>
              </a:rPr>
              <a:t>※</a:t>
            </a:r>
            <a:r>
              <a:rPr lang="ja-JP" altLang="en-US" sz="1200" dirty="0">
                <a:solidFill>
                  <a:schemeClr val="tx1">
                    <a:lumMod val="65000"/>
                    <a:lumOff val="35000"/>
                  </a:schemeClr>
                </a:solidFill>
                <a:latin typeface="メイリオ" panose="020B0604030504040204" pitchFamily="50" charset="-128"/>
              </a:rPr>
              <a:t>「</a:t>
            </a:r>
            <a:r>
              <a:rPr lang="en-US" altLang="ja-JP" sz="1200" dirty="0">
                <a:solidFill>
                  <a:schemeClr val="tx1">
                    <a:lumMod val="65000"/>
                    <a:lumOff val="35000"/>
                  </a:schemeClr>
                </a:solidFill>
                <a:latin typeface="メイリオ" panose="020B0604030504040204" pitchFamily="50" charset="-128"/>
              </a:rPr>
              <a:t>SDGs</a:t>
            </a:r>
            <a:r>
              <a:rPr lang="ja-JP" altLang="en-US" sz="1200" dirty="0">
                <a:solidFill>
                  <a:schemeClr val="tx1">
                    <a:lumMod val="65000"/>
                    <a:lumOff val="35000"/>
                  </a:schemeClr>
                </a:solidFill>
                <a:latin typeface="メイリオ" panose="020B0604030504040204" pitchFamily="50" charset="-128"/>
              </a:rPr>
              <a:t>」とは</a:t>
            </a:r>
            <a:r>
              <a:rPr lang="ja-JP" altLang="en-US" sz="1200" dirty="0">
                <a:solidFill>
                  <a:schemeClr val="tx1">
                    <a:lumMod val="65000"/>
                    <a:lumOff val="35000"/>
                  </a:schemeClr>
                </a:solidFill>
                <a:latin typeface="Arial" panose="020B0604020202020204" pitchFamily="34" charset="0"/>
                <a:cs typeface="Arial" panose="020B0604020202020204" pitchFamily="34" charset="0"/>
              </a:rPr>
              <a:t>国連サミットで採択した「持続可能な開発のための</a:t>
            </a:r>
            <a:r>
              <a:rPr lang="en-US" altLang="ja-JP" sz="1200" dirty="0">
                <a:solidFill>
                  <a:schemeClr val="tx1">
                    <a:lumMod val="65000"/>
                    <a:lumOff val="35000"/>
                  </a:schemeClr>
                </a:solidFill>
                <a:latin typeface="Arial" panose="020B0604020202020204" pitchFamily="34" charset="0"/>
                <a:cs typeface="Arial" panose="020B0604020202020204" pitchFamily="34" charset="0"/>
              </a:rPr>
              <a:t>2030</a:t>
            </a:r>
            <a:r>
              <a:rPr lang="ja-JP" altLang="en-US" sz="1200" dirty="0">
                <a:solidFill>
                  <a:schemeClr val="tx1">
                    <a:lumMod val="65000"/>
                    <a:lumOff val="35000"/>
                  </a:schemeClr>
                </a:solidFill>
                <a:latin typeface="Arial" panose="020B0604020202020204" pitchFamily="34" charset="0"/>
                <a:cs typeface="Arial" panose="020B0604020202020204" pitchFamily="34" charset="0"/>
              </a:rPr>
              <a:t>アジェンダ」に掲げられた</a:t>
            </a:r>
            <a:r>
              <a:rPr lang="en-US" altLang="ja-JP" sz="1200" dirty="0">
                <a:solidFill>
                  <a:schemeClr val="tx1">
                    <a:lumMod val="65000"/>
                    <a:lumOff val="35000"/>
                  </a:schemeClr>
                </a:solidFill>
                <a:latin typeface="Arial" panose="020B0604020202020204" pitchFamily="34" charset="0"/>
                <a:cs typeface="Arial" panose="020B0604020202020204" pitchFamily="34" charset="0"/>
              </a:rPr>
              <a:t>17</a:t>
            </a:r>
            <a:r>
              <a:rPr lang="ja-JP" altLang="en-US" sz="1200" dirty="0">
                <a:solidFill>
                  <a:schemeClr val="tx1">
                    <a:lumMod val="65000"/>
                    <a:lumOff val="35000"/>
                  </a:schemeClr>
                </a:solidFill>
                <a:latin typeface="Arial" panose="020B0604020202020204" pitchFamily="34" charset="0"/>
                <a:cs typeface="Arial" panose="020B0604020202020204" pitchFamily="34" charset="0"/>
              </a:rPr>
              <a:t>の「持続可能な開発目標」です</a:t>
            </a:r>
            <a:endParaRPr lang="ja-JP" altLang="en-US" sz="1200" dirty="0">
              <a:solidFill>
                <a:schemeClr val="tx1">
                  <a:lumMod val="65000"/>
                  <a:lumOff val="35000"/>
                </a:schemeClr>
              </a:solidFill>
              <a:latin typeface="Arial Rounded MT Bold" panose="020F0704030504030204" pitchFamily="34" charset="0"/>
            </a:endParaRP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2340"/>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628650" y="1340768"/>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104280FF-C250-4761-A39F-ACBA1C655F8B}"/>
              </a:ext>
            </a:extLst>
          </p:cNvPr>
          <p:cNvSpPr>
            <a:spLocks noGrp="1"/>
          </p:cNvSpPr>
          <p:nvPr>
            <p:ph type="sldNum" sz="quarter" idx="12"/>
          </p:nvPr>
        </p:nvSpPr>
        <p:spPr/>
        <p:txBody>
          <a:bodyPr/>
          <a:lstStyle/>
          <a:p>
            <a:fld id="{4865AE71-6699-4130-8D09-F644061475C2}" type="slidenum">
              <a:rPr kumimoji="1" lang="ja-JP" altLang="en-US" smtClean="0"/>
              <a:pPr/>
              <a:t>7</a:t>
            </a:fld>
            <a:endParaRPr kumimoji="1" lang="ja-JP" altLang="en-US"/>
          </a:p>
        </p:txBody>
      </p:sp>
      <p:pic>
        <p:nvPicPr>
          <p:cNvPr id="4" name="図 3">
            <a:extLst>
              <a:ext uri="{FF2B5EF4-FFF2-40B4-BE49-F238E27FC236}">
                <a16:creationId xmlns:a16="http://schemas.microsoft.com/office/drawing/2014/main" xmlns="" id="{374BB181-B710-4015-AA75-ABE5D204D833}"/>
              </a:ext>
            </a:extLst>
          </p:cNvPr>
          <p:cNvPicPr>
            <a:picLocks noChangeAspect="1"/>
          </p:cNvPicPr>
          <p:nvPr/>
        </p:nvPicPr>
        <p:blipFill>
          <a:blip r:embed="rId4" cstate="print"/>
          <a:stretch>
            <a:fillRect/>
          </a:stretch>
        </p:blipFill>
        <p:spPr>
          <a:xfrm>
            <a:off x="4508645" y="4787567"/>
            <a:ext cx="1150215" cy="1150215"/>
          </a:xfrm>
          <a:prstGeom prst="rect">
            <a:avLst/>
          </a:prstGeom>
        </p:spPr>
      </p:pic>
      <p:pic>
        <p:nvPicPr>
          <p:cNvPr id="8" name="図 7">
            <a:extLst>
              <a:ext uri="{FF2B5EF4-FFF2-40B4-BE49-F238E27FC236}">
                <a16:creationId xmlns:a16="http://schemas.microsoft.com/office/drawing/2014/main" xmlns="" id="{3F9F03E0-0BB8-4EE3-88D2-F36382649921}"/>
              </a:ext>
            </a:extLst>
          </p:cNvPr>
          <p:cNvPicPr>
            <a:picLocks noChangeAspect="1"/>
          </p:cNvPicPr>
          <p:nvPr/>
        </p:nvPicPr>
        <p:blipFill>
          <a:blip r:embed="rId5" cstate="print"/>
          <a:stretch>
            <a:fillRect/>
          </a:stretch>
        </p:blipFill>
        <p:spPr>
          <a:xfrm>
            <a:off x="5952873" y="4800360"/>
            <a:ext cx="1150215" cy="1133724"/>
          </a:xfrm>
          <a:prstGeom prst="rect">
            <a:avLst/>
          </a:prstGeom>
        </p:spPr>
      </p:pic>
      <p:pic>
        <p:nvPicPr>
          <p:cNvPr id="9" name="図 8">
            <a:extLst>
              <a:ext uri="{FF2B5EF4-FFF2-40B4-BE49-F238E27FC236}">
                <a16:creationId xmlns:a16="http://schemas.microsoft.com/office/drawing/2014/main" xmlns="" id="{8B755A9B-A8DD-435A-BDCA-4CDC31218DBF}"/>
              </a:ext>
            </a:extLst>
          </p:cNvPr>
          <p:cNvPicPr>
            <a:picLocks noChangeAspect="1"/>
          </p:cNvPicPr>
          <p:nvPr/>
        </p:nvPicPr>
        <p:blipFill>
          <a:blip r:embed="rId6" cstate="print"/>
          <a:stretch>
            <a:fillRect/>
          </a:stretch>
        </p:blipFill>
        <p:spPr>
          <a:xfrm>
            <a:off x="7397101" y="4783870"/>
            <a:ext cx="1150217" cy="1150215"/>
          </a:xfrm>
          <a:prstGeom prst="rect">
            <a:avLst/>
          </a:prstGeom>
        </p:spPr>
      </p:pic>
      <p:sp>
        <p:nvSpPr>
          <p:cNvPr id="11" name="正方形/長方形 10">
            <a:extLst>
              <a:ext uri="{FF2B5EF4-FFF2-40B4-BE49-F238E27FC236}">
                <a16:creationId xmlns:a16="http://schemas.microsoft.com/office/drawing/2014/main" xmlns="" id="{3780FA95-17D3-4CA0-87FF-78646D52DCAA}"/>
              </a:ext>
            </a:extLst>
          </p:cNvPr>
          <p:cNvSpPr/>
          <p:nvPr/>
        </p:nvSpPr>
        <p:spPr>
          <a:xfrm>
            <a:off x="119388" y="2311989"/>
            <a:ext cx="4968552" cy="461665"/>
          </a:xfrm>
          <a:prstGeom prst="rect">
            <a:avLst/>
          </a:prstGeom>
        </p:spPr>
        <p:txBody>
          <a:bodyPr wrap="square">
            <a:spAutoFit/>
          </a:bodyPr>
          <a:lstStyle/>
          <a:p>
            <a:endParaRPr lang="en-US" altLang="ja-JP" sz="800" dirty="0">
              <a:solidFill>
                <a:schemeClr val="accent1">
                  <a:lumMod val="75000"/>
                </a:schemeClr>
              </a:solidFill>
              <a:latin typeface="Arial Rounded MT Bold" panose="020F0704030504030204" pitchFamily="34" charset="0"/>
            </a:endParaRPr>
          </a:p>
          <a:p>
            <a:r>
              <a:rPr lang="ja-JP" altLang="en-US" sz="1600" dirty="0">
                <a:solidFill>
                  <a:schemeClr val="accent1">
                    <a:lumMod val="75000"/>
                  </a:schemeClr>
                </a:solidFill>
                <a:latin typeface="Arial Rounded MT Bold" panose="020F0704030504030204" pitchFamily="34" charset="0"/>
              </a:rPr>
              <a:t>　</a:t>
            </a:r>
            <a:endParaRPr lang="ja-JP" altLang="en-US" sz="1600" b="0" i="0" u="none" strike="noStrike" dirty="0">
              <a:solidFill>
                <a:schemeClr val="accent1">
                  <a:lumMod val="75000"/>
                </a:schemeClr>
              </a:solidFill>
              <a:effectLst/>
              <a:latin typeface="Arial Rounded MT Bold" panose="020F0704030504030204" pitchFamily="34" charset="0"/>
            </a:endParaRPr>
          </a:p>
        </p:txBody>
      </p:sp>
      <p:pic>
        <p:nvPicPr>
          <p:cNvPr id="10" name="図 9">
            <a:extLst>
              <a:ext uri="{FF2B5EF4-FFF2-40B4-BE49-F238E27FC236}">
                <a16:creationId xmlns:a16="http://schemas.microsoft.com/office/drawing/2014/main" xmlns="" id="{CAFFAEF4-78F4-4CBD-8D46-5DE07F9A81E4}"/>
              </a:ext>
            </a:extLst>
          </p:cNvPr>
          <p:cNvPicPr>
            <a:picLocks noChangeAspect="1"/>
          </p:cNvPicPr>
          <p:nvPr/>
        </p:nvPicPr>
        <p:blipFill>
          <a:blip r:embed="rId7" cstate="print"/>
          <a:stretch>
            <a:fillRect/>
          </a:stretch>
        </p:blipFill>
        <p:spPr>
          <a:xfrm>
            <a:off x="4438613" y="1539435"/>
            <a:ext cx="4038673" cy="2881931"/>
          </a:xfrm>
          <a:prstGeom prst="rect">
            <a:avLst/>
          </a:prstGeom>
        </p:spPr>
      </p:pic>
      <p:sp>
        <p:nvSpPr>
          <p:cNvPr id="14" name="フローチャート: 組合せ 13">
            <a:extLst>
              <a:ext uri="{FF2B5EF4-FFF2-40B4-BE49-F238E27FC236}">
                <a16:creationId xmlns:a16="http://schemas.microsoft.com/office/drawing/2014/main" xmlns="" id="{9954F46A-80B7-42A3-B530-1C4D64662C69}"/>
              </a:ext>
            </a:extLst>
          </p:cNvPr>
          <p:cNvSpPr/>
          <p:nvPr/>
        </p:nvSpPr>
        <p:spPr>
          <a:xfrm>
            <a:off x="5642349" y="4369881"/>
            <a:ext cx="1715471" cy="238143"/>
          </a:xfrm>
          <a:prstGeom prst="flowChartMerge">
            <a:avLst/>
          </a:prstGeom>
          <a:solidFill>
            <a:srgbClr val="339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425765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p:spPr>
        <p:txBody>
          <a:bodyPr>
            <a:normAutofit/>
          </a:bodyPr>
          <a:lstStyle/>
          <a:p>
            <a:r>
              <a:rPr lang="ja-JP" altLang="en-US" sz="4000" dirty="0">
                <a:solidFill>
                  <a:srgbClr val="0066FF"/>
                </a:solidFill>
              </a:rPr>
              <a:t>　　</a:t>
            </a:r>
            <a:r>
              <a:rPr lang="ja-JP" altLang="en-US" sz="2800" dirty="0">
                <a:solidFill>
                  <a:schemeClr val="tx1">
                    <a:lumMod val="65000"/>
                    <a:lumOff val="35000"/>
                  </a:schemeClr>
                </a:solidFill>
                <a:latin typeface="+mn-ea"/>
              </a:rPr>
              <a:t>私たちの活動</a:t>
            </a:r>
            <a:endParaRPr lang="ja-JP" altLang="en-US" sz="28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xmlns="" id="{FD822F89-9ED3-41A5-BF79-921020CC3131}"/>
              </a:ext>
            </a:extLst>
          </p:cNvPr>
          <p:cNvSpPr>
            <a:spLocks noGrp="1"/>
          </p:cNvSpPr>
          <p:nvPr>
            <p:ph idx="1"/>
          </p:nvPr>
        </p:nvSpPr>
        <p:spPr>
          <a:xfrm>
            <a:off x="628650" y="1690691"/>
            <a:ext cx="7886700" cy="4692179"/>
          </a:xfrm>
        </p:spPr>
        <p:txBody>
          <a:bodyPr>
            <a:noAutofit/>
          </a:bodyPr>
          <a:lstStyle/>
          <a:p>
            <a:pPr marL="0" indent="0">
              <a:buNone/>
            </a:pPr>
            <a:r>
              <a:rPr lang="ja-JP" altLang="en-US" b="1" dirty="0">
                <a:solidFill>
                  <a:schemeClr val="tx1">
                    <a:lumMod val="65000"/>
                    <a:lumOff val="35000"/>
                  </a:schemeClr>
                </a:solidFill>
                <a:latin typeface="+mn-ea"/>
              </a:rPr>
              <a:t>①教育と子育て支援事業</a:t>
            </a: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・自己肯定感、生きる力を育むワークショップ授業</a:t>
            </a:r>
            <a:endParaRPr lang="en-US" altLang="ja-JP" dirty="0">
              <a:solidFill>
                <a:schemeClr val="tx1">
                  <a:lumMod val="65000"/>
                  <a:lumOff val="35000"/>
                </a:schemeClr>
              </a:solidFill>
              <a:latin typeface="+mn-ea"/>
            </a:endParaRPr>
          </a:p>
          <a:p>
            <a:pPr marL="0" indent="0">
              <a:buNone/>
            </a:pPr>
            <a:r>
              <a:rPr lang="ja-JP" altLang="en-US" dirty="0">
                <a:latin typeface="+mn-ea"/>
              </a:rPr>
              <a:t>・各種研修（子育て講座、道徳授業講座など。。）</a:t>
            </a:r>
          </a:p>
          <a:p>
            <a:pPr marL="0" indent="0">
              <a:buNone/>
            </a:pPr>
            <a:r>
              <a:rPr lang="ja-JP" altLang="en-US" b="1" dirty="0">
                <a:solidFill>
                  <a:schemeClr val="tx1">
                    <a:lumMod val="65000"/>
                    <a:lumOff val="35000"/>
                  </a:schemeClr>
                </a:solidFill>
                <a:latin typeface="+mn-ea"/>
              </a:rPr>
              <a:t>②啓発事業</a:t>
            </a: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・各種イベント主催</a:t>
            </a:r>
            <a:endParaRPr lang="en-US" altLang="ja-JP" dirty="0">
              <a:solidFill>
                <a:schemeClr val="tx1">
                  <a:lumMod val="65000"/>
                  <a:lumOff val="35000"/>
                </a:schemeClr>
              </a:solidFill>
              <a:latin typeface="+mn-ea"/>
            </a:endParaRPr>
          </a:p>
          <a:p>
            <a:pPr marL="0" indent="0">
              <a:buNone/>
            </a:pPr>
            <a:r>
              <a:rPr lang="ja-JP" altLang="en-US" dirty="0">
                <a:solidFill>
                  <a:schemeClr val="tx1">
                    <a:lumMod val="65000"/>
                    <a:lumOff val="35000"/>
                  </a:schemeClr>
                </a:solidFill>
                <a:latin typeface="+mn-ea"/>
              </a:rPr>
              <a:t>・ボランティア活動推進</a:t>
            </a:r>
            <a:endParaRPr lang="en-US" altLang="ja-JP" dirty="0">
              <a:solidFill>
                <a:schemeClr val="tx1">
                  <a:lumMod val="65000"/>
                  <a:lumOff val="35000"/>
                </a:schemeClr>
              </a:solidFill>
              <a:latin typeface="+mn-ea"/>
            </a:endParaRPr>
          </a:p>
          <a:p>
            <a:pPr marL="0" indent="0">
              <a:buNone/>
            </a:pPr>
            <a:r>
              <a:rPr lang="ja-JP" altLang="en-US" b="1" dirty="0">
                <a:solidFill>
                  <a:schemeClr val="tx1">
                    <a:lumMod val="65000"/>
                    <a:lumOff val="35000"/>
                  </a:schemeClr>
                </a:solidFill>
                <a:latin typeface="+mn-ea"/>
              </a:rPr>
              <a:t>③アドボカシー事業</a:t>
            </a: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・ＳＮＳを通じた政策提言</a:t>
            </a:r>
          </a:p>
          <a:p>
            <a:pPr marL="0" indent="0">
              <a:buNone/>
            </a:pPr>
            <a:r>
              <a:rPr lang="ja-JP" altLang="en-US" b="1" dirty="0">
                <a:solidFill>
                  <a:schemeClr val="tx1">
                    <a:lumMod val="65000"/>
                    <a:lumOff val="35000"/>
                  </a:schemeClr>
                </a:solidFill>
                <a:latin typeface="+mn-ea"/>
              </a:rPr>
              <a:t>④その他の事業</a:t>
            </a:r>
            <a:r>
              <a:rPr lang="ja-JP" altLang="en-US" dirty="0">
                <a:solidFill>
                  <a:schemeClr val="tx1">
                    <a:lumMod val="65000"/>
                    <a:lumOff val="35000"/>
                  </a:schemeClr>
                </a:solidFill>
                <a:latin typeface="+mn-ea"/>
              </a:rPr>
              <a:t/>
            </a:r>
            <a:br>
              <a:rPr lang="ja-JP" altLang="en-US" dirty="0">
                <a:solidFill>
                  <a:schemeClr val="tx1">
                    <a:lumMod val="65000"/>
                    <a:lumOff val="35000"/>
                  </a:schemeClr>
                </a:solidFill>
                <a:latin typeface="+mn-ea"/>
              </a:rPr>
            </a:br>
            <a:r>
              <a:rPr lang="ja-JP" altLang="en-US" dirty="0">
                <a:solidFill>
                  <a:schemeClr val="tx1">
                    <a:lumMod val="65000"/>
                    <a:lumOff val="35000"/>
                  </a:schemeClr>
                </a:solidFill>
                <a:latin typeface="+mn-ea"/>
              </a:rPr>
              <a:t>・震災復興支援事業など</a:t>
            </a:r>
          </a:p>
        </p:txBody>
      </p:sp>
      <p:pic>
        <p:nvPicPr>
          <p:cNvPr id="6" name="図 5">
            <a:extLst>
              <a:ext uri="{FF2B5EF4-FFF2-40B4-BE49-F238E27FC236}">
                <a16:creationId xmlns:a16="http://schemas.microsoft.com/office/drawing/2014/main" xmlns="" id="{AAD0816B-8498-46A2-9B10-7C3C7AD58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581597"/>
            <a:ext cx="778704" cy="784374"/>
          </a:xfrm>
          <a:prstGeom prst="rect">
            <a:avLst/>
          </a:prstGeom>
        </p:spPr>
      </p:pic>
      <p:cxnSp>
        <p:nvCxnSpPr>
          <p:cNvPr id="5" name="直線コネクタ 4">
            <a:extLst>
              <a:ext uri="{FF2B5EF4-FFF2-40B4-BE49-F238E27FC236}">
                <a16:creationId xmlns:a16="http://schemas.microsoft.com/office/drawing/2014/main" xmlns="" id="{048A4ABC-BB4F-41B0-B3ED-9063A22C886B}"/>
              </a:ext>
            </a:extLst>
          </p:cNvPr>
          <p:cNvCxnSpPr>
            <a:cxnSpLocks/>
          </p:cNvCxnSpPr>
          <p:nvPr/>
        </p:nvCxnSpPr>
        <p:spPr>
          <a:xfrm>
            <a:off x="395536" y="1365971"/>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スライド番号プレースホルダー 1">
            <a:extLst>
              <a:ext uri="{FF2B5EF4-FFF2-40B4-BE49-F238E27FC236}">
                <a16:creationId xmlns:a16="http://schemas.microsoft.com/office/drawing/2014/main" xmlns="" id="{AC9201B0-FEFA-46F9-81A4-93D5CCCDC938}"/>
              </a:ext>
            </a:extLst>
          </p:cNvPr>
          <p:cNvSpPr>
            <a:spLocks noGrp="1"/>
          </p:cNvSpPr>
          <p:nvPr>
            <p:ph type="sldNum" sz="quarter" idx="12"/>
          </p:nvPr>
        </p:nvSpPr>
        <p:spPr/>
        <p:txBody>
          <a:bodyPr/>
          <a:lstStyle/>
          <a:p>
            <a:fld id="{4865AE71-6699-4130-8D09-F644061475C2}" type="slidenum">
              <a:rPr kumimoji="1" lang="ja-JP" altLang="en-US" smtClean="0"/>
              <a:pPr/>
              <a:t>8</a:t>
            </a:fld>
            <a:endParaRPr kumimoji="1" lang="ja-JP" altLang="en-US"/>
          </a:p>
        </p:txBody>
      </p:sp>
    </p:spTree>
    <p:extLst>
      <p:ext uri="{BB962C8B-B14F-4D97-AF65-F5344CB8AC3E}">
        <p14:creationId xmlns:p14="http://schemas.microsoft.com/office/powerpoint/2010/main" xmlns="" val="187039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xmlns="" id="{DC1409C1-F264-4290-8C1F-F82DA955BE22}"/>
              </a:ext>
            </a:extLst>
          </p:cNvPr>
          <p:cNvSpPr>
            <a:spLocks noGrp="1"/>
          </p:cNvSpPr>
          <p:nvPr>
            <p:ph type="ctrTitle"/>
          </p:nvPr>
        </p:nvSpPr>
        <p:spPr>
          <a:xfrm>
            <a:off x="827584" y="1041400"/>
            <a:ext cx="8037512" cy="2387600"/>
          </a:xfrm>
        </p:spPr>
        <p:txBody>
          <a:bodyPr>
            <a:normAutofit/>
          </a:bodyPr>
          <a:lstStyle/>
          <a:p>
            <a:r>
              <a:rPr lang="ja-JP" altLang="en-US" sz="3200" dirty="0">
                <a:solidFill>
                  <a:schemeClr val="tx1">
                    <a:lumMod val="65000"/>
                    <a:lumOff val="35000"/>
                  </a:schemeClr>
                </a:solidFill>
                <a:latin typeface="メイリオ" panose="020B0604030504040204" pitchFamily="50" charset="-128"/>
              </a:rPr>
              <a:t>２．草の根育成助成事業での活動内容</a:t>
            </a:r>
            <a:endParaRPr lang="ja-JP" altLang="en-US" sz="3200" dirty="0"/>
          </a:p>
        </p:txBody>
      </p:sp>
      <p:sp>
        <p:nvSpPr>
          <p:cNvPr id="4" name="スライド番号プレースホルダー 3">
            <a:extLst>
              <a:ext uri="{FF2B5EF4-FFF2-40B4-BE49-F238E27FC236}">
                <a16:creationId xmlns:a16="http://schemas.microsoft.com/office/drawing/2014/main" xmlns="" id="{01F05EBD-2205-4EA6-A2B5-0411F9807DE9}"/>
              </a:ext>
            </a:extLst>
          </p:cNvPr>
          <p:cNvSpPr>
            <a:spLocks noGrp="1"/>
          </p:cNvSpPr>
          <p:nvPr>
            <p:ph type="sldNum" sz="quarter" idx="12"/>
          </p:nvPr>
        </p:nvSpPr>
        <p:spPr/>
        <p:txBody>
          <a:bodyPr/>
          <a:lstStyle/>
          <a:p>
            <a:fld id="{4865AE71-6699-4130-8D09-F644061475C2}" type="slidenum">
              <a:rPr kumimoji="1" lang="ja-JP" altLang="en-US" smtClean="0"/>
              <a:pPr/>
              <a:t>9</a:t>
            </a:fld>
            <a:endParaRPr kumimoji="1" lang="ja-JP" altLang="en-US"/>
          </a:p>
        </p:txBody>
      </p:sp>
      <p:cxnSp>
        <p:nvCxnSpPr>
          <p:cNvPr id="9" name="直線コネクタ 8">
            <a:extLst>
              <a:ext uri="{FF2B5EF4-FFF2-40B4-BE49-F238E27FC236}">
                <a16:creationId xmlns:a16="http://schemas.microsoft.com/office/drawing/2014/main" xmlns="" id="{161FE8ED-1813-43FC-AA4B-572BB489D137}"/>
              </a:ext>
            </a:extLst>
          </p:cNvPr>
          <p:cNvCxnSpPr>
            <a:cxnSpLocks/>
          </p:cNvCxnSpPr>
          <p:nvPr/>
        </p:nvCxnSpPr>
        <p:spPr>
          <a:xfrm>
            <a:off x="827584" y="3429000"/>
            <a:ext cx="7886700"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479929690"/>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4674</TotalTime>
  <Words>1015</Words>
  <Application>Microsoft Office PowerPoint</Application>
  <PresentationFormat>画面に合わせる (4:3)</PresentationFormat>
  <Paragraphs>186</Paragraphs>
  <Slides>25</Slides>
  <Notes>21</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2_Office テーマ</vt:lpstr>
      <vt:lpstr>スライド 1</vt:lpstr>
      <vt:lpstr>　　目次</vt:lpstr>
      <vt:lpstr>１．日本ピーススマイル協会について</vt:lpstr>
      <vt:lpstr>　　日本ピーススマイル協会とは？</vt:lpstr>
      <vt:lpstr>　　　私たちの目指す社会・使命</vt:lpstr>
      <vt:lpstr>　　子どもたちの「自殺・うつ問題」の現状</vt:lpstr>
      <vt:lpstr>　　 「SDGs」の実践</vt:lpstr>
      <vt:lpstr>　　私たちの活動</vt:lpstr>
      <vt:lpstr>２．草の根育成助成事業での活動内容</vt:lpstr>
      <vt:lpstr>草の根育成助成事業での活動内容</vt:lpstr>
      <vt:lpstr>　　工夫点</vt:lpstr>
      <vt:lpstr>スライド 12</vt:lpstr>
      <vt:lpstr>スライド 13</vt:lpstr>
      <vt:lpstr>スライド 14</vt:lpstr>
      <vt:lpstr>スライド 15</vt:lpstr>
      <vt:lpstr>スライド 16</vt:lpstr>
      <vt:lpstr>３．成果と課題</vt:lpstr>
      <vt:lpstr>　　地域課題への成果と課題</vt:lpstr>
      <vt:lpstr>　　参加者の声</vt:lpstr>
      <vt:lpstr>　　地域課題への成果と課題</vt:lpstr>
      <vt:lpstr>　　事業としての成果と課題</vt:lpstr>
      <vt:lpstr>　　事業としての成果と課題</vt:lpstr>
      <vt:lpstr>４．今後の活動計画・展望</vt:lpstr>
      <vt:lpstr>　　今後の活動計画と展望</vt:lpstr>
      <vt:lpstr>　　　さいごに</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 hajime</dc:creator>
  <cp:lastModifiedBy>user</cp:lastModifiedBy>
  <cp:revision>218</cp:revision>
  <dcterms:created xsi:type="dcterms:W3CDTF">2019-08-14T06:40:18Z</dcterms:created>
  <dcterms:modified xsi:type="dcterms:W3CDTF">2020-06-12T06:05:32Z</dcterms:modified>
</cp:coreProperties>
</file>