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390"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SACHI\&#12362;&#12373;&#12435;&#12413;&#12459;&#12501;&#12455;\&#12491;&#12540;&#12474;&#12450;&#12531;&#12465;&#12540;&#12488;\&#38598;&#35336;&#32080;&#26524;.xls"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user\Documents\SACHI\&#12362;&#12373;&#12435;&#12413;&#12459;&#12501;&#12455;\&#35611;&#24231;&#21442;&#21152;&#32773;&#21517;&#31807;\&#36899;&#32154;&#35611;&#24231;&#21442;&#21152;&#12450;&#12531;&#12465;&#12540;&#12488;&#38598;&#3533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spPr>
            <a:solidFill>
              <a:srgbClr val="4F81BD">
                <a:alpha val="100000"/>
                <a:alpha val="100000"/>
              </a:srgbClr>
            </a:solidFill>
            <a:ln w="9525">
              <a:noFill/>
            </a:ln>
            <a:effectLst/>
          </c:spPr>
          <c:cat>
            <c:strRef>
              <c:f>'[集計結果.xls]講座・座談会　表'!$A$7:$A$19</c:f>
              <c:strCache>
                <c:ptCount val="13"/>
                <c:pt idx="0">
                  <c:v>①バースプランについて(お産が選べる)</c:v>
                </c:pt>
                <c:pt idx="2">
                  <c:v>②地域の子育て支援や保育園・幼稚園・託児所施設などの情報と利用について</c:v>
                </c:pt>
                <c:pt idx="4">
                  <c:v>③妊娠・出産に係るお金のこと　</c:v>
                </c:pt>
                <c:pt idx="6">
                  <c:v>④仕事の産休・育休（育児休業法）などのこと</c:v>
                </c:pt>
                <c:pt idx="8">
                  <c:v>⑤経産婦の大変さ「どーする2人目」　</c:v>
                </c:pt>
                <c:pt idx="10">
                  <c:v>⑥赤ちゃんの泣きについて</c:v>
                </c:pt>
                <c:pt idx="12">
                  <c:v>⑦第3の人生　女性ならではの働き方(復職、起業、専業など）</c:v>
                </c:pt>
              </c:strCache>
            </c:strRef>
          </c:cat>
          <c:val>
            <c:numRef>
              <c:f>'[集計結果.xls]講座・座談会　表'!$B$7:$B$19</c:f>
              <c:numCache>
                <c:formatCode>General</c:formatCode>
                <c:ptCount val="13"/>
                <c:pt idx="0">
                  <c:v>5</c:v>
                </c:pt>
                <c:pt idx="2">
                  <c:v>20</c:v>
                </c:pt>
                <c:pt idx="4">
                  <c:v>5</c:v>
                </c:pt>
                <c:pt idx="6">
                  <c:v>7</c:v>
                </c:pt>
                <c:pt idx="8">
                  <c:v>17</c:v>
                </c:pt>
                <c:pt idx="10">
                  <c:v>8</c:v>
                </c:pt>
                <c:pt idx="12">
                  <c:v>19</c:v>
                </c:pt>
              </c:numCache>
            </c:numRef>
          </c:val>
        </c:ser>
        <c:axId val="79636352"/>
        <c:axId val="66134784"/>
      </c:barChart>
      <c:catAx>
        <c:axId val="79636352"/>
        <c:scaling>
          <c:orientation val="minMax"/>
        </c:scaling>
        <c:axPos val="b"/>
        <c:numFmt formatCode="General" sourceLinked="1"/>
        <c:tickLblPos val="nextTo"/>
        <c:spPr>
          <a:noFill/>
          <a:ln w="9525">
            <a:solidFill>
              <a:srgbClr val="808080">
                <a:alpha val="100000"/>
              </a:srgbClr>
            </a:solidFill>
            <a:prstDash val="solid"/>
          </a:ln>
          <a:effectLst/>
        </c:spPr>
        <c:txPr>
          <a:bodyPr rot="0" spcFirstLastPara="0" vertOverflow="ellipsis" horzOverflow="overflow" vert="eaVert" wrap="square" anchor="ctr" anchorCtr="1"/>
          <a:lstStyle/>
          <a:p>
            <a:pPr>
              <a:defRPr sz="1000" b="0" i="0" u="none" strike="noStrike">
                <a:solidFill>
                  <a:srgbClr val="000000">
                    <a:alpha val="100000"/>
                  </a:srgbClr>
                </a:solidFill>
                <a:latin typeface="ＭＳ Ｐゴシック" pitchFamily="3" charset="-128"/>
                <a:ea typeface="ＭＳ Ｐゴシック" pitchFamily="3" charset="-128"/>
                <a:cs typeface="ＭＳ Ｐゴシック" pitchFamily="3" charset="-128"/>
              </a:defRPr>
            </a:pPr>
            <a:endParaRPr lang="ja-JP"/>
          </a:p>
        </c:txPr>
        <c:crossAx val="66134784"/>
        <c:crosses val="autoZero"/>
        <c:auto val="1"/>
        <c:lblAlgn val="ctr"/>
        <c:lblOffset val="100"/>
        <c:tickMarkSkip val="1"/>
      </c:catAx>
      <c:valAx>
        <c:axId val="66134784"/>
        <c:scaling>
          <c:orientation val="minMax"/>
        </c:scaling>
        <c:axPos val="l"/>
        <c:majorGridlines>
          <c:spPr>
            <a:ln w="9525">
              <a:solidFill>
                <a:srgbClr val="808080">
                  <a:alpha val="100000"/>
                </a:srgbClr>
              </a:solidFill>
              <a:prstDash val="solid"/>
            </a:ln>
            <a:effectLst/>
          </c:spPr>
        </c:majorGridlines>
        <c:numFmt formatCode="General" sourceLinked="1"/>
        <c:tickLblPos val="nextTo"/>
        <c:spPr>
          <a:noFill/>
          <a:ln w="9525">
            <a:solidFill>
              <a:srgbClr val="808080">
                <a:alpha val="100000"/>
              </a:srgbClr>
            </a:solidFill>
            <a:prstDash val="solid"/>
          </a:ln>
          <a:effectLst/>
        </c:spPr>
        <c:txPr>
          <a:bodyPr rot="-60000000" spcFirstLastPara="0" vertOverflow="ellipsis" horzOverflow="overflow" vert="horz" wrap="square" anchor="ctr" anchorCtr="1"/>
          <a:lstStyle/>
          <a:p>
            <a:pPr>
              <a:defRPr sz="1000" b="0" i="0" u="none" strike="noStrike">
                <a:solidFill>
                  <a:srgbClr val="000000">
                    <a:alpha val="100000"/>
                  </a:srgbClr>
                </a:solidFill>
                <a:latin typeface="ＭＳ Ｐゴシック" pitchFamily="3" charset="-128"/>
                <a:ea typeface="ＭＳ Ｐゴシック" pitchFamily="3" charset="-128"/>
                <a:cs typeface="ＭＳ Ｐゴシック" pitchFamily="3" charset="-128"/>
              </a:defRPr>
            </a:pPr>
            <a:endParaRPr lang="ja-JP"/>
          </a:p>
        </c:txPr>
        <c:crossAx val="79636352"/>
        <c:crosses val="autoZero"/>
        <c:crossBetween val="between"/>
      </c:valAx>
      <c:spPr>
        <a:solidFill>
          <a:srgbClr val="FFFFFF">
            <a:alpha val="100000"/>
          </a:srgbClr>
        </a:solidFill>
        <a:ln w="9525">
          <a:noFill/>
        </a:ln>
        <a:effectLst/>
      </c:spPr>
    </c:plotArea>
    <c:plotVisOnly val="1"/>
    <c:dispBlanksAs val="gap"/>
  </c:chart>
  <c:spPr>
    <a:solidFill>
      <a:srgbClr val="FFFFFF">
        <a:alpha val="100000"/>
      </a:srgbClr>
    </a:solidFill>
    <a:ln w="9525" cap="flat" cmpd="sng" algn="ctr">
      <a:solidFill>
        <a:srgbClr val="808080">
          <a:alpha val="100000"/>
        </a:srgbClr>
      </a:solidFill>
      <a:prstDash val="solid"/>
    </a:ln>
    <a:effectLst/>
  </c:spPr>
  <c:txPr>
    <a:bodyPr rot="0" spcFirstLastPara="0" vertOverflow="ellipsis" horzOverflow="overflow" vert="horz" wrap="square" anchor="ctr" anchorCtr="1"/>
    <a:lstStyle/>
    <a:p>
      <a:pPr>
        <a:defRPr lang="ja-JP" sz="1000" b="0" i="0" u="none" strike="noStrike">
          <a:solidFill>
            <a:srgbClr val="000000">
              <a:alpha val="100000"/>
            </a:srgbClr>
          </a:solidFill>
          <a:latin typeface="ＭＳ Ｐゴシック" pitchFamily="3" charset="-128"/>
          <a:ea typeface="ＭＳ Ｐゴシック" pitchFamily="3" charset="-128"/>
          <a:cs typeface="ＭＳ Ｐゴシック" pitchFamily="3" charset="-128"/>
        </a:defRPr>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title>
      <c:tx>
        <c:rich>
          <a:bodyPr vertOverflow="ellipsis" anchor="ctr" anchorCtr="1"/>
          <a:lstStyle/>
          <a:p>
            <a:pPr algn="ctr" defTabSz="914400">
              <a:defRPr sz="1600" b="1" kern="1200">
                <a:solidFill>
                  <a:schemeClr val="tx2"/>
                </a:solidFill>
                <a:latin typeface="+mn-lt"/>
                <a:ea typeface="+mn-ea"/>
                <a:cs typeface="+mn-cs"/>
              </a:defRPr>
            </a:pPr>
            <a:r>
              <a:rPr sz="1200" b="1" i="0" u="none" strike="noStrike" kern="1200" cap="none" spc="20" normalizeH="0" baseline="0">
                <a:solidFill>
                  <a:schemeClr val="tx2"/>
                </a:solidFill>
                <a:effectLst/>
                <a:latin typeface="+mn-lt"/>
                <a:ea typeface="+mn-ea"/>
                <a:cs typeface="+mn-cs"/>
              </a:rPr>
              <a:t>連続講座の総合的な満足度をお聞かせください。</a:t>
            </a:r>
          </a:p>
        </c:rich>
      </c:tx>
      <c:layout/>
      <c:spPr>
        <a:noFill/>
        <a:ln>
          <a:noFill/>
        </a:ln>
        <a:effectLst/>
      </c:spPr>
    </c:title>
    <c:plotArea>
      <c:layout/>
      <c:pieChart>
        <c:varyColors val="1"/>
        <c:ser>
          <c:idx val="0"/>
          <c:order val="0"/>
          <c:spPr>
            <a:effectLst/>
          </c:spPr>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chemeClr val="accent1">
                    <a:alpha val="35000"/>
                  </a:schemeClr>
                </a:outerShdw>
              </a:effectLst>
            </c:spPr>
          </c:dPt>
          <c:dPt>
            <c:idx val="1"/>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chemeClr val="accent2">
                    <a:alpha val="35000"/>
                  </a:schemeClr>
                </a:outerShdw>
              </a:effectLst>
            </c:spPr>
          </c:dPt>
          <c:dPt>
            <c:idx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chemeClr val="accent3">
                    <a:alpha val="35000"/>
                  </a:schemeClr>
                </a:outerShdw>
              </a:effectLst>
            </c:spPr>
          </c:dPt>
          <c:dPt>
            <c:idx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chemeClr val="accent4">
                    <a:alpha val="35000"/>
                  </a:schemeClr>
                </a:outerShdw>
              </a:effectLst>
            </c:spPr>
          </c:dPt>
          <c:dPt>
            <c:idx val="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chemeClr val="accent5">
                    <a:alpha val="35000"/>
                  </a:schemeClr>
                </a:outerShdw>
              </a:effectLst>
            </c:spPr>
          </c:dPt>
          <c:dLbls>
            <c:spPr>
              <a:noFill/>
              <a:ln>
                <a:noFill/>
              </a:ln>
              <a:effectLst/>
            </c:spPr>
            <c:txPr>
              <a:bodyPr rot="0" spcFirstLastPara="0" vertOverflow="ellipsis" horzOverflow="overflow" vert="horz" wrap="square" anchor="ctr" anchorCtr="1"/>
              <a:lstStyle/>
              <a:p>
                <a:pPr>
                  <a:defRPr sz="900" kern="1200">
                    <a:solidFill>
                      <a:schemeClr val="tx2"/>
                    </a:solidFill>
                    <a:latin typeface="+mn-lt"/>
                    <a:ea typeface="+mn-ea"/>
                    <a:cs typeface="+mn-cs"/>
                  </a:defRPr>
                </a:pPr>
                <a:endParaRPr lang="ja-JP"/>
              </a:p>
            </c:txPr>
            <c:dLblPos val="ctr"/>
            <c:showPercent val="1"/>
            <c:showLeaderLines val="1"/>
            <c:extLst>
              <c:ext xmlns:c15="http://schemas.microsoft.com/office/drawing/2012/chart" uri="{CE6537A1-D6FC-4f65-9D91-7224C49458BB}">
                <c15:layout/>
                <c15:showLeaderLines val="1"/>
                <c15:leaderLines>
                  <c:spPr>
                    <a:noFill/>
                    <a:ln w="9525">
                      <a:solidFill>
                        <a:schemeClr val="tx2">
                          <a:lumMod val="35000"/>
                          <a:lumOff val="65000"/>
                        </a:schemeClr>
                      </a:solidFill>
                    </a:ln>
                    <a:effectLst/>
                  </c:spPr>
                </c15:leaderLines>
              </c:ext>
            </c:extLst>
          </c:dLbls>
          <c:cat>
            <c:strRef>
              <c:f>[連続講座参加アンケート集計.xlsx]報告集計!$A$3:$A$7</c:f>
              <c:strCache>
                <c:ptCount val="5"/>
                <c:pt idx="0">
                  <c:v>1 とても満足</c:v>
                </c:pt>
                <c:pt idx="1">
                  <c:v>2 やや満足</c:v>
                </c:pt>
                <c:pt idx="2">
                  <c:v>3 普通</c:v>
                </c:pt>
                <c:pt idx="3">
                  <c:v>4 やや不満</c:v>
                </c:pt>
                <c:pt idx="4">
                  <c:v>5 不満</c:v>
                </c:pt>
              </c:strCache>
            </c:strRef>
          </c:cat>
          <c:val>
            <c:numRef>
              <c:f>[連続講座参加アンケート集計.xlsx]報告集計!$B$3:$B$7</c:f>
              <c:numCache>
                <c:formatCode>General</c:formatCode>
                <c:ptCount val="5"/>
                <c:pt idx="0">
                  <c:v>12</c:v>
                </c:pt>
                <c:pt idx="1">
                  <c:v>3</c:v>
                </c:pt>
                <c:pt idx="2">
                  <c:v>0</c:v>
                </c:pt>
                <c:pt idx="3">
                  <c:v>0</c:v>
                </c:pt>
                <c:pt idx="4">
                  <c:v>0</c:v>
                </c:pt>
              </c:numCache>
            </c:numRef>
          </c:val>
        </c:ser>
        <c:firstSliceAng val="0"/>
      </c:pieChart>
      <c:spPr>
        <a:noFill/>
        <a:ln>
          <a:noFill/>
        </a:ln>
        <a:effectLst/>
      </c:spPr>
    </c:plotArea>
    <c:legend>
      <c:legendPos val="b"/>
      <c:layout>
        <c:manualLayout>
          <c:xMode val="edge"/>
          <c:yMode val="edge"/>
          <c:x val="0.113888888888889"/>
          <c:y val="0.79745370370370372"/>
          <c:w val="0.77708333333333335"/>
          <c:h val="0.17476851851851893"/>
        </c:manualLayout>
      </c:layout>
      <c:spPr>
        <a:noFill/>
        <a:ln>
          <a:noFill/>
        </a:ln>
        <a:effectLst/>
      </c:spPr>
      <c:txPr>
        <a:bodyPr rot="0" spcFirstLastPara="0" vertOverflow="ellipsis" horzOverflow="overflow" vert="horz" wrap="square" anchor="ctr" anchorCtr="1"/>
        <a:lstStyle/>
        <a:p>
          <a:pPr>
            <a:defRPr sz="900" kern="1200">
              <a:solidFill>
                <a:schemeClr val="tx2"/>
              </a:solidFill>
              <a:latin typeface="+mn-lt"/>
              <a:ea typeface="+mn-ea"/>
              <a:cs typeface="+mn-cs"/>
            </a:defRPr>
          </a:pPr>
          <a:endParaRPr lang="ja-JP"/>
        </a:p>
      </c:txPr>
    </c:legend>
    <c:plotVisOnly val="1"/>
    <c:dispBlanksAs val="zero"/>
  </c:chart>
  <c:spPr>
    <a:solidFill>
      <a:schemeClr val="bg1"/>
    </a:solidFill>
    <a:ln w="9525" cap="flat" cmpd="sng" algn="ctr">
      <a:solidFill>
        <a:schemeClr val="tx2">
          <a:lumMod val="15000"/>
          <a:lumOff val="85000"/>
        </a:schemeClr>
      </a:solidFill>
      <a:round/>
    </a:ln>
    <a:effectLst/>
  </c:spPr>
  <c:txPr>
    <a:bodyPr rot="0" spcFirstLastPara="0" vertOverflow="ellipsis" horzOverflow="overflow" vert="horz" wrap="square" anchor="ctr" anchorCtr="1"/>
    <a:lstStyle/>
    <a:p>
      <a:pPr>
        <a:defRPr lang="ja-JP" sz="900" kern="1200">
          <a:solidFill>
            <a:schemeClr val="tx2"/>
          </a:solidFill>
          <a:latin typeface="+mn-lt"/>
          <a:ea typeface="+mn-ea"/>
          <a:cs typeface="+mn-cs"/>
        </a:defRPr>
      </a:pPr>
      <a:endParaRPr lang="ja-JP"/>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alpha val="100000"/>
          </a:schemeClr>
        </a:solidFill>
        <a:effectLst/>
      </p:bgPr>
    </p:bg>
    <p:spTree>
      <p:nvGrpSpPr>
        <p:cNvPr id="1" name=""/>
        <p:cNvGrpSpPr/>
        <p:nvPr/>
      </p:nvGrpSpPr>
      <p:grpSpPr>
        <a:xfrm>
          <a:off x="0" y="0"/>
          <a:ext cx="0" cy="0"/>
          <a:chOff x="0" y="0"/>
          <a:chExt cx="0" cy="0"/>
        </a:xfrm>
      </p:grpSpPr>
      <p:pic>
        <p:nvPicPr>
          <p:cNvPr id="2050" name="図形 2049" descr="xiaoguo"/>
          <p:cNvPicPr>
            <a:picLocks noChangeAspect="1"/>
          </p:cNvPicPr>
          <p:nvPr/>
        </p:nvPicPr>
        <p:blipFill>
          <a:blip r:embed="rId2" cstate="print"/>
          <a:stretch>
            <a:fillRect/>
          </a:stretch>
        </p:blipFill>
        <p:spPr>
          <a:xfrm>
            <a:off x="-613833" y="26988"/>
            <a:ext cx="12183533" cy="6858000"/>
          </a:xfrm>
          <a:prstGeom prst="rect">
            <a:avLst/>
          </a:prstGeom>
          <a:noFill/>
          <a:ln w="9525">
            <a:noFill/>
            <a:miter/>
          </a:ln>
        </p:spPr>
      </p:pic>
      <p:sp>
        <p:nvSpPr>
          <p:cNvPr id="2051" name="日付プレースホルダ 2050"/>
          <p:cNvSpPr>
            <a:spLocks noGrp="1"/>
          </p:cNvSpPr>
          <p:nvPr>
            <p:ph type="dt" sz="quarter" idx="2"/>
          </p:nvPr>
        </p:nvSpPr>
        <p:spPr>
          <a:xfrm>
            <a:off x="609600" y="6245225"/>
            <a:ext cx="2844800" cy="476250"/>
          </a:xfrm>
          <a:prstGeom prst="rect">
            <a:avLst/>
          </a:prstGeom>
          <a:noFill/>
          <a:ln w="9525">
            <a:noFill/>
            <a:miter/>
          </a:ln>
        </p:spPr>
        <p:txBody>
          <a:bodyPr anchor="t"/>
          <a:lstStyle/>
          <a:p>
            <a:fld id="{B8F8725A-28AD-45F8-B362-09C8E353BCD4}" type="datetimeFigureOut">
              <a:rPr kumimoji="1" lang="ja-JP" altLang="en-US" smtClean="0"/>
              <a:pPr/>
              <a:t>2017/5/29</a:t>
            </a:fld>
            <a:endParaRPr kumimoji="1" lang="ja-JP" altLang="en-US"/>
          </a:p>
        </p:txBody>
      </p:sp>
      <p:sp>
        <p:nvSpPr>
          <p:cNvPr id="2052" name="フッタープレースホルダ 2051"/>
          <p:cNvSpPr>
            <a:spLocks noGrp="1"/>
          </p:cNvSpPr>
          <p:nvPr>
            <p:ph type="ftr" sz="quarter" idx="3"/>
          </p:nvPr>
        </p:nvSpPr>
        <p:spPr>
          <a:xfrm>
            <a:off x="4165600" y="6245225"/>
            <a:ext cx="3860800" cy="476250"/>
          </a:xfrm>
          <a:prstGeom prst="rect">
            <a:avLst/>
          </a:prstGeom>
          <a:noFill/>
          <a:ln w="9525">
            <a:noFill/>
            <a:miter/>
          </a:ln>
        </p:spPr>
        <p:txBody>
          <a:bodyPr anchor="t"/>
          <a:lstStyle/>
          <a:p>
            <a:endParaRPr kumimoji="1" lang="ja-JP" altLang="en-US"/>
          </a:p>
        </p:txBody>
      </p:sp>
      <p:sp>
        <p:nvSpPr>
          <p:cNvPr id="2053" name="スライド番号プレースホルダ 2052"/>
          <p:cNvSpPr>
            <a:spLocks noGrp="1"/>
          </p:cNvSpPr>
          <p:nvPr>
            <p:ph type="sldNum" sz="quarter" idx="4"/>
          </p:nvPr>
        </p:nvSpPr>
        <p:spPr>
          <a:xfrm>
            <a:off x="8737600" y="6245225"/>
            <a:ext cx="2844800" cy="476250"/>
          </a:xfrm>
          <a:prstGeom prst="rect">
            <a:avLst/>
          </a:prstGeom>
          <a:noFill/>
          <a:ln w="9525">
            <a:noFill/>
            <a:miter/>
          </a:ln>
        </p:spPr>
        <p:txBody>
          <a:bodyPr anchor="t"/>
          <a:lstStyle/>
          <a:p>
            <a:fld id="{F8D8928E-AA9A-4D89-BC1F-A2C05AB4BD92}" type="slidenum">
              <a:rPr kumimoji="1" lang="ja-JP" altLang="en-US" smtClean="0"/>
              <a:pPr/>
              <a:t>&lt;#&gt;</a:t>
            </a:fld>
            <a:endParaRPr kumimoji="1" lang="ja-JP" altLang="en-US"/>
          </a:p>
        </p:txBody>
      </p:sp>
      <p:sp>
        <p:nvSpPr>
          <p:cNvPr id="2054" name="タイトル 2053"/>
          <p:cNvSpPr>
            <a:spLocks noGrp="1"/>
          </p:cNvSpPr>
          <p:nvPr>
            <p:ph type="ctrTitle"/>
          </p:nvPr>
        </p:nvSpPr>
        <p:spPr>
          <a:xfrm>
            <a:off x="2281767" y="1701800"/>
            <a:ext cx="9632951" cy="1470025"/>
          </a:xfrm>
          <a:prstGeom prst="rect">
            <a:avLst/>
          </a:prstGeom>
          <a:noFill/>
          <a:ln w="9525">
            <a:noFill/>
            <a:miter/>
          </a:ln>
        </p:spPr>
        <p:txBody>
          <a:bodyPr anchor="ctr"/>
          <a:lstStyle>
            <a:lvl1pPr lvl="0" algn="ctr">
              <a:defRPr sz="4800" b="1" kern="1200">
                <a:solidFill>
                  <a:schemeClr val="tx1"/>
                </a:solidFill>
              </a:defRPr>
            </a:lvl1pPr>
          </a:lstStyle>
          <a:p>
            <a:pPr lvl="0"/>
            <a:r>
              <a:rPr lang="ja-JP" altLang="en-US"/>
              <a:t>マスタ タイトルの書式設定</a:t>
            </a:r>
          </a:p>
        </p:txBody>
      </p:sp>
      <p:sp>
        <p:nvSpPr>
          <p:cNvPr id="2055" name="サブタイトル 2054"/>
          <p:cNvSpPr>
            <a:spLocks noGrp="1"/>
          </p:cNvSpPr>
          <p:nvPr>
            <p:ph type="subTitle" idx="1"/>
          </p:nvPr>
        </p:nvSpPr>
        <p:spPr>
          <a:xfrm>
            <a:off x="2302933" y="3573463"/>
            <a:ext cx="9639300" cy="1752600"/>
          </a:xfrm>
          <a:prstGeom prst="rect">
            <a:avLst/>
          </a:prstGeom>
          <a:noFill/>
          <a:ln w="9525">
            <a:noFill/>
            <a:miter/>
          </a:ln>
        </p:spPr>
        <p:txBody>
          <a:bodyPr anchor="t"/>
          <a:lstStyle>
            <a:lvl1pPr marL="0" lvl="0" indent="0" algn="ctr">
              <a:buNone/>
              <a:defRPr kern="1200">
                <a:solidFill>
                  <a:schemeClr val="tx1"/>
                </a:solidFill>
              </a:defRPr>
            </a:lvl1pPr>
            <a:lvl2pPr marL="457200" lvl="1" indent="-457200" algn="ctr">
              <a:buNone/>
              <a:defRPr kern="1200">
                <a:solidFill>
                  <a:srgbClr val="FFFFFF"/>
                </a:solidFill>
              </a:defRPr>
            </a:lvl2pPr>
            <a:lvl3pPr marL="914400" lvl="2" indent="-914400" algn="ctr">
              <a:buNone/>
              <a:defRPr kern="1200">
                <a:solidFill>
                  <a:srgbClr val="FFFFFF"/>
                </a:solidFill>
              </a:defRPr>
            </a:lvl3pPr>
            <a:lvl4pPr marL="1371600" lvl="3" indent="-1371600" algn="ctr">
              <a:buNone/>
              <a:defRPr kern="1200">
                <a:solidFill>
                  <a:srgbClr val="FFFFFF"/>
                </a:solidFill>
              </a:defRPr>
            </a:lvl4pPr>
            <a:lvl5pPr marL="1828800" lvl="4" indent="-1828800" algn="ctr">
              <a:buNone/>
              <a:defRPr kern="1200">
                <a:solidFill>
                  <a:srgbClr val="FFFFFF"/>
                </a:solidFill>
              </a:defRPr>
            </a:lvl5pPr>
          </a:lstStyle>
          <a:p>
            <a:pPr lvl="0"/>
            <a:r>
              <a:rPr lang="ja-JP" altLang="en-US"/>
              <a:t>マスタ サブタイトルの書式設定</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縦書きテキスト プレースホルダー 2"/>
          <p:cNvSpPr>
            <a:spLocks noGrp="1"/>
          </p:cNvSpPr>
          <p:nvPr>
            <p:ph type="body" orient="vert" idx="1"/>
          </p:nvPr>
        </p:nvSpPr>
        <p:spPr/>
        <p:txBody>
          <a:bodyPr vert="eaVert"/>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pPr/>
              <a:t>2017/5/29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8"/>
            <a:ext cx="2743200" cy="5851525"/>
          </a:xfrm>
        </p:spPr>
        <p:txBody>
          <a:bodyPr vert="eaVert"/>
          <a:lstStyle/>
          <a:p>
            <a:r>
              <a:rPr kumimoji="1" lang="ja-JP" altLang="en-US" dirty="0" smtClean="0"/>
              <a:t>マスタ タイトルの書式設定</a:t>
            </a:r>
            <a:endParaRPr kumimoji="1" lang="ja-JP" altLang="en-US" dirty="0"/>
          </a:p>
        </p:txBody>
      </p:sp>
      <p:sp>
        <p:nvSpPr>
          <p:cNvPr id="3" name="縦書きテキスト プレースホルダー 2"/>
          <p:cNvSpPr>
            <a:spLocks noGrp="1"/>
          </p:cNvSpPr>
          <p:nvPr>
            <p:ph type="body" orient="vert" idx="1"/>
          </p:nvPr>
        </p:nvSpPr>
        <p:spPr>
          <a:xfrm>
            <a:off x="609600" y="274638"/>
            <a:ext cx="8070573" cy="5851525"/>
          </a:xfrm>
        </p:spPr>
        <p:txBody>
          <a:bodyPr vert="eaVert"/>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pPr/>
              <a:t>2017/5/29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pPr/>
              <a:t>2017/5/29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38"/>
            <a:ext cx="10515600" cy="2852737"/>
          </a:xfrm>
        </p:spPr>
        <p:txBody>
          <a:bodyPr anchor="b"/>
          <a:lstStyle>
            <a:lvl1pPr>
              <a:defRPr sz="4500"/>
            </a:lvl1pPr>
          </a:lstStyle>
          <a:p>
            <a:r>
              <a:rPr kumimoji="1" lang="ja-JP" altLang="en-US" dirty="0" smtClean="0"/>
              <a:t>マスタ タイトルの書式設定</a:t>
            </a:r>
            <a:endParaRPr kumimoji="1" lang="ja-JP" altLang="en-US" dirty="0"/>
          </a:p>
        </p:txBody>
      </p:sp>
      <p:sp>
        <p:nvSpPr>
          <p:cNvPr id="3" name="テキスト プレースホルダー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dirty="0" smtClean="0"/>
              <a:t>マスタ テキストの書式設定</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pPr/>
              <a:t>2017/5/29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sz="half" idx="1"/>
          </p:nvPr>
        </p:nvSpPr>
        <p:spPr>
          <a:xfrm>
            <a:off x="609600" y="1600200"/>
            <a:ext cx="5376672" cy="4525963"/>
          </a:xfrm>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6205728" y="1600200"/>
            <a:ext cx="5376672" cy="4525963"/>
          </a:xfrm>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pPr/>
              <a:t>2017/5/29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dirty="0" smtClean="0"/>
              <a:t>マスタ タイトルの書式設定</a:t>
            </a:r>
            <a:endParaRPr kumimoji="1" lang="ja-JP" altLang="en-US" dirty="0"/>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dirty="0" smtClean="0"/>
              <a:t>マスタ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dirty="0" smtClean="0"/>
              <a:t>マスタ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日付プレースホルダー 6"/>
          <p:cNvSpPr>
            <a:spLocks noGrp="1"/>
          </p:cNvSpPr>
          <p:nvPr>
            <p:ph type="dt" sz="half" idx="10"/>
          </p:nvPr>
        </p:nvSpPr>
        <p:spPr/>
        <p:txBody>
          <a:bodyPr/>
          <a:lstStyle/>
          <a:p>
            <a:fld id="{B8F8725A-28AD-45F8-B362-09C8E353BCD4}" type="datetimeFigureOut">
              <a:rPr kumimoji="1" lang="ja-JP" altLang="en-US" smtClean="0"/>
              <a:pPr/>
              <a:t>2017/5/29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D8928E-AA9A-4D89-BC1F-A2C05AB4BD92}"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日付プレースホルダー 2"/>
          <p:cNvSpPr>
            <a:spLocks noGrp="1"/>
          </p:cNvSpPr>
          <p:nvPr>
            <p:ph type="dt" sz="half" idx="10"/>
          </p:nvPr>
        </p:nvSpPr>
        <p:spPr/>
        <p:txBody>
          <a:bodyPr/>
          <a:lstStyle/>
          <a:p>
            <a:fld id="{B8F8725A-28AD-45F8-B362-09C8E353BCD4}" type="datetimeFigureOut">
              <a:rPr kumimoji="1" lang="ja-JP" altLang="en-US" smtClean="0"/>
              <a:pPr/>
              <a:t>2017/5/29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D8928E-AA9A-4D89-BC1F-A2C05AB4BD92}"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F8725A-28AD-45F8-B362-09C8E353BCD4}" type="datetimeFigureOut">
              <a:rPr kumimoji="1" lang="ja-JP" altLang="en-US" smtClean="0"/>
              <a:pPr/>
              <a:t>2017/5/29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dirty="0" smtClean="0"/>
              <a:t>マスタ テキストの書式設定</a:t>
            </a:r>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pPr/>
              <a:t>2017/5/29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dirty="0" smtClean="0"/>
              <a:t>マスタ タイトルの書式設定</a:t>
            </a:r>
            <a:endParaRPr kumimoji="1" lang="ja-JP" altLang="en-US" dirty="0"/>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dirty="0" smtClean="0"/>
              <a:t>マスタ テキストの書式設定</a:t>
            </a:r>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pPr/>
              <a:t>2017/5/29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grpSp>
        <p:nvGrpSpPr>
          <p:cNvPr id="1026" name="グループ化 1025"/>
          <p:cNvGrpSpPr>
            <a:grpSpLocks noChangeAspect="1"/>
          </p:cNvGrpSpPr>
          <p:nvPr/>
        </p:nvGrpSpPr>
        <p:grpSpPr>
          <a:xfrm>
            <a:off x="-518583" y="-254000"/>
            <a:ext cx="12183533" cy="6851650"/>
            <a:chOff x="0" y="0"/>
            <a:chExt cx="14400" cy="10800"/>
          </a:xfrm>
        </p:grpSpPr>
        <p:pic>
          <p:nvPicPr>
            <p:cNvPr id="1027" name="図形 1026" descr="yuanjian2"/>
            <p:cNvPicPr>
              <a:picLocks noChangeAspect="1"/>
            </p:cNvPicPr>
            <p:nvPr/>
          </p:nvPicPr>
          <p:blipFill>
            <a:blip r:embed="rId13" cstate="print"/>
            <a:stretch>
              <a:fillRect/>
            </a:stretch>
          </p:blipFill>
          <p:spPr>
            <a:xfrm>
              <a:off x="0" y="0"/>
              <a:ext cx="14400" cy="10800"/>
            </a:xfrm>
            <a:prstGeom prst="rect">
              <a:avLst/>
            </a:prstGeom>
            <a:noFill/>
            <a:ln w="9525">
              <a:noFill/>
              <a:miter/>
            </a:ln>
          </p:spPr>
        </p:pic>
        <p:pic>
          <p:nvPicPr>
            <p:cNvPr id="1028" name="図形 1027" descr="yuanjian3"/>
            <p:cNvPicPr>
              <a:picLocks noChangeAspect="1"/>
            </p:cNvPicPr>
            <p:nvPr/>
          </p:nvPicPr>
          <p:blipFill>
            <a:blip r:embed="rId14" cstate="print"/>
            <a:stretch>
              <a:fillRect/>
            </a:stretch>
          </p:blipFill>
          <p:spPr>
            <a:xfrm>
              <a:off x="1359" y="5583"/>
              <a:ext cx="2235" cy="2100"/>
            </a:xfrm>
            <a:prstGeom prst="rect">
              <a:avLst/>
            </a:prstGeom>
            <a:noFill/>
            <a:ln w="9525">
              <a:noFill/>
              <a:miter/>
            </a:ln>
          </p:spPr>
        </p:pic>
      </p:grpSp>
      <p:sp>
        <p:nvSpPr>
          <p:cNvPr id="1029" name="日付プレースホルダ 1028"/>
          <p:cNvSpPr>
            <a:spLocks noGrp="1"/>
          </p:cNvSpPr>
          <p:nvPr>
            <p:ph type="dt" sz="half" idx="2"/>
          </p:nvPr>
        </p:nvSpPr>
        <p:spPr>
          <a:xfrm>
            <a:off x="609600" y="6245225"/>
            <a:ext cx="2844800" cy="476250"/>
          </a:xfrm>
          <a:prstGeom prst="rect">
            <a:avLst/>
          </a:prstGeom>
          <a:noFill/>
          <a:ln w="9525">
            <a:noFill/>
            <a:miter/>
          </a:ln>
        </p:spPr>
        <p:txBody>
          <a:bodyPr/>
          <a:lstStyle>
            <a:lvl1pPr>
              <a:defRPr sz="1400"/>
            </a:lvl1pPr>
          </a:lstStyle>
          <a:p>
            <a:fld id="{B8F8725A-28AD-45F8-B362-09C8E353BCD4}" type="datetimeFigureOut">
              <a:rPr kumimoji="1" lang="ja-JP" altLang="en-US" smtClean="0"/>
              <a:pPr/>
              <a:t>2017/5/29</a:t>
            </a:fld>
            <a:endParaRPr kumimoji="1" lang="ja-JP" altLang="en-US"/>
          </a:p>
        </p:txBody>
      </p:sp>
      <p:sp>
        <p:nvSpPr>
          <p:cNvPr id="1030" name="フッタープレースホルダ 1029"/>
          <p:cNvSpPr>
            <a:spLocks noGrp="1"/>
          </p:cNvSpPr>
          <p:nvPr>
            <p:ph type="ftr" sz="quarter" idx="3"/>
          </p:nvPr>
        </p:nvSpPr>
        <p:spPr>
          <a:xfrm>
            <a:off x="4165600" y="6245225"/>
            <a:ext cx="3860800" cy="476250"/>
          </a:xfrm>
          <a:prstGeom prst="rect">
            <a:avLst/>
          </a:prstGeom>
          <a:noFill/>
          <a:ln w="9525">
            <a:noFill/>
            <a:miter/>
          </a:ln>
        </p:spPr>
        <p:txBody>
          <a:bodyPr/>
          <a:lstStyle>
            <a:lvl1pPr algn="ctr">
              <a:defRPr sz="1400"/>
            </a:lvl1pPr>
          </a:lstStyle>
          <a:p>
            <a:endParaRPr kumimoji="1" lang="ja-JP" altLang="en-US"/>
          </a:p>
        </p:txBody>
      </p:sp>
      <p:sp>
        <p:nvSpPr>
          <p:cNvPr id="1031" name="スライド番号プレースホルダ 1030"/>
          <p:cNvSpPr>
            <a:spLocks noGrp="1"/>
          </p:cNvSpPr>
          <p:nvPr>
            <p:ph type="sldNum" sz="quarter" idx="4"/>
          </p:nvPr>
        </p:nvSpPr>
        <p:spPr>
          <a:xfrm>
            <a:off x="8737600" y="6245225"/>
            <a:ext cx="2844800" cy="476250"/>
          </a:xfrm>
          <a:prstGeom prst="rect">
            <a:avLst/>
          </a:prstGeom>
          <a:noFill/>
          <a:ln w="9525">
            <a:noFill/>
            <a:miter/>
          </a:ln>
        </p:spPr>
        <p:txBody>
          <a:bodyPr/>
          <a:lstStyle>
            <a:lvl1pPr algn="r">
              <a:defRPr sz="1400"/>
            </a:lvl1pPr>
          </a:lstStyle>
          <a:p>
            <a:fld id="{F8D8928E-AA9A-4D89-BC1F-A2C05AB4BD92}" type="slidenum">
              <a:rPr kumimoji="1" lang="ja-JP" altLang="en-US" smtClean="0"/>
              <a:pPr/>
              <a:t>&lt;#&gt;</a:t>
            </a:fld>
            <a:endParaRPr kumimoji="1" lang="ja-JP" altLang="en-US"/>
          </a:p>
        </p:txBody>
      </p:sp>
      <p:sp>
        <p:nvSpPr>
          <p:cNvPr id="1032" name="タイトル 1031"/>
          <p:cNvSpPr>
            <a:spLocks noGrp="1"/>
          </p:cNvSpPr>
          <p:nvPr>
            <p:ph type="title"/>
          </p:nvPr>
        </p:nvSpPr>
        <p:spPr>
          <a:xfrm>
            <a:off x="609600" y="274638"/>
            <a:ext cx="10972800" cy="1143000"/>
          </a:xfrm>
          <a:prstGeom prst="rect">
            <a:avLst/>
          </a:prstGeom>
          <a:noFill/>
          <a:ln w="9525">
            <a:noFill/>
            <a:miter/>
          </a:ln>
        </p:spPr>
        <p:txBody>
          <a:bodyPr anchor="ctr"/>
          <a:lstStyle/>
          <a:p>
            <a:pPr lvl="0"/>
            <a:r>
              <a:rPr lang="ja-JP" altLang="en-US"/>
              <a:t>マスタ タイトルの書式設定</a:t>
            </a:r>
          </a:p>
        </p:txBody>
      </p:sp>
      <p:sp>
        <p:nvSpPr>
          <p:cNvPr id="1033" name="文字列プレースホルダ 1032"/>
          <p:cNvSpPr>
            <a:spLocks noGrp="1"/>
          </p:cNvSpPr>
          <p:nvPr>
            <p:ph type="body" idx="1"/>
          </p:nvPr>
        </p:nvSpPr>
        <p:spPr>
          <a:xfrm>
            <a:off x="609600" y="1600200"/>
            <a:ext cx="10972800" cy="4525963"/>
          </a:xfrm>
          <a:prstGeom prst="rect">
            <a:avLst/>
          </a:prstGeom>
          <a:noFill/>
          <a:ln w="9525">
            <a:noFill/>
            <a:miter/>
          </a:ln>
        </p:spPr>
        <p:txBody>
          <a:bodyPr/>
          <a:lstStyle/>
          <a:p>
            <a:pPr lvl="0"/>
            <a:r>
              <a:rPr lang="ja-JP" altLang="en-US"/>
              <a:t>マスタ テキストの書式設定</a:t>
            </a:r>
          </a:p>
          <a:p>
            <a:pPr lvl="1"/>
            <a:r>
              <a:rPr lang="ja-JP" altLang="en-US"/>
              <a:t>第</a:t>
            </a:r>
            <a:r>
              <a:rPr lang="en-US" altLang="ja-JP"/>
              <a:t>2</a:t>
            </a:r>
            <a:r>
              <a:rPr lang="ja-JP" altLang="en-US"/>
              <a:t>レベル</a:t>
            </a:r>
          </a:p>
          <a:p>
            <a:pPr lvl="2"/>
            <a:r>
              <a:rPr lang="ja-JP" altLang="en-US"/>
              <a:t>第</a:t>
            </a:r>
            <a:r>
              <a:rPr lang="en-US" altLang="ja-JP"/>
              <a:t>3</a:t>
            </a:r>
            <a:r>
              <a:rPr lang="ja-JP" altLang="en-US"/>
              <a:t>レベル</a:t>
            </a:r>
          </a:p>
          <a:p>
            <a:pPr lvl="3"/>
            <a:r>
              <a:rPr lang="ja-JP" altLang="en-US"/>
              <a:t>第</a:t>
            </a:r>
            <a:r>
              <a:rPr lang="en-US" altLang="ja-JP"/>
              <a:t>4</a:t>
            </a:r>
            <a:r>
              <a:rPr lang="ja-JP" altLang="en-US"/>
              <a:t>レベル</a:t>
            </a:r>
          </a:p>
          <a:p>
            <a:pPr lvl="4"/>
            <a:r>
              <a:rPr lang="ja-JP" altLang="en-US"/>
              <a:t>第</a:t>
            </a:r>
            <a:r>
              <a:rPr lang="en-US" altLang="ja-JP"/>
              <a:t>5</a:t>
            </a:r>
            <a:r>
              <a:rPr lang="ja-JP" altLang="en-US"/>
              <a:t>レベル</a:t>
            </a:r>
          </a:p>
          <a:p>
            <a:pPr lvl="0"/>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8.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ja-JP" altLang="en-US" sz="5000">
                <a:latin typeface="游明朝 Demibold" charset="0"/>
                <a:ea typeface="游明朝 Demibold" charset="0"/>
              </a:rPr>
              <a:t>地域に新たな子育て支援を創出する講座プロジェクト事業</a:t>
            </a:r>
          </a:p>
        </p:txBody>
      </p:sp>
      <p:sp>
        <p:nvSpPr>
          <p:cNvPr id="3" name="サブタイトル 2"/>
          <p:cNvSpPr>
            <a:spLocks noGrp="1"/>
          </p:cNvSpPr>
          <p:nvPr>
            <p:ph type="subTitle" idx="1"/>
          </p:nvPr>
        </p:nvSpPr>
        <p:spPr>
          <a:xfrm>
            <a:off x="1524000" y="4237990"/>
            <a:ext cx="9144000" cy="1020445"/>
          </a:xfrm>
        </p:spPr>
        <p:txBody>
          <a:bodyPr>
            <a:normAutofit/>
          </a:bodyPr>
          <a:lstStyle/>
          <a:p>
            <a:r>
              <a:rPr lang="ja-JP" altLang="en-US" sz="4000">
                <a:latin typeface="+mj-ea"/>
                <a:ea typeface="+mj-ea"/>
              </a:rPr>
              <a:t>NPO法人ファミリーステーション・SACHI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635953"/>
            <a:ext cx="10972800" cy="1143000"/>
          </a:xfrm>
        </p:spPr>
        <p:txBody>
          <a:bodyPr/>
          <a:lstStyle/>
          <a:p>
            <a:r>
              <a:rPr lang="ja-JP" altLang="en-US">
                <a:latin typeface="+mj-ea"/>
                <a:sym typeface="+mn-ea"/>
              </a:rPr>
              <a:t>ファミリーステーション・SACHI</a:t>
            </a:r>
            <a:endParaRPr lang="ja-JP" altLang="en-US">
              <a:latin typeface="+mj-ea"/>
              <a:ea typeface="+mj-ea"/>
            </a:endParaRPr>
          </a:p>
          <a:p>
            <a:r>
              <a:rPr lang="ja-JP" altLang="en-US"/>
              <a:t>３つの事業</a:t>
            </a:r>
          </a:p>
        </p:txBody>
      </p:sp>
      <p:pic>
        <p:nvPicPr>
          <p:cNvPr id="4" name="コンテンツプレースホルダ 3" descr="title_gather"/>
          <p:cNvPicPr>
            <a:picLocks noGrp="1" noChangeAspect="1"/>
          </p:cNvPicPr>
          <p:nvPr>
            <p:ph sz="half" idx="1"/>
          </p:nvPr>
        </p:nvPicPr>
        <p:blipFill>
          <a:blip r:embed="rId2" cstate="print"/>
          <a:stretch>
            <a:fillRect/>
          </a:stretch>
        </p:blipFill>
        <p:spPr>
          <a:xfrm>
            <a:off x="1349375" y="1979295"/>
            <a:ext cx="4509770" cy="1251585"/>
          </a:xfrm>
          <a:prstGeom prst="rect">
            <a:avLst/>
          </a:prstGeom>
        </p:spPr>
      </p:pic>
      <p:pic>
        <p:nvPicPr>
          <p:cNvPr id="3" name="コンテンツプレースホルダ 2" descr="title_snuggle"/>
          <p:cNvPicPr>
            <a:picLocks noGrp="1" noChangeAspect="1"/>
          </p:cNvPicPr>
          <p:nvPr>
            <p:ph sz="half" idx="2"/>
          </p:nvPr>
        </p:nvPicPr>
        <p:blipFill>
          <a:blip r:embed="rId3" cstate="print"/>
          <a:stretch>
            <a:fillRect/>
          </a:stretch>
        </p:blipFill>
        <p:spPr>
          <a:xfrm>
            <a:off x="1285240" y="4218305"/>
            <a:ext cx="4509770" cy="1251585"/>
          </a:xfrm>
          <a:prstGeom prst="rect">
            <a:avLst/>
          </a:prstGeom>
        </p:spPr>
      </p:pic>
      <p:pic>
        <p:nvPicPr>
          <p:cNvPr id="5" name="図形 4" descr="title_try"/>
          <p:cNvPicPr>
            <a:picLocks noChangeAspect="1"/>
          </p:cNvPicPr>
          <p:nvPr/>
        </p:nvPicPr>
        <p:blipFill>
          <a:blip r:embed="rId4" cstate="print"/>
          <a:stretch>
            <a:fillRect/>
          </a:stretch>
        </p:blipFill>
        <p:spPr>
          <a:xfrm>
            <a:off x="6311265" y="3265170"/>
            <a:ext cx="4509770" cy="1251585"/>
          </a:xfrm>
          <a:prstGeom prst="rect">
            <a:avLst/>
          </a:prstGeom>
        </p:spPr>
      </p:pic>
      <p:sp>
        <p:nvSpPr>
          <p:cNvPr id="6" name="テキストボックス 5"/>
          <p:cNvSpPr txBox="1"/>
          <p:nvPr/>
        </p:nvSpPr>
        <p:spPr>
          <a:xfrm>
            <a:off x="2559050" y="3103245"/>
            <a:ext cx="3422015" cy="822960"/>
          </a:xfrm>
          <a:prstGeom prst="rect">
            <a:avLst/>
          </a:prstGeom>
          <a:noFill/>
        </p:spPr>
        <p:txBody>
          <a:bodyPr wrap="square" rtlCol="0">
            <a:spAutoFit/>
            <a:scene3d>
              <a:camera prst="orthographicFront"/>
              <a:lightRig rig="threePt" dir="t"/>
            </a:scene3d>
          </a:bodyPr>
          <a:lstStyle/>
          <a:p>
            <a:r>
              <a:rPr lang="ja-JP" altLang="en-US" sz="2400">
                <a:solidFill>
                  <a:schemeClr val="tx1"/>
                </a:solidFill>
                <a:effectLst>
                  <a:outerShdw blurRad="38100" dist="19050" dir="2700000" algn="tl" rotWithShape="0">
                    <a:schemeClr val="dk1">
                      <a:alpha val="40000"/>
                    </a:schemeClr>
                  </a:outerShdw>
                </a:effectLst>
              </a:rPr>
              <a:t>子育て支援の屋台村</a:t>
            </a:r>
          </a:p>
          <a:p>
            <a:r>
              <a:rPr lang="ja-JP" altLang="en-US" sz="2400">
                <a:solidFill>
                  <a:schemeClr val="tx1"/>
                </a:solidFill>
                <a:effectLst>
                  <a:outerShdw blurRad="38100" dist="19050" dir="2700000" algn="tl" rotWithShape="0">
                    <a:schemeClr val="dk1">
                      <a:alpha val="40000"/>
                    </a:schemeClr>
                  </a:outerShdw>
                </a:effectLst>
              </a:rPr>
              <a:t>Hey!Say!おさんぽカフェ</a:t>
            </a:r>
          </a:p>
        </p:txBody>
      </p:sp>
      <p:sp>
        <p:nvSpPr>
          <p:cNvPr id="7" name="テキストボックス 6"/>
          <p:cNvSpPr txBox="1"/>
          <p:nvPr/>
        </p:nvSpPr>
        <p:spPr>
          <a:xfrm>
            <a:off x="2531110" y="5313680"/>
            <a:ext cx="3594735" cy="822960"/>
          </a:xfrm>
          <a:prstGeom prst="rect">
            <a:avLst/>
          </a:prstGeom>
          <a:noFill/>
        </p:spPr>
        <p:txBody>
          <a:bodyPr wrap="square" rtlCol="0">
            <a:spAutoFit/>
            <a:scene3d>
              <a:camera prst="orthographicFront"/>
              <a:lightRig rig="threePt" dir="t"/>
            </a:scene3d>
          </a:bodyPr>
          <a:lstStyle/>
          <a:p>
            <a:r>
              <a:rPr lang="ja-JP" altLang="en-US" sz="2400">
                <a:solidFill>
                  <a:schemeClr val="tx1"/>
                </a:solidFill>
                <a:effectLst>
                  <a:outerShdw blurRad="38100" dist="19050" dir="2700000" algn="tl" rotWithShape="0">
                    <a:schemeClr val="dk1">
                      <a:alpha val="40000"/>
                    </a:schemeClr>
                  </a:outerShdw>
                </a:effectLst>
              </a:rPr>
              <a:t>先輩ママがあなたの家に</a:t>
            </a:r>
          </a:p>
          <a:p>
            <a:r>
              <a:rPr lang="ja-JP" altLang="en-US" sz="2400">
                <a:solidFill>
                  <a:schemeClr val="tx1"/>
                </a:solidFill>
                <a:effectLst>
                  <a:outerShdw blurRad="38100" dist="19050" dir="2700000" algn="tl" rotWithShape="0">
                    <a:schemeClr val="dk1">
                      <a:alpha val="40000"/>
                    </a:schemeClr>
                  </a:outerShdw>
                </a:effectLst>
              </a:rPr>
              <a:t>来てくれます</a:t>
            </a:r>
          </a:p>
        </p:txBody>
      </p:sp>
      <p:sp>
        <p:nvSpPr>
          <p:cNvPr id="8" name="テキストボックス 7"/>
          <p:cNvSpPr txBox="1"/>
          <p:nvPr/>
        </p:nvSpPr>
        <p:spPr>
          <a:xfrm>
            <a:off x="7657465" y="4330700"/>
            <a:ext cx="4330065" cy="822960"/>
          </a:xfrm>
          <a:prstGeom prst="rect">
            <a:avLst/>
          </a:prstGeom>
          <a:noFill/>
        </p:spPr>
        <p:txBody>
          <a:bodyPr wrap="square" rtlCol="0">
            <a:spAutoFit/>
            <a:scene3d>
              <a:camera prst="orthographicFront"/>
              <a:lightRig rig="threePt" dir="t"/>
            </a:scene3d>
          </a:bodyPr>
          <a:lstStyle/>
          <a:p>
            <a:r>
              <a:rPr lang="ja-JP" altLang="en-US" sz="2400">
                <a:solidFill>
                  <a:schemeClr val="tx1"/>
                </a:solidFill>
                <a:effectLst>
                  <a:outerShdw blurRad="38100" dist="19050" dir="2700000" algn="tl" rotWithShape="0">
                    <a:schemeClr val="dk1">
                      <a:alpha val="40000"/>
                    </a:schemeClr>
                  </a:outerShdw>
                </a:effectLst>
              </a:rPr>
              <a:t>ママたちの「あったらいいな」を</a:t>
            </a:r>
          </a:p>
          <a:p>
            <a:r>
              <a:rPr lang="ja-JP" altLang="en-US" sz="2400">
                <a:solidFill>
                  <a:schemeClr val="tx1"/>
                </a:solidFill>
                <a:effectLst>
                  <a:outerShdw blurRad="38100" dist="19050" dir="2700000" algn="tl" rotWithShape="0">
                    <a:schemeClr val="dk1">
                      <a:alpha val="40000"/>
                    </a:schemeClr>
                  </a:outerShdw>
                </a:effectLst>
              </a:rPr>
              <a:t>お手伝い</a:t>
            </a:r>
          </a:p>
        </p:txBody>
      </p:sp>
      <p:pic>
        <p:nvPicPr>
          <p:cNvPr id="11271" name="Picture 30" descr="illust810_thumb"/>
          <p:cNvPicPr>
            <a:picLocks noChangeAspect="1"/>
          </p:cNvPicPr>
          <p:nvPr/>
        </p:nvPicPr>
        <p:blipFill>
          <a:blip r:embed="rId5" cstate="print"/>
          <a:stretch>
            <a:fillRect/>
          </a:stretch>
        </p:blipFill>
        <p:spPr>
          <a:xfrm rot="-672164">
            <a:off x="4016375" y="9367838"/>
            <a:ext cx="3355975" cy="846137"/>
          </a:xfrm>
          <a:prstGeom prst="rect">
            <a:avLst/>
          </a:prstGeom>
          <a:noFill/>
          <a:ln w="9525">
            <a:noFill/>
            <a:miter/>
          </a:ln>
        </p:spPr>
      </p:pic>
      <p:pic>
        <p:nvPicPr>
          <p:cNvPr id="9" name="Picture 30" descr="illust810_thumb"/>
          <p:cNvPicPr>
            <a:picLocks noChangeAspect="1"/>
          </p:cNvPicPr>
          <p:nvPr/>
        </p:nvPicPr>
        <p:blipFill>
          <a:blip r:embed="rId5" cstate="print"/>
          <a:stretch>
            <a:fillRect/>
          </a:stretch>
        </p:blipFill>
        <p:spPr>
          <a:xfrm rot="-672164">
            <a:off x="4143375" y="9494838"/>
            <a:ext cx="3355975" cy="846137"/>
          </a:xfrm>
          <a:prstGeom prst="rect">
            <a:avLst/>
          </a:prstGeom>
          <a:noFill/>
          <a:ln w="9525">
            <a:noFill/>
            <a:miter/>
          </a:ln>
        </p:spPr>
      </p:pic>
      <p:pic>
        <p:nvPicPr>
          <p:cNvPr id="10" name="Picture 30" descr="illust810_thumb"/>
          <p:cNvPicPr>
            <a:picLocks noChangeAspect="1"/>
          </p:cNvPicPr>
          <p:nvPr/>
        </p:nvPicPr>
        <p:blipFill>
          <a:blip r:embed="rId5" cstate="print"/>
          <a:stretch>
            <a:fillRect/>
          </a:stretch>
        </p:blipFill>
        <p:spPr>
          <a:xfrm rot="-672164">
            <a:off x="4270375" y="9621838"/>
            <a:ext cx="3355975" cy="846137"/>
          </a:xfrm>
          <a:prstGeom prst="rect">
            <a:avLst/>
          </a:prstGeom>
          <a:noFill/>
          <a:ln w="9525">
            <a:noFill/>
            <a:miter/>
          </a:ln>
        </p:spPr>
      </p:pic>
      <p:pic>
        <p:nvPicPr>
          <p:cNvPr id="11" name="図形 10" descr="グラフィックス1"/>
          <p:cNvPicPr>
            <a:picLocks noChangeAspect="1"/>
          </p:cNvPicPr>
          <p:nvPr/>
        </p:nvPicPr>
        <p:blipFill>
          <a:blip r:embed="rId6" cstate="print"/>
          <a:stretch>
            <a:fillRect/>
          </a:stretch>
        </p:blipFill>
        <p:spPr>
          <a:xfrm>
            <a:off x="8120380" y="1299210"/>
            <a:ext cx="3456940" cy="1485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505143"/>
            <a:ext cx="10972800" cy="1143000"/>
          </a:xfrm>
        </p:spPr>
        <p:txBody>
          <a:bodyPr/>
          <a:lstStyle/>
          <a:p>
            <a:r>
              <a:rPr lang="ja-JP" altLang="en-US">
                <a:latin typeface="+mj-ea"/>
                <a:sym typeface="+mn-ea"/>
              </a:rPr>
              <a:t>ファミリーステーション・SACHI</a:t>
            </a:r>
            <a:br>
              <a:rPr lang="ja-JP" altLang="en-US">
                <a:latin typeface="+mj-ea"/>
                <a:sym typeface="+mn-ea"/>
              </a:rPr>
            </a:br>
            <a:r>
              <a:rPr lang="ja-JP" altLang="en-US">
                <a:latin typeface="+mj-ea"/>
                <a:sym typeface="+mn-ea"/>
              </a:rPr>
              <a:t>がとらえる</a:t>
            </a:r>
            <a:r>
              <a:rPr lang="ja-JP" altLang="en-US"/>
              <a:t>地域課題</a:t>
            </a:r>
          </a:p>
        </p:txBody>
      </p:sp>
      <p:sp>
        <p:nvSpPr>
          <p:cNvPr id="3" name="コンテンツプレースホルダ 2"/>
          <p:cNvSpPr>
            <a:spLocks noGrp="1"/>
          </p:cNvSpPr>
          <p:nvPr>
            <p:ph sz="half" idx="1"/>
          </p:nvPr>
        </p:nvSpPr>
        <p:spPr>
          <a:xfrm>
            <a:off x="1203325" y="2236470"/>
            <a:ext cx="10255885" cy="1306830"/>
          </a:xfrm>
        </p:spPr>
        <p:txBody>
          <a:bodyPr/>
          <a:lstStyle/>
          <a:p>
            <a:r>
              <a:rPr lang="ja-JP" altLang="en-US"/>
              <a:t>妊娠・出産・育児にまつわる伝承(基礎知識の学びの機会)が、各家族化・都市化の進む中で希薄化。</a:t>
            </a:r>
          </a:p>
        </p:txBody>
      </p:sp>
      <p:sp>
        <p:nvSpPr>
          <p:cNvPr id="4" name="コンテンツプレースホルダ 3"/>
          <p:cNvSpPr>
            <a:spLocks noGrp="1"/>
          </p:cNvSpPr>
          <p:nvPr>
            <p:ph sz="half" idx="2"/>
          </p:nvPr>
        </p:nvSpPr>
        <p:spPr>
          <a:xfrm>
            <a:off x="1330325" y="3753485"/>
            <a:ext cx="10255885" cy="2201545"/>
          </a:xfrm>
        </p:spPr>
        <p:txBody>
          <a:bodyPr/>
          <a:lstStyle/>
          <a:p>
            <a:pPr marL="0" indent="0">
              <a:buNone/>
            </a:pPr>
            <a:r>
              <a:rPr lang="ja-JP" altLang="en-US" sz="2800">
                <a:solidFill>
                  <a:schemeClr val="tx1"/>
                </a:solidFill>
                <a:effectLst>
                  <a:outerShdw blurRad="38100" dist="19050" dir="2700000" algn="tl" rotWithShape="0">
                    <a:schemeClr val="dk1">
                      <a:alpha val="40000"/>
                    </a:schemeClr>
                  </a:outerShdw>
                </a:effectLst>
                <a:latin typeface="游ゴシック" charset="0"/>
                <a:ea typeface="游ゴシック" charset="0"/>
              </a:rPr>
              <a:t>詳細</a:t>
            </a:r>
          </a:p>
          <a:p>
            <a:pPr marL="0" indent="0">
              <a:buNone/>
            </a:pPr>
            <a:r>
              <a:rPr lang="ja-JP" altLang="en-US" sz="2400"/>
              <a:t>1997年より20年近く子育てサロンを運営。そこに出てこられない孤立した家庭に虐待の種が潜んでいるため2009年より訪問型子育て支援を実施したところ、上記課題が浮上。子育て世代に基礎知識を獲得する機会を増やすことで、自己解決力、親力をアップし、水際で虐待や不適切な育児を防止す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2955" y="315278"/>
            <a:ext cx="10972800" cy="1143000"/>
          </a:xfrm>
        </p:spPr>
        <p:txBody>
          <a:bodyPr>
            <a:scene3d>
              <a:camera prst="orthographicFront"/>
              <a:lightRig rig="threePt" dir="t"/>
            </a:scene3d>
          </a:bodyPr>
          <a:lstStyle/>
          <a:p>
            <a:r>
              <a:rPr lang="ja-JP" altLang="en-US" sz="4000">
                <a:solidFill>
                  <a:schemeClr val="tx1"/>
                </a:solidFill>
                <a:effectLst>
                  <a:outerShdw blurRad="38100" dist="19050" dir="2700000" algn="tl" rotWithShape="0">
                    <a:schemeClr val="dk1">
                      <a:alpha val="40000"/>
                    </a:schemeClr>
                  </a:outerShdw>
                </a:effectLst>
              </a:rPr>
              <a:t>子育てしながら私らしく生きる連続講座開催！</a:t>
            </a:r>
          </a:p>
        </p:txBody>
      </p:sp>
      <p:sp>
        <p:nvSpPr>
          <p:cNvPr id="7" name="テキストボックス 6"/>
          <p:cNvSpPr txBox="1"/>
          <p:nvPr/>
        </p:nvSpPr>
        <p:spPr>
          <a:xfrm>
            <a:off x="8010525" y="1444625"/>
            <a:ext cx="3630295" cy="230124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ja-JP" altLang="en-US">
                <a:ln/>
                <a:solidFill>
                  <a:schemeClr val="accent4"/>
                </a:solidFill>
                <a:effectLst/>
                <a:latin typeface="游ゴシック Medium" charset="0"/>
                <a:ea typeface="游ゴシック Medium" charset="0"/>
              </a:rPr>
              <a:t>・</a:t>
            </a:r>
            <a:r>
              <a:rPr lang="en-US" altLang="ja-JP">
                <a:ln/>
                <a:solidFill>
                  <a:schemeClr val="accent4"/>
                </a:solidFill>
                <a:effectLst/>
                <a:latin typeface="游ゴシック Medium" charset="0"/>
                <a:ea typeface="游ゴシック Medium" charset="0"/>
              </a:rPr>
              <a:t>3</a:t>
            </a:r>
            <a:r>
              <a:rPr lang="ja-JP" altLang="en-US">
                <a:ln/>
                <a:solidFill>
                  <a:schemeClr val="accent4"/>
                </a:solidFill>
                <a:effectLst/>
                <a:latin typeface="游ゴシック Medium" charset="0"/>
                <a:ea typeface="游ゴシック Medium" charset="0"/>
              </a:rPr>
              <a:t>回の連続講座</a:t>
            </a:r>
          </a:p>
          <a:p>
            <a:r>
              <a:rPr lang="ja-JP" altLang="en-US">
                <a:ln/>
                <a:solidFill>
                  <a:schemeClr val="accent4"/>
                </a:solidFill>
                <a:effectLst/>
                <a:latin typeface="游ゴシック Medium" charset="0"/>
                <a:ea typeface="游ゴシック Medium" charset="0"/>
              </a:rPr>
              <a:t>・土曜日開催</a:t>
            </a:r>
          </a:p>
          <a:p>
            <a:r>
              <a:rPr lang="ja-JP" altLang="en-US">
                <a:ln/>
                <a:solidFill>
                  <a:schemeClr val="accent4"/>
                </a:solidFill>
                <a:effectLst/>
                <a:latin typeface="游ゴシック Medium" charset="0"/>
                <a:ea typeface="游ゴシック Medium" charset="0"/>
              </a:rPr>
              <a:t>・保育付き講座</a:t>
            </a:r>
          </a:p>
          <a:p>
            <a:r>
              <a:rPr lang="ja-JP" altLang="en-US">
                <a:ln/>
                <a:solidFill>
                  <a:schemeClr val="accent4"/>
                </a:solidFill>
                <a:effectLst/>
                <a:latin typeface="游ゴシック Medium" charset="0"/>
                <a:ea typeface="游ゴシック Medium" charset="0"/>
              </a:rPr>
              <a:t>・親子で楽しむほっこりタイム</a:t>
            </a:r>
          </a:p>
          <a:p>
            <a:r>
              <a:rPr lang="ja-JP" altLang="en-US">
                <a:ln/>
                <a:solidFill>
                  <a:schemeClr val="accent4"/>
                </a:solidFill>
                <a:effectLst/>
                <a:latin typeface="游ゴシック Medium" charset="0"/>
                <a:ea typeface="游ゴシック Medium" charset="0"/>
              </a:rPr>
              <a:t>・ママのおしゃべりサロン</a:t>
            </a:r>
          </a:p>
          <a:p>
            <a:r>
              <a:rPr lang="ja-JP" altLang="en-US">
                <a:ln/>
                <a:solidFill>
                  <a:schemeClr val="accent4"/>
                </a:solidFill>
                <a:effectLst/>
                <a:latin typeface="游ゴシック Medium" charset="0"/>
                <a:ea typeface="游ゴシック Medium" charset="0"/>
              </a:rPr>
              <a:t>・パパのイクメンサロン</a:t>
            </a:r>
          </a:p>
          <a:p>
            <a:r>
              <a:rPr lang="ja-JP" altLang="en-US">
                <a:ln/>
                <a:solidFill>
                  <a:schemeClr val="accent4"/>
                </a:solidFill>
                <a:effectLst/>
                <a:latin typeface="游ゴシック Medium" charset="0"/>
                <a:ea typeface="游ゴシック Medium" charset="0"/>
              </a:rPr>
              <a:t>・講座修了後も次のアクションへ</a:t>
            </a:r>
          </a:p>
          <a:p>
            <a:pPr algn="r"/>
            <a:r>
              <a:rPr lang="en-US" altLang="ja-JP">
                <a:ln/>
                <a:solidFill>
                  <a:schemeClr val="accent4"/>
                </a:solidFill>
                <a:effectLst/>
                <a:latin typeface="游ゴシック Medium" charset="0"/>
                <a:ea typeface="游ゴシック Medium" charset="0"/>
              </a:rPr>
              <a:t>etc</a:t>
            </a:r>
          </a:p>
        </p:txBody>
      </p:sp>
      <p:pic>
        <p:nvPicPr>
          <p:cNvPr id="9" name="コンテンツプレースホルダ 8" descr="IMG_7642"/>
          <p:cNvPicPr>
            <a:picLocks noGrp="1" noChangeAspect="1"/>
          </p:cNvPicPr>
          <p:nvPr>
            <p:ph sz="half" idx="2"/>
          </p:nvPr>
        </p:nvPicPr>
        <p:blipFill>
          <a:blip r:embed="rId2" cstate="print"/>
          <a:stretch>
            <a:fillRect/>
          </a:stretch>
        </p:blipFill>
        <p:spPr>
          <a:xfrm rot="11280000">
            <a:off x="2278380" y="1651635"/>
            <a:ext cx="1698625" cy="1273810"/>
          </a:xfrm>
          <a:prstGeom prst="rect">
            <a:avLst/>
          </a:prstGeom>
        </p:spPr>
      </p:pic>
      <p:pic>
        <p:nvPicPr>
          <p:cNvPr id="10" name="図形 9" descr="PIC_1065"/>
          <p:cNvPicPr>
            <a:picLocks noChangeAspect="1"/>
          </p:cNvPicPr>
          <p:nvPr/>
        </p:nvPicPr>
        <p:blipFill>
          <a:blip r:embed="rId3" cstate="print"/>
          <a:stretch>
            <a:fillRect/>
          </a:stretch>
        </p:blipFill>
        <p:spPr>
          <a:xfrm>
            <a:off x="811530" y="2792095"/>
            <a:ext cx="2136140" cy="1202055"/>
          </a:xfrm>
          <a:prstGeom prst="rect">
            <a:avLst/>
          </a:prstGeom>
        </p:spPr>
      </p:pic>
      <p:pic>
        <p:nvPicPr>
          <p:cNvPr id="8" name="コンテンツプレースホルダ 7" descr="IMG_7441"/>
          <p:cNvPicPr>
            <a:picLocks noGrp="1" noChangeAspect="1"/>
          </p:cNvPicPr>
          <p:nvPr>
            <p:ph sz="half" idx="1"/>
          </p:nvPr>
        </p:nvPicPr>
        <p:blipFill>
          <a:blip r:embed="rId4" cstate="print"/>
          <a:stretch>
            <a:fillRect/>
          </a:stretch>
        </p:blipFill>
        <p:spPr>
          <a:xfrm rot="10500000">
            <a:off x="599440" y="1635125"/>
            <a:ext cx="1663700" cy="1247775"/>
          </a:xfrm>
          <a:prstGeom prst="rect">
            <a:avLst/>
          </a:prstGeom>
        </p:spPr>
      </p:pic>
      <p:pic>
        <p:nvPicPr>
          <p:cNvPr id="13" name="図形 12" descr="IMG_7483"/>
          <p:cNvPicPr>
            <a:picLocks noChangeAspect="1"/>
          </p:cNvPicPr>
          <p:nvPr/>
        </p:nvPicPr>
        <p:blipFill>
          <a:blip r:embed="rId5" cstate="print"/>
          <a:stretch>
            <a:fillRect/>
          </a:stretch>
        </p:blipFill>
        <p:spPr>
          <a:xfrm rot="10680000">
            <a:off x="4838065" y="1475105"/>
            <a:ext cx="1481455" cy="1111885"/>
          </a:xfrm>
          <a:prstGeom prst="rect">
            <a:avLst/>
          </a:prstGeom>
        </p:spPr>
      </p:pic>
      <p:pic>
        <p:nvPicPr>
          <p:cNvPr id="12" name="図形 11" descr="IMG_7466"/>
          <p:cNvPicPr>
            <a:picLocks noChangeAspect="1"/>
          </p:cNvPicPr>
          <p:nvPr/>
        </p:nvPicPr>
        <p:blipFill>
          <a:blip r:embed="rId6" cstate="print"/>
          <a:stretch>
            <a:fillRect/>
          </a:stretch>
        </p:blipFill>
        <p:spPr>
          <a:xfrm>
            <a:off x="6219190" y="1858645"/>
            <a:ext cx="1553210" cy="1164590"/>
          </a:xfrm>
          <a:prstGeom prst="rect">
            <a:avLst/>
          </a:prstGeom>
        </p:spPr>
      </p:pic>
      <p:pic>
        <p:nvPicPr>
          <p:cNvPr id="20" name="図形 19" descr="PIC_1010"/>
          <p:cNvPicPr>
            <a:picLocks noChangeAspect="1"/>
          </p:cNvPicPr>
          <p:nvPr/>
        </p:nvPicPr>
        <p:blipFill>
          <a:blip r:embed="rId7" cstate="print"/>
          <a:stretch>
            <a:fillRect/>
          </a:stretch>
        </p:blipFill>
        <p:spPr>
          <a:xfrm rot="240000">
            <a:off x="4125595" y="3150870"/>
            <a:ext cx="3329305" cy="1872615"/>
          </a:xfrm>
          <a:prstGeom prst="rect">
            <a:avLst/>
          </a:prstGeom>
        </p:spPr>
      </p:pic>
      <p:pic>
        <p:nvPicPr>
          <p:cNvPr id="16" name="図形 15" descr="PIC_1126"/>
          <p:cNvPicPr>
            <a:picLocks noChangeAspect="1"/>
          </p:cNvPicPr>
          <p:nvPr/>
        </p:nvPicPr>
        <p:blipFill>
          <a:blip r:embed="rId8" cstate="print"/>
          <a:stretch>
            <a:fillRect/>
          </a:stretch>
        </p:blipFill>
        <p:spPr>
          <a:xfrm rot="21420000">
            <a:off x="7397750" y="3789680"/>
            <a:ext cx="3004820" cy="1689735"/>
          </a:xfrm>
          <a:prstGeom prst="rect">
            <a:avLst/>
          </a:prstGeom>
        </p:spPr>
      </p:pic>
      <p:pic>
        <p:nvPicPr>
          <p:cNvPr id="11" name="図形 10" descr="PIC_1133"/>
          <p:cNvPicPr>
            <a:picLocks noChangeAspect="1"/>
          </p:cNvPicPr>
          <p:nvPr/>
        </p:nvPicPr>
        <p:blipFill>
          <a:blip r:embed="rId9" cstate="print"/>
          <a:stretch>
            <a:fillRect/>
          </a:stretch>
        </p:blipFill>
        <p:spPr>
          <a:xfrm>
            <a:off x="4512945" y="5224145"/>
            <a:ext cx="2375535" cy="1336040"/>
          </a:xfrm>
          <a:prstGeom prst="rect">
            <a:avLst/>
          </a:prstGeom>
        </p:spPr>
      </p:pic>
      <p:pic>
        <p:nvPicPr>
          <p:cNvPr id="14" name="図形 13" descr="PIC_1029"/>
          <p:cNvPicPr>
            <a:picLocks noChangeAspect="1"/>
          </p:cNvPicPr>
          <p:nvPr/>
        </p:nvPicPr>
        <p:blipFill>
          <a:blip r:embed="rId10" cstate="print"/>
          <a:stretch>
            <a:fillRect/>
          </a:stretch>
        </p:blipFill>
        <p:spPr>
          <a:xfrm rot="21300000">
            <a:off x="1417320" y="4462780"/>
            <a:ext cx="2853055" cy="1604645"/>
          </a:xfrm>
          <a:prstGeom prst="rect">
            <a:avLst/>
          </a:prstGeom>
        </p:spPr>
      </p:pic>
      <p:pic>
        <p:nvPicPr>
          <p:cNvPr id="19" name="図形 18" descr="グラフィックス1"/>
          <p:cNvPicPr>
            <a:picLocks noChangeAspect="1"/>
          </p:cNvPicPr>
          <p:nvPr/>
        </p:nvPicPr>
        <p:blipFill>
          <a:blip r:embed="rId11" cstate="print"/>
          <a:stretch>
            <a:fillRect/>
          </a:stretch>
        </p:blipFill>
        <p:spPr>
          <a:xfrm rot="21180000">
            <a:off x="9053195" y="5518785"/>
            <a:ext cx="2689860" cy="11563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プレースホルダ 5" descr="kouzaura"/>
          <p:cNvPicPr>
            <a:picLocks noGrp="1" noChangeAspect="1"/>
          </p:cNvPicPr>
          <p:nvPr>
            <p:ph sz="half" idx="1"/>
          </p:nvPr>
        </p:nvPicPr>
        <p:blipFill>
          <a:blip r:embed="rId2" cstate="print"/>
          <a:stretch>
            <a:fillRect/>
          </a:stretch>
        </p:blipFill>
        <p:spPr>
          <a:xfrm rot="16200000">
            <a:off x="3418840" y="-1375410"/>
            <a:ext cx="6837045" cy="96634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実際と成果</a:t>
            </a:r>
          </a:p>
        </p:txBody>
      </p:sp>
      <p:sp>
        <p:nvSpPr>
          <p:cNvPr id="3" name="コンテンツプレースホルダ 2"/>
          <p:cNvSpPr>
            <a:spLocks noGrp="1"/>
          </p:cNvSpPr>
          <p:nvPr>
            <p:ph sz="half" idx="1"/>
          </p:nvPr>
        </p:nvSpPr>
        <p:spPr>
          <a:xfrm>
            <a:off x="610870" y="1471295"/>
            <a:ext cx="5376545" cy="1813560"/>
          </a:xfrm>
        </p:spPr>
        <p:txBody>
          <a:bodyPr/>
          <a:lstStyle/>
          <a:p>
            <a:r>
              <a:rPr lang="ja-JP" altLang="en-US"/>
              <a:t>現役子育て世代のニーズ調査アンケートの実施</a:t>
            </a:r>
          </a:p>
          <a:p>
            <a:r>
              <a:rPr lang="ja-JP" altLang="en-US"/>
              <a:t>ニーズを踏</a:t>
            </a:r>
            <a:r>
              <a:rPr lang="ja-JP" altLang="en-US" sz="2800"/>
              <a:t>まえての</a:t>
            </a:r>
            <a:r>
              <a:rPr lang="ja-JP" altLang="en-US"/>
              <a:t>講座開催</a:t>
            </a:r>
          </a:p>
        </p:txBody>
      </p:sp>
      <p:sp>
        <p:nvSpPr>
          <p:cNvPr id="5" name="下矢印 4"/>
          <p:cNvSpPr/>
          <p:nvPr/>
        </p:nvSpPr>
        <p:spPr>
          <a:xfrm rot="16200000">
            <a:off x="5835650" y="1629410"/>
            <a:ext cx="880745" cy="491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ボックス 6"/>
          <p:cNvSpPr txBox="1"/>
          <p:nvPr/>
        </p:nvSpPr>
        <p:spPr>
          <a:xfrm>
            <a:off x="6630670" y="1600200"/>
            <a:ext cx="5168900" cy="457200"/>
          </a:xfrm>
          <a:prstGeom prst="rect">
            <a:avLst/>
          </a:prstGeom>
          <a:noFill/>
        </p:spPr>
        <p:txBody>
          <a:bodyPr wrap="square" rtlCol="0">
            <a:spAutoFit/>
            <a:scene3d>
              <a:camera prst="orthographicFront"/>
              <a:lightRig rig="threePt" dir="t"/>
            </a:scene3d>
          </a:bodyPr>
          <a:lstStyle/>
          <a:p>
            <a:r>
              <a:rPr lang="ja-JP" altLang="en-US" sz="2400">
                <a:ln w="22225">
                  <a:solidFill>
                    <a:schemeClr val="accent2"/>
                  </a:solidFill>
                  <a:prstDash val="solid"/>
                </a:ln>
                <a:solidFill>
                  <a:schemeClr val="accent2">
                    <a:lumMod val="40000"/>
                    <a:lumOff val="60000"/>
                  </a:schemeClr>
                </a:solidFill>
                <a:effectLst/>
              </a:rPr>
              <a:t>生のママの声をくみ取ることができた</a:t>
            </a:r>
          </a:p>
        </p:txBody>
      </p:sp>
      <p:sp>
        <p:nvSpPr>
          <p:cNvPr id="8" name="テキストボックス 7"/>
          <p:cNvSpPr txBox="1"/>
          <p:nvPr/>
        </p:nvSpPr>
        <p:spPr>
          <a:xfrm>
            <a:off x="1000125" y="3319780"/>
            <a:ext cx="4519295" cy="284480"/>
          </a:xfrm>
          <a:prstGeom prst="rect">
            <a:avLst/>
          </a:prstGeom>
          <a:noFill/>
        </p:spPr>
        <p:txBody>
          <a:bodyPr wrap="square" rtlCol="0">
            <a:spAutoFit/>
          </a:bodyPr>
          <a:lstStyle/>
          <a:p>
            <a:r>
              <a:rPr lang="ja-JP" altLang="en-US" sz="1200" b="1">
                <a:solidFill>
                  <a:schemeClr val="accent4"/>
                </a:solidFill>
                <a:latin typeface="游ゴシック Medium" charset="0"/>
                <a:ea typeface="游ゴシック Medium" charset="0"/>
              </a:rPr>
              <a:t>下記の講座で参加</a:t>
            </a:r>
            <a:r>
              <a:rPr lang="ja-JP" altLang="en-US" sz="1200" b="1">
                <a:solidFill>
                  <a:schemeClr val="tx1"/>
                </a:solidFill>
                <a:effectLst>
                  <a:outerShdw blurRad="38100" dist="19050" dir="2700000" algn="tl" rotWithShape="0">
                    <a:schemeClr val="dk1">
                      <a:alpha val="40000"/>
                    </a:schemeClr>
                  </a:outerShdw>
                </a:effectLst>
                <a:latin typeface="游ゴシック Medium" charset="0"/>
                <a:ea typeface="游ゴシック Medium" charset="0"/>
              </a:rPr>
              <a:t>してみたいと</a:t>
            </a:r>
            <a:r>
              <a:rPr lang="ja-JP" altLang="en-US" sz="1200" b="1">
                <a:solidFill>
                  <a:schemeClr val="accent4"/>
                </a:solidFill>
                <a:latin typeface="游ゴシック Medium" charset="0"/>
                <a:ea typeface="游ゴシック Medium" charset="0"/>
              </a:rPr>
              <a:t>思うものに丸をしてください。</a:t>
            </a:r>
          </a:p>
        </p:txBody>
      </p:sp>
      <p:graphicFrame>
        <p:nvGraphicFramePr>
          <p:cNvPr id="1116" name="グラフ 4"/>
          <p:cNvGraphicFramePr>
            <a:graphicFrameLocks noGrp="1"/>
          </p:cNvGraphicFramePr>
          <p:nvPr>
            <p:ph sz="half" idx="2"/>
          </p:nvPr>
        </p:nvGraphicFramePr>
        <p:xfrm>
          <a:off x="1038225" y="3668395"/>
          <a:ext cx="4279900" cy="2741295"/>
        </p:xfrm>
        <a:graphic>
          <a:graphicData uri="http://schemas.openxmlformats.org/drawingml/2006/chart">
            <c:chart xmlns:c="http://schemas.openxmlformats.org/drawingml/2006/chart" xmlns:r="http://schemas.openxmlformats.org/officeDocument/2006/relationships" r:id="rId2"/>
          </a:graphicData>
        </a:graphic>
      </p:graphicFrame>
      <p:sp>
        <p:nvSpPr>
          <p:cNvPr id="9" name="下矢印 8"/>
          <p:cNvSpPr/>
          <p:nvPr/>
        </p:nvSpPr>
        <p:spPr>
          <a:xfrm rot="16200000">
            <a:off x="5847080" y="2723515"/>
            <a:ext cx="880745" cy="491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ボックス 9"/>
          <p:cNvSpPr txBox="1"/>
          <p:nvPr/>
        </p:nvSpPr>
        <p:spPr>
          <a:xfrm>
            <a:off x="6642100" y="2636520"/>
            <a:ext cx="5168900" cy="457200"/>
          </a:xfrm>
          <a:prstGeom prst="rect">
            <a:avLst/>
          </a:prstGeom>
          <a:noFill/>
        </p:spPr>
        <p:txBody>
          <a:bodyPr wrap="square" rtlCol="0">
            <a:spAutoFit/>
            <a:scene3d>
              <a:camera prst="orthographicFront"/>
              <a:lightRig rig="threePt" dir="t"/>
            </a:scene3d>
          </a:bodyPr>
          <a:lstStyle/>
          <a:p>
            <a:r>
              <a:rPr lang="ja-JP" altLang="en-US" sz="2400">
                <a:ln w="22225">
                  <a:solidFill>
                    <a:schemeClr val="accent2"/>
                  </a:solidFill>
                  <a:prstDash val="solid"/>
                </a:ln>
                <a:solidFill>
                  <a:schemeClr val="accent2">
                    <a:lumMod val="40000"/>
                    <a:lumOff val="60000"/>
                  </a:schemeClr>
                </a:solidFill>
                <a:effectLst/>
              </a:rPr>
              <a:t>参加者アンケートで満足度が高かった</a:t>
            </a:r>
          </a:p>
        </p:txBody>
      </p:sp>
      <p:graphicFrame>
        <p:nvGraphicFramePr>
          <p:cNvPr id="12" name="グラフ 11"/>
          <p:cNvGraphicFramePr/>
          <p:nvPr/>
        </p:nvGraphicFramePr>
        <p:xfrm>
          <a:off x="7185025" y="3559175"/>
          <a:ext cx="3972560" cy="2628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今後の取り組みと新たな課題</a:t>
            </a:r>
          </a:p>
        </p:txBody>
      </p:sp>
      <p:sp>
        <p:nvSpPr>
          <p:cNvPr id="3" name="コンテンツプレースホルダ 2"/>
          <p:cNvSpPr>
            <a:spLocks noGrp="1"/>
          </p:cNvSpPr>
          <p:nvPr>
            <p:ph sz="half" idx="1"/>
          </p:nvPr>
        </p:nvSpPr>
        <p:spPr/>
        <p:txBody>
          <a:bodyPr/>
          <a:lstStyle/>
          <a:p>
            <a:r>
              <a:rPr lang="ja-JP" altLang="en-US"/>
              <a:t>参加者同士がつながるためのメーリングリストを開始したので関係性構築のための交流会をひらいていく</a:t>
            </a:r>
          </a:p>
          <a:p>
            <a:r>
              <a:rPr lang="ja-JP" altLang="en-US"/>
              <a:t>交流していく中で新たなニーズをくみ取り、次の講座や座談会へとつなげていく</a:t>
            </a:r>
          </a:p>
          <a:p>
            <a:r>
              <a:rPr lang="ja-JP" altLang="en-US"/>
              <a:t>親業のスキルアップをめざす</a:t>
            </a:r>
          </a:p>
        </p:txBody>
      </p:sp>
      <p:sp>
        <p:nvSpPr>
          <p:cNvPr id="4" name="コンテンツプレースホルダ 3"/>
          <p:cNvSpPr>
            <a:spLocks noGrp="1"/>
          </p:cNvSpPr>
          <p:nvPr>
            <p:ph sz="half" idx="2"/>
          </p:nvPr>
        </p:nvSpPr>
        <p:spPr/>
        <p:txBody>
          <a:bodyPr/>
          <a:lstStyle/>
          <a:p>
            <a:r>
              <a:rPr lang="ja-JP" altLang="en-US"/>
              <a:t>パパの参加者が少なかったのが課題</a:t>
            </a:r>
          </a:p>
          <a:p>
            <a:r>
              <a:rPr lang="ja-JP" altLang="en-US"/>
              <a:t>講座事業の継続開催を図る</a:t>
            </a:r>
          </a:p>
          <a:p>
            <a:r>
              <a:rPr lang="ja-JP" altLang="en-US"/>
              <a:t>参加者が支援者とつながる取り組みも必要</a:t>
            </a:r>
          </a:p>
        </p:txBody>
      </p:sp>
    </p:spTree>
  </p:cSld>
  <p:clrMapOvr>
    <a:masterClrMapping/>
  </p:clrMapOvr>
</p:sld>
</file>

<file path=ppt/theme/theme1.xml><?xml version="1.0" encoding="utf-8"?>
<a:theme xmlns:a="http://schemas.openxmlformats.org/drawingml/2006/main" name="クラシック_教育">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ＭＳ Ｐゴシック"/>
        <a:cs typeface=""/>
      </a:majorFont>
      <a:minorFont>
        <a:latin typeface="Arial"/>
        <a:ea typeface="ＭＳ Ｐゴシック"/>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294B87"/>
        </a:lt1>
        <a:dk2>
          <a:srgbClr val="D9ECF3"/>
        </a:dk2>
        <a:lt2>
          <a:srgbClr val="002850"/>
        </a:lt2>
        <a:accent1>
          <a:srgbClr val="3F76BF"/>
        </a:accent1>
        <a:accent2>
          <a:srgbClr val="00B000"/>
        </a:accent2>
        <a:accent3>
          <a:srgbClr val="ACB2C3"/>
        </a:accent3>
        <a:accent4>
          <a:srgbClr val="000000"/>
        </a:accent4>
        <a:accent5>
          <a:srgbClr val="AFBDDB"/>
        </a:accent5>
        <a:accent6>
          <a:srgbClr val="009D00"/>
        </a:accent6>
        <a:hlink>
          <a:srgbClr val="589CDA"/>
        </a:hlink>
        <a:folHlink>
          <a:srgbClr val="FFE70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330</Words>
  <Application>Microsoft Office PowerPoint</Application>
  <PresentationFormat>ユーザー設定</PresentationFormat>
  <Paragraphs>37</Paragraphs>
  <Slides>7</Slides>
  <Notes>0</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クラシック_教育</vt:lpstr>
      <vt:lpstr>地域に新たな子育て支援を創出する講座プロジェクト事業</vt:lpstr>
      <vt:lpstr>ファミリーステーション・SACHI ３つの事業</vt:lpstr>
      <vt:lpstr>ファミリーステーション・SACHI がとらえる地域課題</vt:lpstr>
      <vt:lpstr>子育てしながら私らしく生きる連続講座開催！</vt:lpstr>
      <vt:lpstr>スライド 5</vt:lpstr>
      <vt:lpstr>実際と成果</vt:lpstr>
      <vt:lpstr>今後の取り組みと新たな課題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7</cp:revision>
  <dcterms:created xsi:type="dcterms:W3CDTF">2017-05-07T05:30:00Z</dcterms:created>
  <dcterms:modified xsi:type="dcterms:W3CDTF">2017-05-29T05:23:51Z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1041-10.8.0.5416</vt:lpwstr>
  </property>
</Properties>
</file>