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9" r:id="rId4"/>
    <p:sldId id="279" r:id="rId5"/>
    <p:sldId id="280" r:id="rId6"/>
    <p:sldId id="281" r:id="rId7"/>
    <p:sldId id="282" r:id="rId8"/>
    <p:sldId id="283" r:id="rId9"/>
    <p:sldId id="284" r:id="rId1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p15:clr>
            <a:srgbClr val="A4A3A4"/>
          </p15:clr>
        </p15:guide>
        <p15:guide id="2" orient="horz" pos="3385">
          <p15:clr>
            <a:srgbClr val="A4A3A4"/>
          </p15:clr>
        </p15:guide>
        <p15:guide id="3" orient="horz" pos="2523">
          <p15:clr>
            <a:srgbClr val="A4A3A4"/>
          </p15:clr>
        </p15:guide>
        <p15:guide id="4" pos="2880">
          <p15:clr>
            <a:srgbClr val="A4A3A4"/>
          </p15:clr>
        </p15:guide>
        <p15:guide id="5" pos="1519">
          <p15:clr>
            <a:srgbClr val="A4A3A4"/>
          </p15:clr>
        </p15:guide>
        <p15:guide id="6" pos="42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CE2"/>
    <a:srgbClr val="E1C4B6"/>
    <a:srgbClr val="FFB089"/>
    <a:srgbClr val="FFA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34" autoAdjust="0"/>
  </p:normalViewPr>
  <p:slideViewPr>
    <p:cSldViewPr>
      <p:cViewPr varScale="1">
        <p:scale>
          <a:sx n="74" d="100"/>
          <a:sy n="74" d="100"/>
        </p:scale>
        <p:origin x="1266" y="72"/>
      </p:cViewPr>
      <p:guideLst>
        <p:guide orient="horz" pos="527"/>
        <p:guide orient="horz" pos="3385"/>
        <p:guide orient="horz" pos="2523"/>
        <p:guide pos="2880"/>
        <p:guide pos="1519"/>
        <p:guide pos="4241"/>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B5AF7F2-6403-4D21-91C2-213B8121473D}" type="datetimeFigureOut">
              <a:rPr kumimoji="1" lang="ja-JP" altLang="en-US" smtClean="0"/>
              <a:t>2021/5/28</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55481F3-4465-4F21-A26D-397C6CE637DB}" type="slidenum">
              <a:rPr kumimoji="1" lang="ja-JP" altLang="en-US" smtClean="0"/>
              <a:t>‹#›</a:t>
            </a:fld>
            <a:endParaRPr kumimoji="1" lang="ja-JP" altLang="en-US"/>
          </a:p>
        </p:txBody>
      </p:sp>
    </p:spTree>
    <p:extLst>
      <p:ext uri="{BB962C8B-B14F-4D97-AF65-F5344CB8AC3E}">
        <p14:creationId xmlns:p14="http://schemas.microsoft.com/office/powerpoint/2010/main" val="731324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CA4C67-AA0F-4A16-AB2A-15DF49B0A7A2}" type="datetimeFigureOut">
              <a:rPr kumimoji="1" lang="ja-JP" altLang="en-US" smtClean="0"/>
              <a:t>2021/5/28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1A2D32-C240-4541-85EF-15C7A18E242E}" type="slidenum">
              <a:rPr kumimoji="1" lang="ja-JP" altLang="en-US" smtClean="0"/>
              <a:t>‹#›</a:t>
            </a:fld>
            <a:endParaRPr kumimoji="1" lang="ja-JP" altLang="en-US"/>
          </a:p>
        </p:txBody>
      </p:sp>
    </p:spTree>
    <p:extLst>
      <p:ext uri="{BB962C8B-B14F-4D97-AF65-F5344CB8AC3E}">
        <p14:creationId xmlns:p14="http://schemas.microsoft.com/office/powerpoint/2010/main" val="192094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1</a:t>
            </a:fld>
            <a:endParaRPr kumimoji="1" lang="ja-JP" altLang="en-US"/>
          </a:p>
        </p:txBody>
      </p:sp>
    </p:spTree>
    <p:extLst>
      <p:ext uri="{BB962C8B-B14F-4D97-AF65-F5344CB8AC3E}">
        <p14:creationId xmlns:p14="http://schemas.microsoft.com/office/powerpoint/2010/main" val="141979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2</a:t>
            </a:fld>
            <a:endParaRPr kumimoji="1" lang="ja-JP" altLang="en-US"/>
          </a:p>
        </p:txBody>
      </p:sp>
    </p:spTree>
    <p:extLst>
      <p:ext uri="{BB962C8B-B14F-4D97-AF65-F5344CB8AC3E}">
        <p14:creationId xmlns:p14="http://schemas.microsoft.com/office/powerpoint/2010/main" val="92870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3</a:t>
            </a:fld>
            <a:endParaRPr kumimoji="1" lang="ja-JP" altLang="en-US"/>
          </a:p>
        </p:txBody>
      </p:sp>
    </p:spTree>
    <p:extLst>
      <p:ext uri="{BB962C8B-B14F-4D97-AF65-F5344CB8AC3E}">
        <p14:creationId xmlns:p14="http://schemas.microsoft.com/office/powerpoint/2010/main" val="92870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4</a:t>
            </a:fld>
            <a:endParaRPr kumimoji="1" lang="ja-JP" altLang="en-US"/>
          </a:p>
        </p:txBody>
      </p:sp>
    </p:spTree>
    <p:extLst>
      <p:ext uri="{BB962C8B-B14F-4D97-AF65-F5344CB8AC3E}">
        <p14:creationId xmlns:p14="http://schemas.microsoft.com/office/powerpoint/2010/main" val="350989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5</a:t>
            </a:fld>
            <a:endParaRPr kumimoji="1" lang="ja-JP" altLang="en-US"/>
          </a:p>
        </p:txBody>
      </p:sp>
    </p:spTree>
    <p:extLst>
      <p:ext uri="{BB962C8B-B14F-4D97-AF65-F5344CB8AC3E}">
        <p14:creationId xmlns:p14="http://schemas.microsoft.com/office/powerpoint/2010/main" val="415844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6</a:t>
            </a:fld>
            <a:endParaRPr kumimoji="1" lang="ja-JP" altLang="en-US"/>
          </a:p>
        </p:txBody>
      </p:sp>
    </p:spTree>
    <p:extLst>
      <p:ext uri="{BB962C8B-B14F-4D97-AF65-F5344CB8AC3E}">
        <p14:creationId xmlns:p14="http://schemas.microsoft.com/office/powerpoint/2010/main" val="47835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7</a:t>
            </a:fld>
            <a:endParaRPr kumimoji="1" lang="ja-JP" altLang="en-US"/>
          </a:p>
        </p:txBody>
      </p:sp>
    </p:spTree>
    <p:extLst>
      <p:ext uri="{BB962C8B-B14F-4D97-AF65-F5344CB8AC3E}">
        <p14:creationId xmlns:p14="http://schemas.microsoft.com/office/powerpoint/2010/main" val="314150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8</a:t>
            </a:fld>
            <a:endParaRPr kumimoji="1" lang="ja-JP" altLang="en-US"/>
          </a:p>
        </p:txBody>
      </p:sp>
    </p:spTree>
    <p:extLst>
      <p:ext uri="{BB962C8B-B14F-4D97-AF65-F5344CB8AC3E}">
        <p14:creationId xmlns:p14="http://schemas.microsoft.com/office/powerpoint/2010/main" val="131643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1A2D32-C240-4541-85EF-15C7A18E242E}" type="slidenum">
              <a:rPr kumimoji="1" lang="ja-JP" altLang="en-US" smtClean="0"/>
              <a:t>9</a:t>
            </a:fld>
            <a:endParaRPr kumimoji="1" lang="ja-JP" altLang="en-US"/>
          </a:p>
        </p:txBody>
      </p:sp>
    </p:spTree>
    <p:extLst>
      <p:ext uri="{BB962C8B-B14F-4D97-AF65-F5344CB8AC3E}">
        <p14:creationId xmlns:p14="http://schemas.microsoft.com/office/powerpoint/2010/main" val="304130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31154321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28425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63517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61740"/>
            <a:ext cx="8229600" cy="418058"/>
          </a:xfrm>
        </p:spPr>
        <p:txBody>
          <a:bodyPr>
            <a:noAutofit/>
          </a:bodyPr>
          <a:lstStyle>
            <a:lvl1pPr>
              <a:defRPr sz="24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cxnSp>
        <p:nvCxnSpPr>
          <p:cNvPr id="8" name="直線コネクタ 7"/>
          <p:cNvCxnSpPr/>
          <p:nvPr userDrawn="1"/>
        </p:nvCxnSpPr>
        <p:spPr>
          <a:xfrm>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09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3735797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21051978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736363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20634024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77422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212213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3B8167-1478-44B9-827A-7FA3776A2637}" type="datetimeFigureOut">
              <a:rPr kumimoji="1" lang="ja-JP" altLang="en-US" smtClean="0"/>
              <a:t>2021/5/28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200387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B8167-1478-44B9-827A-7FA3776A2637}" type="datetimeFigureOut">
              <a:rPr kumimoji="1" lang="ja-JP" altLang="en-US" smtClean="0"/>
              <a:t>2021/5/28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5C9EC-6EB9-42FD-9761-F60B896CCA2C}" type="slidenum">
              <a:rPr kumimoji="1" lang="ja-JP" altLang="en-US" smtClean="0"/>
              <a:t>‹#›</a:t>
            </a:fld>
            <a:endParaRPr kumimoji="1" lang="ja-JP" altLang="en-US"/>
          </a:p>
        </p:txBody>
      </p:sp>
    </p:spTree>
    <p:extLst>
      <p:ext uri="{BB962C8B-B14F-4D97-AF65-F5344CB8AC3E}">
        <p14:creationId xmlns:p14="http://schemas.microsoft.com/office/powerpoint/2010/main" val="424365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20523" y="4331467"/>
            <a:ext cx="5502954" cy="432048"/>
          </a:xfrm>
        </p:spPr>
        <p:txBody>
          <a:bodyPr>
            <a:noAutofit/>
          </a:bodyPr>
          <a:lstStyle/>
          <a:p>
            <a:r>
              <a:rPr lang="ja-JP" altLang="en-US" sz="1800" dirty="0">
                <a:solidFill>
                  <a:schemeClr val="tx1">
                    <a:lumMod val="75000"/>
                    <a:lumOff val="25000"/>
                  </a:schemeClr>
                </a:solidFill>
              </a:rPr>
              <a:t>共に学ぶ・創る・発信するファクトリー</a:t>
            </a:r>
            <a:endParaRPr kumimoji="1" lang="ja-JP" altLang="en-US" sz="1800" dirty="0">
              <a:solidFill>
                <a:schemeClr val="tx1">
                  <a:lumMod val="75000"/>
                  <a:lumOff val="25000"/>
                </a:scheme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358" y="4763515"/>
            <a:ext cx="2537284" cy="1694544"/>
          </a:xfrm>
          <a:prstGeom prst="rect">
            <a:avLst/>
          </a:prstGeom>
        </p:spPr>
      </p:pic>
      <p:sp>
        <p:nvSpPr>
          <p:cNvPr id="5" name="サブタイトル 2"/>
          <p:cNvSpPr txBox="1">
            <a:spLocks/>
          </p:cNvSpPr>
          <p:nvPr/>
        </p:nvSpPr>
        <p:spPr>
          <a:xfrm>
            <a:off x="935596" y="1120032"/>
            <a:ext cx="7272808" cy="18769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2400" dirty="0" smtClean="0">
                <a:solidFill>
                  <a:schemeClr val="tx1">
                    <a:lumMod val="75000"/>
                    <a:lumOff val="25000"/>
                  </a:schemeClr>
                </a:solidFill>
              </a:rPr>
              <a:t>廃校施設を活用した</a:t>
            </a:r>
            <a:r>
              <a:rPr lang="ja-JP" altLang="en-US" sz="2400" dirty="0">
                <a:solidFill>
                  <a:schemeClr val="tx1">
                    <a:lumMod val="75000"/>
                    <a:lumOff val="25000"/>
                  </a:schemeClr>
                </a:solidFill>
              </a:rPr>
              <a:t>、身近に芸術</a:t>
            </a:r>
            <a:r>
              <a:rPr lang="ja-JP" altLang="en-US" sz="2400" dirty="0" smtClean="0">
                <a:solidFill>
                  <a:schemeClr val="tx1">
                    <a:lumMod val="75000"/>
                    <a:lumOff val="25000"/>
                  </a:schemeClr>
                </a:solidFill>
              </a:rPr>
              <a:t>文化に触れる場</a:t>
            </a:r>
            <a:endParaRPr lang="en-US" altLang="ja-JP" sz="2400" dirty="0" smtClean="0">
              <a:solidFill>
                <a:schemeClr val="tx1">
                  <a:lumMod val="75000"/>
                  <a:lumOff val="25000"/>
                </a:schemeClr>
              </a:solidFill>
            </a:endParaRPr>
          </a:p>
          <a:p>
            <a:r>
              <a:rPr lang="ja-JP" altLang="en-US" sz="6000" dirty="0" smtClean="0">
                <a:solidFill>
                  <a:schemeClr val="tx1">
                    <a:lumMod val="75000"/>
                    <a:lumOff val="25000"/>
                  </a:schemeClr>
                </a:solidFill>
              </a:rPr>
              <a:t>ほうかごシアター</a:t>
            </a:r>
            <a:endParaRPr lang="ja-JP" altLang="en-US" sz="6000" dirty="0">
              <a:solidFill>
                <a:schemeClr val="tx1">
                  <a:lumMod val="75000"/>
                  <a:lumOff val="25000"/>
                </a:schemeClr>
              </a:solidFill>
            </a:endParaRPr>
          </a:p>
        </p:txBody>
      </p:sp>
    </p:spTree>
    <p:extLst>
      <p:ext uri="{BB962C8B-B14F-4D97-AF65-F5344CB8AC3E}">
        <p14:creationId xmlns:p14="http://schemas.microsoft.com/office/powerpoint/2010/main" val="210211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kumimoji="1" lang="ja-JP" altLang="en-US" sz="2800" dirty="0" smtClean="0"/>
              <a:t>たちかわ創造舎とは</a:t>
            </a:r>
            <a:endParaRPr kumimoji="1" lang="ja-JP" altLang="en-US" sz="2800" dirty="0"/>
          </a:p>
        </p:txBody>
      </p:sp>
      <p:sp>
        <p:nvSpPr>
          <p:cNvPr id="6" name="テキスト ボックス 5"/>
          <p:cNvSpPr txBox="1"/>
          <p:nvPr/>
        </p:nvSpPr>
        <p:spPr>
          <a:xfrm>
            <a:off x="496309" y="827697"/>
            <a:ext cx="8108139" cy="523220"/>
          </a:xfrm>
          <a:prstGeom prst="rect">
            <a:avLst/>
          </a:prstGeom>
          <a:noFill/>
        </p:spPr>
        <p:txBody>
          <a:bodyPr wrap="square" rtlCol="0">
            <a:spAutoFit/>
          </a:bodyPr>
          <a:lstStyle/>
          <a:p>
            <a:r>
              <a:rPr lang="ja-JP" altLang="en-US" sz="1400" b="1" dirty="0" smtClean="0"/>
              <a:t>たちかわ</a:t>
            </a:r>
            <a:r>
              <a:rPr lang="ja-JP" altLang="en-US" sz="1400" b="1" dirty="0"/>
              <a:t>創造舎は、</a:t>
            </a:r>
            <a:r>
              <a:rPr lang="en-US" altLang="ja-JP" sz="1400" b="1" dirty="0"/>
              <a:t>2004</a:t>
            </a:r>
            <a:r>
              <a:rPr lang="ja-JP" altLang="en-US" sz="1400" b="1" dirty="0"/>
              <a:t>年に廃校となった多摩川小学校の校舎や体育館などの貴重な資源を</a:t>
            </a:r>
            <a:r>
              <a:rPr lang="ja-JP" altLang="en-US" sz="1400" b="1" dirty="0" smtClean="0"/>
              <a:t>いかし、</a:t>
            </a:r>
            <a:endParaRPr lang="en-US" altLang="ja-JP" sz="1400" b="1" dirty="0" smtClean="0"/>
          </a:p>
          <a:p>
            <a:r>
              <a:rPr lang="en-US" altLang="ja-JP" sz="1400" b="1" dirty="0" smtClean="0"/>
              <a:t>2015</a:t>
            </a:r>
            <a:r>
              <a:rPr lang="ja-JP" altLang="en-US" sz="1400" b="1" dirty="0"/>
              <a:t>年</a:t>
            </a:r>
            <a:r>
              <a:rPr lang="en-US" altLang="ja-JP" sz="1400" b="1" dirty="0"/>
              <a:t>9</a:t>
            </a:r>
            <a:r>
              <a:rPr lang="ja-JP" altLang="en-US" sz="1400" b="1" dirty="0"/>
              <a:t>月にオープン</a:t>
            </a:r>
            <a:r>
              <a:rPr lang="ja-JP" altLang="en-US" sz="1400" b="1" dirty="0" smtClean="0"/>
              <a:t>した、プロフェッショナル</a:t>
            </a:r>
            <a:r>
              <a:rPr lang="ja-JP" altLang="en-US" sz="1400" b="1" dirty="0"/>
              <a:t>が集まる文化創造のための活動拠点です</a:t>
            </a:r>
            <a:r>
              <a:rPr lang="ja-JP" altLang="en-US" sz="1400" b="1" dirty="0" smtClean="0"/>
              <a:t>。</a:t>
            </a:r>
            <a:endParaRPr lang="en-US" altLang="ja-JP" sz="1400" b="1" dirty="0" smtClean="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170" y="3451106"/>
            <a:ext cx="712800" cy="666313"/>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170" y="4263743"/>
            <a:ext cx="723424" cy="6912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169" y="5080671"/>
            <a:ext cx="712800" cy="712800"/>
          </a:xfrm>
          <a:prstGeom prst="rect">
            <a:avLst/>
          </a:prstGeom>
        </p:spPr>
      </p:pic>
      <p:sp>
        <p:nvSpPr>
          <p:cNvPr id="19" name="正方形/長方形 18"/>
          <p:cNvSpPr/>
          <p:nvPr/>
        </p:nvSpPr>
        <p:spPr>
          <a:xfrm>
            <a:off x="2061245" y="4247868"/>
            <a:ext cx="6543203" cy="712800"/>
          </a:xfrm>
          <a:prstGeom prst="rect">
            <a:avLst/>
          </a:prstGeom>
          <a:solidFill>
            <a:schemeClr val="bg1"/>
          </a:soli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400" b="1" dirty="0" smtClean="0">
                <a:solidFill>
                  <a:schemeClr val="tx1"/>
                </a:solidFill>
              </a:rPr>
              <a:t>フィルムコミッション事業</a:t>
            </a:r>
            <a:endParaRPr lang="en-US" altLang="ja-JP" sz="1400" dirty="0">
              <a:solidFill>
                <a:schemeClr val="tx1"/>
              </a:solidFill>
            </a:endParaRPr>
          </a:p>
          <a:p>
            <a:r>
              <a:rPr lang="ja-JP" altLang="en-US" sz="1400" dirty="0" smtClean="0">
                <a:solidFill>
                  <a:schemeClr val="tx1"/>
                </a:solidFill>
              </a:rPr>
              <a:t>校舎</a:t>
            </a:r>
            <a:r>
              <a:rPr lang="ja-JP" altLang="en-US" sz="1400" dirty="0">
                <a:solidFill>
                  <a:schemeClr val="tx1"/>
                </a:solidFill>
              </a:rPr>
              <a:t>２</a:t>
            </a:r>
            <a:r>
              <a:rPr lang="ja-JP" altLang="en-US" sz="1400" dirty="0" smtClean="0">
                <a:solidFill>
                  <a:schemeClr val="tx1"/>
                </a:solidFill>
              </a:rPr>
              <a:t>階部分が撮影専用スペース、創作に集中できる環境を提供します。</a:t>
            </a:r>
            <a:endParaRPr lang="ja-JP" altLang="en-US" sz="1400" dirty="0">
              <a:solidFill>
                <a:schemeClr val="tx1"/>
              </a:solidFill>
            </a:endParaRPr>
          </a:p>
        </p:txBody>
      </p:sp>
      <p:sp>
        <p:nvSpPr>
          <p:cNvPr id="20" name="正方形/長方形 19"/>
          <p:cNvSpPr/>
          <p:nvPr/>
        </p:nvSpPr>
        <p:spPr>
          <a:xfrm>
            <a:off x="2061245" y="5068017"/>
            <a:ext cx="6543203" cy="712800"/>
          </a:xfrm>
          <a:prstGeom prst="rect">
            <a:avLst/>
          </a:prstGeom>
          <a:solidFill>
            <a:schemeClr val="bg1"/>
          </a:soli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400" b="1" dirty="0" smtClean="0">
                <a:solidFill>
                  <a:schemeClr val="tx1"/>
                </a:solidFill>
              </a:rPr>
              <a:t>サイクル・ステーション事業</a:t>
            </a:r>
            <a:endParaRPr lang="en-US" altLang="ja-JP" sz="1400" dirty="0">
              <a:solidFill>
                <a:schemeClr val="tx1"/>
              </a:solidFill>
            </a:endParaRPr>
          </a:p>
          <a:p>
            <a:r>
              <a:rPr lang="ja-JP" altLang="en-US" sz="1400" dirty="0" smtClean="0">
                <a:solidFill>
                  <a:schemeClr val="tx1"/>
                </a:solidFill>
              </a:rPr>
              <a:t>自転車文化都市のモデルケースを目指して、様々なプロジェクトを展開します。</a:t>
            </a:r>
            <a:endParaRPr lang="ja-JP" altLang="en-US" sz="1400" dirty="0">
              <a:solidFill>
                <a:schemeClr val="tx1"/>
              </a:solidFill>
            </a:endParaRPr>
          </a:p>
        </p:txBody>
      </p:sp>
      <p:sp>
        <p:nvSpPr>
          <p:cNvPr id="22" name="正方形/長方形 21"/>
          <p:cNvSpPr/>
          <p:nvPr/>
        </p:nvSpPr>
        <p:spPr>
          <a:xfrm>
            <a:off x="539552" y="3428004"/>
            <a:ext cx="432048" cy="3246264"/>
          </a:xfrm>
          <a:prstGeom prst="rect">
            <a:avLst/>
          </a:prstGeom>
          <a:solidFill>
            <a:schemeClr val="accent1">
              <a:lumMod val="40000"/>
              <a:lumOff val="6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tIns="144000" bIns="144000" rtlCol="0" anchor="ctr"/>
          <a:lstStyle/>
          <a:p>
            <a:pPr algn="ctr"/>
            <a:r>
              <a:rPr lang="ja-JP" altLang="en-US" sz="1600" b="1" dirty="0" smtClean="0">
                <a:solidFill>
                  <a:schemeClr val="tx1"/>
                </a:solidFill>
              </a:rPr>
              <a:t>事　業</a:t>
            </a:r>
            <a:endParaRPr lang="ja-JP" altLang="en-US" sz="1600" b="1" dirty="0">
              <a:solidFill>
                <a:schemeClr val="tx1"/>
              </a:solidFill>
            </a:endParaRPr>
          </a:p>
        </p:txBody>
      </p:sp>
      <p:sp>
        <p:nvSpPr>
          <p:cNvPr id="23" name="正方形/長方形 22"/>
          <p:cNvSpPr/>
          <p:nvPr/>
        </p:nvSpPr>
        <p:spPr>
          <a:xfrm>
            <a:off x="2061245" y="3428502"/>
            <a:ext cx="6543203" cy="711520"/>
          </a:xfrm>
          <a:prstGeom prst="rect">
            <a:avLst/>
          </a:prstGeom>
          <a:solidFill>
            <a:schemeClr val="bg1"/>
          </a:soli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400" b="1" dirty="0">
                <a:solidFill>
                  <a:schemeClr val="tx1"/>
                </a:solidFill>
              </a:rPr>
              <a:t>インキュベーション・</a:t>
            </a:r>
            <a:r>
              <a:rPr lang="ja-JP" altLang="en-US" sz="1400" b="1" dirty="0" smtClean="0">
                <a:solidFill>
                  <a:schemeClr val="tx1"/>
                </a:solidFill>
              </a:rPr>
              <a:t>センター事業</a:t>
            </a:r>
            <a:endParaRPr kumimoji="1" lang="en-US" altLang="ja-JP" sz="1400" b="1" dirty="0">
              <a:solidFill>
                <a:schemeClr val="tx1"/>
              </a:solidFill>
            </a:endParaRPr>
          </a:p>
          <a:p>
            <a:r>
              <a:rPr kumimoji="1" lang="ja-JP" altLang="en-US" sz="1400" dirty="0" smtClean="0">
                <a:solidFill>
                  <a:schemeClr val="tx1"/>
                </a:solidFill>
              </a:rPr>
              <a:t>専門性の高い文化団体の活動をハードとソフトの両面から支援します。</a:t>
            </a:r>
            <a:endParaRPr kumimoji="1" lang="en-US" altLang="ja-JP" sz="1400" dirty="0" smtClean="0">
              <a:solidFill>
                <a:schemeClr val="tx1"/>
              </a:solidFill>
            </a:endParaRPr>
          </a:p>
        </p:txBody>
      </p:sp>
      <p:sp>
        <p:nvSpPr>
          <p:cNvPr id="17" name="正方形/長方形 16"/>
          <p:cNvSpPr/>
          <p:nvPr/>
        </p:nvSpPr>
        <p:spPr>
          <a:xfrm>
            <a:off x="532313" y="1576467"/>
            <a:ext cx="5112568" cy="1544852"/>
          </a:xfrm>
          <a:prstGeom prst="rect">
            <a:avLst/>
          </a:prstGeom>
          <a:solidFill>
            <a:srgbClr val="FFB089"/>
          </a:solidFill>
          <a:ln w="28575">
            <a:solidFill>
              <a:srgbClr val="FFB08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rPr>
              <a:t>たちかわ創造舎の活動は</a:t>
            </a:r>
            <a:endParaRPr lang="en-US" altLang="ja-JP" sz="1400" b="1" dirty="0" smtClean="0">
              <a:solidFill>
                <a:schemeClr val="tx1"/>
              </a:solidFill>
            </a:endParaRPr>
          </a:p>
          <a:p>
            <a:r>
              <a:rPr kumimoji="1" lang="ja-JP" altLang="en-US" sz="1400" b="1" dirty="0" smtClean="0">
                <a:solidFill>
                  <a:schemeClr val="tx1"/>
                </a:solidFill>
              </a:rPr>
              <a:t>立川市</a:t>
            </a:r>
            <a:r>
              <a:rPr lang="ja-JP" altLang="en-US" sz="1400" b="1" dirty="0">
                <a:solidFill>
                  <a:schemeClr val="tx1"/>
                </a:solidFill>
              </a:rPr>
              <a:t>の</a:t>
            </a:r>
            <a:r>
              <a:rPr kumimoji="1" lang="ja-JP" altLang="en-US" sz="1400" b="1" dirty="0" smtClean="0">
                <a:solidFill>
                  <a:schemeClr val="tx1"/>
                </a:solidFill>
              </a:rPr>
              <a:t>旧多摩川小学校有効活用事業として行っています</a:t>
            </a:r>
            <a:endParaRPr kumimoji="1" lang="en-US" altLang="ja-JP" sz="1400" b="1" dirty="0" smtClean="0">
              <a:solidFill>
                <a:schemeClr val="tx1"/>
              </a:solidFill>
            </a:endParaRPr>
          </a:p>
          <a:p>
            <a:endParaRPr kumimoji="1" lang="en-US" altLang="ja-JP" sz="1200" b="1" dirty="0" smtClean="0">
              <a:solidFill>
                <a:schemeClr val="tx1"/>
              </a:solidFill>
            </a:endParaRPr>
          </a:p>
          <a:p>
            <a:r>
              <a:rPr lang="ja-JP" altLang="en-US" sz="1200" b="1" dirty="0" smtClean="0">
                <a:solidFill>
                  <a:schemeClr val="tx1"/>
                </a:solidFill>
              </a:rPr>
              <a:t>企画</a:t>
            </a:r>
            <a:r>
              <a:rPr lang="ja-JP" altLang="en-US" sz="1200" b="1" dirty="0">
                <a:solidFill>
                  <a:schemeClr val="tx1"/>
                </a:solidFill>
              </a:rPr>
              <a:t>・運営 </a:t>
            </a:r>
            <a:r>
              <a:rPr lang="ja-JP" altLang="en-US" sz="1200" dirty="0">
                <a:solidFill>
                  <a:schemeClr val="tx1"/>
                </a:solidFill>
              </a:rPr>
              <a:t>： </a:t>
            </a:r>
            <a:r>
              <a:rPr lang="en-US" altLang="ja-JP" sz="1200" dirty="0">
                <a:solidFill>
                  <a:schemeClr val="tx1"/>
                </a:solidFill>
              </a:rPr>
              <a:t>NPO</a:t>
            </a:r>
            <a:r>
              <a:rPr lang="ja-JP" altLang="en-US" sz="1200" dirty="0">
                <a:solidFill>
                  <a:schemeClr val="tx1"/>
                </a:solidFill>
              </a:rPr>
              <a:t>法人アートネットワーク・</a:t>
            </a:r>
            <a:r>
              <a:rPr lang="ja-JP" altLang="en-US" sz="1200" dirty="0" smtClean="0">
                <a:solidFill>
                  <a:schemeClr val="tx1"/>
                </a:solidFill>
              </a:rPr>
              <a:t>ジャパン</a:t>
            </a:r>
            <a:endParaRPr lang="en-US" altLang="ja-JP" sz="1200" dirty="0" smtClean="0">
              <a:solidFill>
                <a:schemeClr val="tx1"/>
              </a:solidFill>
            </a:endParaRPr>
          </a:p>
          <a:p>
            <a:r>
              <a:rPr lang="en-US" altLang="ja-JP" sz="1200" dirty="0">
                <a:solidFill>
                  <a:schemeClr val="tx1"/>
                </a:solidFill>
              </a:rPr>
              <a:t> </a:t>
            </a:r>
            <a:r>
              <a:rPr lang="en-US" altLang="ja-JP" sz="1200" dirty="0" smtClean="0">
                <a:solidFill>
                  <a:schemeClr val="tx1"/>
                </a:solidFill>
              </a:rPr>
              <a:t>                       NPO</a:t>
            </a:r>
            <a:r>
              <a:rPr lang="ja-JP" altLang="en-US" sz="1200" dirty="0">
                <a:solidFill>
                  <a:schemeClr val="tx1"/>
                </a:solidFill>
              </a:rPr>
              <a:t>法人日本自転車環境整備</a:t>
            </a:r>
            <a:r>
              <a:rPr lang="ja-JP" altLang="en-US" sz="1200" dirty="0" smtClean="0">
                <a:solidFill>
                  <a:schemeClr val="tx1"/>
                </a:solidFill>
              </a:rPr>
              <a:t>機構</a:t>
            </a:r>
            <a:endParaRPr lang="en-US" altLang="ja-JP" sz="1200" dirty="0" smtClean="0">
              <a:solidFill>
                <a:schemeClr val="tx1"/>
              </a:solidFill>
            </a:endParaRPr>
          </a:p>
          <a:p>
            <a:r>
              <a:rPr lang="ja-JP" altLang="en-US" sz="1200" b="1" spc="80" dirty="0" smtClean="0">
                <a:solidFill>
                  <a:schemeClr val="tx1"/>
                </a:solidFill>
              </a:rPr>
              <a:t>協力</a:t>
            </a:r>
            <a:r>
              <a:rPr lang="ja-JP" altLang="en-US" sz="1200" b="1" spc="80" dirty="0">
                <a:solidFill>
                  <a:schemeClr val="tx1"/>
                </a:solidFill>
              </a:rPr>
              <a:t>団体 </a:t>
            </a:r>
            <a:r>
              <a:rPr lang="ja-JP" altLang="en-US" sz="1200" dirty="0">
                <a:solidFill>
                  <a:schemeClr val="tx1"/>
                </a:solidFill>
              </a:rPr>
              <a:t>： たまがわ・みらいパーク企画運営委員会</a:t>
            </a:r>
            <a:endParaRPr lang="en-US" altLang="ja-JP" sz="1200" dirty="0">
              <a:solidFill>
                <a:schemeClr val="tx1"/>
              </a:solidFill>
            </a:endParaRPr>
          </a:p>
          <a:p>
            <a:endParaRPr kumimoji="1" lang="ja-JP" altLang="en-US" sz="1200" b="1" dirty="0">
              <a:solidFill>
                <a:schemeClr val="tx1"/>
              </a:solidFill>
            </a:endParaRPr>
          </a:p>
        </p:txBody>
      </p:sp>
      <p:sp>
        <p:nvSpPr>
          <p:cNvPr id="14" name="正方形/長方形 13"/>
          <p:cNvSpPr/>
          <p:nvPr/>
        </p:nvSpPr>
        <p:spPr>
          <a:xfrm>
            <a:off x="2061245" y="5934447"/>
            <a:ext cx="6543203" cy="712800"/>
          </a:xfrm>
          <a:prstGeom prst="rect">
            <a:avLst/>
          </a:prstGeom>
          <a:solidFill>
            <a:schemeClr val="bg1"/>
          </a:soli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400" b="1" dirty="0" smtClean="0">
                <a:solidFill>
                  <a:schemeClr val="tx1"/>
                </a:solidFill>
              </a:rPr>
              <a:t>コミュニティ・デザイン事業</a:t>
            </a:r>
            <a:endParaRPr lang="en-US" altLang="ja-JP" sz="1400" dirty="0">
              <a:solidFill>
                <a:schemeClr val="tx1"/>
              </a:solidFill>
            </a:endParaRPr>
          </a:p>
          <a:p>
            <a:r>
              <a:rPr lang="ja-JP" altLang="en-US" sz="1400" dirty="0" smtClean="0">
                <a:solidFill>
                  <a:schemeClr val="tx1"/>
                </a:solidFill>
              </a:rPr>
              <a:t>芸術文化で街を活性化し、人と人とのつながりを創出します。</a:t>
            </a:r>
            <a:endParaRPr lang="ja-JP" altLang="en-US" sz="1400" dirty="0">
              <a:solidFill>
                <a:schemeClr val="tx1"/>
              </a:solidFill>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170" y="5934447"/>
            <a:ext cx="712800" cy="712800"/>
          </a:xfrm>
          <a:prstGeom prst="rect">
            <a:avLst/>
          </a:prstGeom>
        </p:spPr>
      </p:pic>
      <p:pic>
        <p:nvPicPr>
          <p:cNvPr id="4" name="図 3"/>
          <p:cNvPicPr>
            <a:picLocks noChangeAspect="1"/>
          </p:cNvPicPr>
          <p:nvPr/>
        </p:nvPicPr>
        <p:blipFill>
          <a:blip r:embed="rId7"/>
          <a:stretch>
            <a:fillRect/>
          </a:stretch>
        </p:blipFill>
        <p:spPr>
          <a:xfrm>
            <a:off x="5860905" y="1433046"/>
            <a:ext cx="2743543" cy="1831695"/>
          </a:xfrm>
          <a:prstGeom prst="rect">
            <a:avLst/>
          </a:prstGeom>
        </p:spPr>
      </p:pic>
    </p:spTree>
    <p:extLst>
      <p:ext uri="{BB962C8B-B14F-4D97-AF65-F5344CB8AC3E}">
        <p14:creationId xmlns:p14="http://schemas.microsoft.com/office/powerpoint/2010/main" val="263073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ja-JP" altLang="en-US" sz="2800" dirty="0" smtClean="0"/>
              <a:t>たちかわ創造舎を取り巻く環境が抱える課題</a:t>
            </a:r>
            <a:endParaRPr kumimoji="1" lang="ja-JP" altLang="en-US" sz="2800" dirty="0"/>
          </a:p>
        </p:txBody>
      </p:sp>
      <p:sp>
        <p:nvSpPr>
          <p:cNvPr id="6" name="テキスト ボックス 5"/>
          <p:cNvSpPr txBox="1"/>
          <p:nvPr/>
        </p:nvSpPr>
        <p:spPr>
          <a:xfrm>
            <a:off x="827584" y="4365104"/>
            <a:ext cx="7488833" cy="1944216"/>
          </a:xfrm>
          <a:prstGeom prst="rect">
            <a:avLst/>
          </a:prstGeom>
          <a:solidFill>
            <a:schemeClr val="accent6">
              <a:lumMod val="20000"/>
              <a:lumOff val="80000"/>
            </a:schemeClr>
          </a:solidFill>
        </p:spPr>
        <p:txBody>
          <a:bodyPr wrap="square" rtlCol="0">
            <a:noAutofit/>
          </a:bodyPr>
          <a:lstStyle/>
          <a:p>
            <a:pPr algn="ctr"/>
            <a:r>
              <a:rPr lang="ja-JP" altLang="en-US" sz="2000" b="1" dirty="0" smtClean="0">
                <a:solidFill>
                  <a:srgbClr val="002060"/>
                </a:solidFill>
              </a:rPr>
              <a:t>地域住民が身近な場所で、定期的に、気軽に文化芸術に触れ、</a:t>
            </a:r>
            <a:endParaRPr lang="en-US" altLang="ja-JP" sz="2000" b="1" dirty="0" smtClean="0">
              <a:solidFill>
                <a:srgbClr val="002060"/>
              </a:solidFill>
            </a:endParaRPr>
          </a:p>
          <a:p>
            <a:pPr algn="ctr"/>
            <a:r>
              <a:rPr lang="ja-JP" altLang="en-US" sz="2000" b="1" dirty="0" smtClean="0">
                <a:solidFill>
                  <a:srgbClr val="002060"/>
                </a:solidFill>
              </a:rPr>
              <a:t>芸術家と交流できる場を提供しよう！</a:t>
            </a:r>
            <a:endParaRPr lang="en-US" altLang="ja-JP" sz="2000" b="1" dirty="0" smtClean="0">
              <a:solidFill>
                <a:srgbClr val="002060"/>
              </a:solidFill>
            </a:endParaRPr>
          </a:p>
          <a:p>
            <a:pPr algn="ctr"/>
            <a:endParaRPr lang="en-US" altLang="ja-JP" sz="1600" b="1" dirty="0" smtClean="0"/>
          </a:p>
          <a:p>
            <a:pPr algn="ctr"/>
            <a:r>
              <a:rPr lang="ja-JP" altLang="en-US" sz="2400" b="1" dirty="0" smtClean="0">
                <a:solidFill>
                  <a:srgbClr val="FF0000"/>
                </a:solidFill>
              </a:rPr>
              <a:t>子どもから大人まで、誰でも楽しめる</a:t>
            </a:r>
            <a:endParaRPr lang="en-US" altLang="ja-JP" sz="2400" b="1" dirty="0" smtClean="0">
              <a:solidFill>
                <a:srgbClr val="FF0000"/>
              </a:solidFill>
            </a:endParaRPr>
          </a:p>
          <a:p>
            <a:pPr algn="ctr"/>
            <a:r>
              <a:rPr kumimoji="1" lang="ja-JP" altLang="en-US" sz="2800" b="1" dirty="0" smtClean="0">
                <a:solidFill>
                  <a:srgbClr val="FF0000"/>
                </a:solidFill>
              </a:rPr>
              <a:t>「ほうかごシアター」誕生！</a:t>
            </a:r>
            <a:endParaRPr kumimoji="1" lang="en-US" altLang="ja-JP" sz="2800" b="1" dirty="0" smtClean="0">
              <a:solidFill>
                <a:srgbClr val="FF0000"/>
              </a:solidFill>
            </a:endParaRPr>
          </a:p>
          <a:p>
            <a:pPr algn="ctr"/>
            <a:endParaRPr lang="en-US" altLang="ja-JP" sz="1600" b="1" dirty="0" smtClean="0"/>
          </a:p>
        </p:txBody>
      </p:sp>
      <p:sp>
        <p:nvSpPr>
          <p:cNvPr id="7" name="テキスト ボックス 6"/>
          <p:cNvSpPr txBox="1"/>
          <p:nvPr/>
        </p:nvSpPr>
        <p:spPr>
          <a:xfrm>
            <a:off x="899593" y="1196752"/>
            <a:ext cx="7344816" cy="1800200"/>
          </a:xfrm>
          <a:prstGeom prst="rect">
            <a:avLst/>
          </a:prstGeom>
          <a:solidFill>
            <a:schemeClr val="bg1">
              <a:lumMod val="85000"/>
            </a:schemeClr>
          </a:solidFill>
        </p:spPr>
        <p:txBody>
          <a:bodyPr wrap="square" rtlCol="0">
            <a:noAutofit/>
          </a:bodyPr>
          <a:lstStyle/>
          <a:p>
            <a:r>
              <a:rPr lang="ja-JP" altLang="en-US" b="1" dirty="0" smtClean="0"/>
              <a:t>たちかわ創造舎のある立川市富士見町地域は、立川駅からバスで</a:t>
            </a:r>
            <a:r>
              <a:rPr lang="en-US" altLang="ja-JP" b="1" dirty="0" smtClean="0"/>
              <a:t>15</a:t>
            </a:r>
            <a:r>
              <a:rPr lang="ja-JP" altLang="en-US" b="1" dirty="0" smtClean="0"/>
              <a:t>分離れた団地に囲まれています。</a:t>
            </a:r>
            <a:endParaRPr lang="en-US" altLang="ja-JP" b="1" dirty="0" smtClean="0"/>
          </a:p>
          <a:p>
            <a:r>
              <a:rPr kumimoji="1" lang="ja-JP" altLang="en-US" b="1" dirty="0"/>
              <a:t>団地</a:t>
            </a:r>
            <a:r>
              <a:rPr kumimoji="1" lang="ja-JP" altLang="en-US" b="1" dirty="0" smtClean="0"/>
              <a:t>は少子高齢化がすすみ、子ども会も解散し、子ども達の文化体験</a:t>
            </a:r>
            <a:r>
              <a:rPr lang="ja-JP" altLang="en-US" b="1" dirty="0"/>
              <a:t>の</a:t>
            </a:r>
            <a:r>
              <a:rPr kumimoji="1" lang="ja-JP" altLang="en-US" b="1" dirty="0" smtClean="0"/>
              <a:t>機会が失われています。</a:t>
            </a:r>
            <a:endParaRPr kumimoji="1" lang="en-US" altLang="ja-JP" b="1" dirty="0" smtClean="0"/>
          </a:p>
          <a:p>
            <a:r>
              <a:rPr lang="ja-JP" altLang="en-US" b="1" dirty="0"/>
              <a:t>また</a:t>
            </a:r>
            <a:r>
              <a:rPr lang="ja-JP" altLang="en-US" b="1" dirty="0" smtClean="0"/>
              <a:t>、高齢者や乳幼児を抱えた若い夫婦も、劇場などに出かける機会が減少しています。</a:t>
            </a:r>
            <a:endParaRPr kumimoji="1" lang="ja-JP" altLang="en-US" b="1" dirty="0"/>
          </a:p>
        </p:txBody>
      </p:sp>
      <p:sp>
        <p:nvSpPr>
          <p:cNvPr id="3" name="二等辺三角形 2"/>
          <p:cNvSpPr/>
          <p:nvPr/>
        </p:nvSpPr>
        <p:spPr>
          <a:xfrm rot="10800000">
            <a:off x="3635896" y="3184664"/>
            <a:ext cx="1872208" cy="95267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39752" y="3212976"/>
            <a:ext cx="4464496" cy="461665"/>
          </a:xfrm>
          <a:prstGeom prst="rect">
            <a:avLst/>
          </a:prstGeom>
          <a:noFill/>
        </p:spPr>
        <p:txBody>
          <a:bodyPr wrap="square" rtlCol="0">
            <a:spAutoFit/>
          </a:bodyPr>
          <a:lstStyle/>
          <a:p>
            <a:pPr algn="ctr"/>
            <a:r>
              <a:rPr kumimoji="1" lang="ja-JP" altLang="en-US" sz="2400" b="1" dirty="0" smtClean="0">
                <a:solidFill>
                  <a:srgbClr val="FF0000"/>
                </a:solidFill>
              </a:rPr>
              <a:t>この課題を解決するために</a:t>
            </a:r>
            <a:r>
              <a:rPr kumimoji="1" lang="en-US" altLang="ja-JP" sz="2400" b="1" dirty="0" smtClean="0">
                <a:solidFill>
                  <a:srgbClr val="FF0000"/>
                </a:solidFill>
              </a:rPr>
              <a:t>…</a:t>
            </a:r>
            <a:endParaRPr kumimoji="1" lang="ja-JP" altLang="en-US" sz="2400" b="1" dirty="0">
              <a:solidFill>
                <a:srgbClr val="FF0000"/>
              </a:solidFill>
            </a:endParaRPr>
          </a:p>
        </p:txBody>
      </p:sp>
    </p:spTree>
    <p:extLst>
      <p:ext uri="{BB962C8B-B14F-4D97-AF65-F5344CB8AC3E}">
        <p14:creationId xmlns:p14="http://schemas.microsoft.com/office/powerpoint/2010/main" val="35032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ja-JP" altLang="en-US" sz="2800" dirty="0" smtClean="0"/>
              <a:t>「ほうかごシアター」とは？</a:t>
            </a:r>
            <a:endParaRPr kumimoji="1" lang="ja-JP" altLang="en-US" sz="2800" dirty="0"/>
          </a:p>
        </p:txBody>
      </p:sp>
      <p:sp>
        <p:nvSpPr>
          <p:cNvPr id="8" name="テキスト ボックス 7"/>
          <p:cNvSpPr txBox="1"/>
          <p:nvPr/>
        </p:nvSpPr>
        <p:spPr>
          <a:xfrm>
            <a:off x="611561" y="908720"/>
            <a:ext cx="7848871" cy="4247317"/>
          </a:xfrm>
          <a:prstGeom prst="rect">
            <a:avLst/>
          </a:prstGeom>
          <a:noFill/>
        </p:spPr>
        <p:txBody>
          <a:bodyPr wrap="square" rtlCol="0">
            <a:spAutoFit/>
          </a:bodyPr>
          <a:lstStyle/>
          <a:p>
            <a:r>
              <a:rPr lang="ja-JP" altLang="en-US" b="1" dirty="0" smtClean="0"/>
              <a:t>・たちかわ創造舎のプロジェクトパートナー・劇団</a:t>
            </a:r>
            <a:r>
              <a:rPr lang="en-US" altLang="ja-JP" b="1" dirty="0" smtClean="0"/>
              <a:t>Theatre </a:t>
            </a:r>
            <a:r>
              <a:rPr lang="en-US" altLang="ja-JP" b="1" dirty="0"/>
              <a:t>Ort</a:t>
            </a:r>
            <a:r>
              <a:rPr lang="ja-JP" altLang="en-US" b="1" dirty="0"/>
              <a:t>（</a:t>
            </a:r>
            <a:r>
              <a:rPr lang="ja-JP" altLang="en-US" b="1" dirty="0" smtClean="0"/>
              <a:t>シアターオルト</a:t>
            </a:r>
            <a:r>
              <a:rPr lang="ja-JP" altLang="en-US" b="1" dirty="0"/>
              <a:t>）ととも</a:t>
            </a:r>
            <a:r>
              <a:rPr lang="ja-JP" altLang="en-US" b="1" dirty="0" smtClean="0"/>
              <a:t>に、読み</a:t>
            </a:r>
            <a:r>
              <a:rPr lang="ja-JP" altLang="en-US" b="1" dirty="0"/>
              <a:t>聞かせの親しみやすさと、お芝居</a:t>
            </a:r>
            <a:r>
              <a:rPr lang="ja-JP" altLang="en-US" b="1" dirty="0" smtClean="0"/>
              <a:t>の迫力</a:t>
            </a:r>
            <a:r>
              <a:rPr lang="ja-JP" altLang="en-US" b="1" dirty="0"/>
              <a:t>が楽しめる“よみしば</a:t>
            </a:r>
            <a:r>
              <a:rPr lang="ja-JP" altLang="en-US" b="1" dirty="0" err="1"/>
              <a:t>い</a:t>
            </a:r>
            <a:r>
              <a:rPr lang="ja-JP" altLang="en-US" b="1" dirty="0"/>
              <a:t>”スタイルの演劇</a:t>
            </a:r>
            <a:r>
              <a:rPr lang="ja-JP" altLang="en-US" b="1" dirty="0" smtClean="0"/>
              <a:t>を上演</a:t>
            </a:r>
            <a:r>
              <a:rPr lang="ja-JP" altLang="en-US" b="1" dirty="0"/>
              <a:t>して</a:t>
            </a:r>
            <a:r>
              <a:rPr lang="ja-JP" altLang="en-US" b="1" dirty="0" smtClean="0"/>
              <a:t>います。</a:t>
            </a:r>
            <a:endParaRPr lang="en-US" altLang="ja-JP" b="1" dirty="0" smtClean="0"/>
          </a:p>
          <a:p>
            <a:endParaRPr lang="en-US" altLang="ja-JP" b="1" dirty="0" smtClean="0">
              <a:solidFill>
                <a:srgbClr val="002060"/>
              </a:solidFill>
            </a:endParaRPr>
          </a:p>
          <a:p>
            <a:r>
              <a:rPr lang="ja-JP" altLang="en-US" b="1" dirty="0" smtClean="0"/>
              <a:t>・幅広い年齢層に</a:t>
            </a:r>
            <a:r>
              <a:rPr lang="ja-JP" altLang="en-US" b="1" dirty="0"/>
              <a:t>親しまれている児童文学を原作</a:t>
            </a:r>
            <a:r>
              <a:rPr lang="ja-JP" altLang="en-US" b="1" dirty="0" smtClean="0"/>
              <a:t>にした演目を上演しています。</a:t>
            </a:r>
            <a:endParaRPr lang="en-US" altLang="ja-JP" b="1" dirty="0" smtClean="0"/>
          </a:p>
          <a:p>
            <a:endParaRPr lang="en-US" altLang="ja-JP" b="1" dirty="0" smtClean="0"/>
          </a:p>
          <a:p>
            <a:r>
              <a:rPr lang="ja-JP" altLang="en-US" b="1" dirty="0" smtClean="0"/>
              <a:t>・小さいお子さんや長時間座っているのが</a:t>
            </a:r>
            <a:r>
              <a:rPr lang="ja-JP" altLang="en-US" b="1" dirty="0" err="1" smtClean="0"/>
              <a:t>難し</a:t>
            </a:r>
            <a:r>
              <a:rPr lang="ja-JP" altLang="en-US" b="1" dirty="0" smtClean="0"/>
              <a:t>お年寄りの方でも楽しめるよう、上演時間約</a:t>
            </a:r>
            <a:r>
              <a:rPr lang="en-US" altLang="ja-JP" b="1" dirty="0" smtClean="0"/>
              <a:t>30</a:t>
            </a:r>
            <a:r>
              <a:rPr lang="ja-JP" altLang="en-US" b="1" dirty="0" smtClean="0"/>
              <a:t>分にしています。</a:t>
            </a:r>
            <a:endParaRPr lang="en-US" altLang="ja-JP" b="1" dirty="0" smtClean="0"/>
          </a:p>
          <a:p>
            <a:endParaRPr lang="en-US" altLang="ja-JP" b="1" dirty="0"/>
          </a:p>
          <a:p>
            <a:r>
              <a:rPr lang="ja-JP" altLang="en-US" b="1" dirty="0" smtClean="0"/>
              <a:t>・誰でも気軽に参加できるように、入場料を大人</a:t>
            </a:r>
            <a:r>
              <a:rPr lang="en-US" altLang="ja-JP" b="1" dirty="0" smtClean="0"/>
              <a:t>400</a:t>
            </a:r>
            <a:r>
              <a:rPr lang="ja-JP" altLang="en-US" b="1" dirty="0" smtClean="0"/>
              <a:t>円、子ども（中学生以下）</a:t>
            </a:r>
            <a:r>
              <a:rPr lang="en-US" altLang="ja-JP" b="1" dirty="0" smtClean="0"/>
              <a:t>200</a:t>
            </a:r>
            <a:r>
              <a:rPr lang="ja-JP" altLang="en-US" b="1" dirty="0" smtClean="0"/>
              <a:t>円、</a:t>
            </a:r>
            <a:r>
              <a:rPr lang="en-US" altLang="ja-JP" b="1" dirty="0" smtClean="0"/>
              <a:t>3</a:t>
            </a:r>
            <a:r>
              <a:rPr lang="ja-JP" altLang="en-US" b="1" dirty="0" smtClean="0"/>
              <a:t>歳以下無料、</a:t>
            </a:r>
            <a:r>
              <a:rPr lang="en-US" altLang="ja-JP" b="1" dirty="0" smtClean="0"/>
              <a:t>0</a:t>
            </a:r>
            <a:r>
              <a:rPr lang="ja-JP" altLang="en-US" b="1" dirty="0" smtClean="0"/>
              <a:t>歳児も入場可能としています。</a:t>
            </a:r>
            <a:endParaRPr lang="en-US" altLang="ja-JP" b="1" dirty="0" smtClean="0"/>
          </a:p>
          <a:p>
            <a:endParaRPr lang="en-US" altLang="ja-JP" b="1" dirty="0" smtClean="0"/>
          </a:p>
          <a:p>
            <a:endParaRPr lang="en-US" altLang="ja-JP" b="1" dirty="0" smtClean="0"/>
          </a:p>
          <a:p>
            <a:endParaRPr lang="en-US" altLang="ja-JP" b="1" dirty="0" smtClean="0"/>
          </a:p>
          <a:p>
            <a:pPr algn="ctr"/>
            <a:endParaRPr lang="ja-JP" altLang="en-US" b="1" dirty="0"/>
          </a:p>
        </p:txBody>
      </p:sp>
      <p:sp>
        <p:nvSpPr>
          <p:cNvPr id="9" name="角丸四角形 8"/>
          <p:cNvSpPr/>
          <p:nvPr/>
        </p:nvSpPr>
        <p:spPr>
          <a:xfrm>
            <a:off x="457200" y="4293096"/>
            <a:ext cx="8363272" cy="237626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29480" y="4396750"/>
            <a:ext cx="4968551" cy="2200602"/>
          </a:xfrm>
          <a:prstGeom prst="rect">
            <a:avLst/>
          </a:prstGeom>
          <a:noFill/>
        </p:spPr>
        <p:txBody>
          <a:bodyPr wrap="square" rtlCol="0">
            <a:spAutoFit/>
          </a:bodyPr>
          <a:lstStyle/>
          <a:p>
            <a:r>
              <a:rPr lang="ja-JP" altLang="en-US" sz="1600" b="1" dirty="0" smtClean="0">
                <a:solidFill>
                  <a:schemeClr val="tx2">
                    <a:lumMod val="50000"/>
                  </a:schemeClr>
                </a:solidFill>
              </a:rPr>
              <a:t> 大人</a:t>
            </a:r>
            <a:r>
              <a:rPr lang="ja-JP" altLang="en-US" sz="1600" b="1" dirty="0">
                <a:solidFill>
                  <a:schemeClr val="tx2">
                    <a:lumMod val="50000"/>
                  </a:schemeClr>
                </a:solidFill>
              </a:rPr>
              <a:t>から子どもたちに観劇を</a:t>
            </a:r>
            <a:r>
              <a:rPr lang="ja-JP" altLang="en-US" sz="1600" b="1" dirty="0" smtClean="0">
                <a:solidFill>
                  <a:schemeClr val="tx2">
                    <a:lumMod val="50000"/>
                  </a:schemeClr>
                </a:solidFill>
              </a:rPr>
              <a:t>プレゼント！</a:t>
            </a:r>
            <a:endParaRPr lang="en-US" altLang="ja-JP" sz="1600" b="1" dirty="0" smtClean="0">
              <a:solidFill>
                <a:schemeClr val="tx2">
                  <a:lumMod val="50000"/>
                </a:schemeClr>
              </a:solidFill>
            </a:endParaRPr>
          </a:p>
          <a:p>
            <a:r>
              <a:rPr lang="ja-JP" altLang="en-US" sz="1600" b="1" dirty="0" smtClean="0">
                <a:solidFill>
                  <a:schemeClr val="tx2">
                    <a:lumMod val="50000"/>
                  </a:schemeClr>
                </a:solidFill>
              </a:rPr>
              <a:t>「あしながサポート」 </a:t>
            </a:r>
            <a:endParaRPr lang="ja-JP" altLang="en-US" sz="1600" b="1" dirty="0">
              <a:solidFill>
                <a:schemeClr val="tx2">
                  <a:lumMod val="50000"/>
                </a:schemeClr>
              </a:solidFill>
            </a:endParaRPr>
          </a:p>
          <a:p>
            <a:pPr>
              <a:lnSpc>
                <a:spcPct val="150000"/>
              </a:lnSpc>
            </a:pPr>
            <a:r>
              <a:rPr lang="ja-JP" altLang="en-US" sz="1400" b="1" dirty="0" smtClean="0">
                <a:solidFill>
                  <a:schemeClr val="tx2">
                    <a:lumMod val="50000"/>
                  </a:schemeClr>
                </a:solidFill>
              </a:rPr>
              <a:t>観劇の機会を一人でも多くの方に届けるためにスタートした協賛システム「あしながサポート」で、皆さまからご支援いただいています。</a:t>
            </a:r>
            <a:r>
              <a:rPr kumimoji="1" lang="ja-JP" altLang="en-US" sz="1400" b="1" dirty="0" smtClean="0">
                <a:solidFill>
                  <a:schemeClr val="tx2">
                    <a:lumMod val="50000"/>
                  </a:schemeClr>
                </a:solidFill>
              </a:rPr>
              <a:t>一口</a:t>
            </a:r>
            <a:r>
              <a:rPr kumimoji="1" lang="en-US" altLang="ja-JP" sz="1400" b="1" dirty="0" smtClean="0">
                <a:solidFill>
                  <a:schemeClr val="tx2">
                    <a:lumMod val="50000"/>
                  </a:schemeClr>
                </a:solidFill>
              </a:rPr>
              <a:t>1000</a:t>
            </a:r>
            <a:r>
              <a:rPr kumimoji="1" lang="ja-JP" altLang="en-US" sz="1400" b="1" dirty="0" smtClean="0">
                <a:solidFill>
                  <a:schemeClr val="tx2">
                    <a:lumMod val="50000"/>
                  </a:schemeClr>
                </a:solidFill>
              </a:rPr>
              <a:t>円の協賛金で、子どもが無料で入場できる「あしながチケット」</a:t>
            </a:r>
            <a:r>
              <a:rPr lang="en-US" altLang="ja-JP" sz="1400" b="1" dirty="0">
                <a:solidFill>
                  <a:schemeClr val="tx2">
                    <a:lumMod val="50000"/>
                  </a:schemeClr>
                </a:solidFill>
              </a:rPr>
              <a:t>2</a:t>
            </a:r>
            <a:r>
              <a:rPr lang="ja-JP" altLang="en-US" sz="1400" b="1" dirty="0" smtClean="0">
                <a:solidFill>
                  <a:schemeClr val="tx2">
                    <a:lumMod val="50000"/>
                  </a:schemeClr>
                </a:solidFill>
              </a:rPr>
              <a:t>名分の寄付ができ、</a:t>
            </a:r>
            <a:r>
              <a:rPr lang="en-US" altLang="ja-JP" sz="1400" b="1" dirty="0" smtClean="0">
                <a:solidFill>
                  <a:schemeClr val="tx2">
                    <a:lumMod val="50000"/>
                  </a:schemeClr>
                </a:solidFill>
              </a:rPr>
              <a:t>2020</a:t>
            </a:r>
            <a:r>
              <a:rPr lang="ja-JP" altLang="en-US" sz="1400" b="1" dirty="0" smtClean="0">
                <a:solidFill>
                  <a:schemeClr val="tx2">
                    <a:lumMod val="50000"/>
                  </a:schemeClr>
                </a:solidFill>
              </a:rPr>
              <a:t>年度は</a:t>
            </a:r>
            <a:r>
              <a:rPr lang="en-US" altLang="ja-JP" sz="1400" b="1" dirty="0" smtClean="0">
                <a:solidFill>
                  <a:schemeClr val="tx2">
                    <a:lumMod val="50000"/>
                  </a:schemeClr>
                </a:solidFill>
              </a:rPr>
              <a:t>69</a:t>
            </a:r>
            <a:r>
              <a:rPr lang="ja-JP" altLang="en-US" sz="1400" b="1" dirty="0" smtClean="0">
                <a:solidFill>
                  <a:schemeClr val="tx2">
                    <a:lumMod val="50000"/>
                  </a:schemeClr>
                </a:solidFill>
              </a:rPr>
              <a:t>人の子どもたちが無料で観劇できました。</a:t>
            </a:r>
            <a:endParaRPr kumimoji="1" lang="ja-JP" altLang="en-US" sz="1400" dirty="0">
              <a:solidFill>
                <a:schemeClr val="tx2">
                  <a:lumMod val="50000"/>
                </a:schemeClr>
              </a:solidFill>
            </a:endParaRPr>
          </a:p>
        </p:txBody>
      </p:sp>
      <p:pic>
        <p:nvPicPr>
          <p:cNvPr id="3" name="図 2"/>
          <p:cNvPicPr>
            <a:picLocks noChangeAspect="1"/>
          </p:cNvPicPr>
          <p:nvPr/>
        </p:nvPicPr>
        <p:blipFill>
          <a:blip r:embed="rId3"/>
          <a:stretch>
            <a:fillRect/>
          </a:stretch>
        </p:blipFill>
        <p:spPr>
          <a:xfrm>
            <a:off x="5796136" y="4581128"/>
            <a:ext cx="2785220" cy="1856813"/>
          </a:xfrm>
          <a:prstGeom prst="rect">
            <a:avLst/>
          </a:prstGeom>
        </p:spPr>
      </p:pic>
    </p:spTree>
    <p:extLst>
      <p:ext uri="{BB962C8B-B14F-4D97-AF65-F5344CB8AC3E}">
        <p14:creationId xmlns:p14="http://schemas.microsoft.com/office/powerpoint/2010/main" val="420229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en-US" altLang="ja-JP" sz="2800" dirty="0" smtClean="0"/>
              <a:t>2020</a:t>
            </a:r>
            <a:r>
              <a:rPr lang="ja-JP" altLang="en-US" sz="2800" dirty="0" smtClean="0"/>
              <a:t>年度「ほうかごシアター」実績報告</a:t>
            </a:r>
            <a:endParaRPr kumimoji="1" lang="ja-JP" altLang="en-US" sz="2800" dirty="0"/>
          </a:p>
        </p:txBody>
      </p:sp>
      <p:sp>
        <p:nvSpPr>
          <p:cNvPr id="8" name="テキスト ボックス 7"/>
          <p:cNvSpPr txBox="1"/>
          <p:nvPr/>
        </p:nvSpPr>
        <p:spPr>
          <a:xfrm>
            <a:off x="331912" y="3933056"/>
            <a:ext cx="5303934" cy="2677656"/>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ja-JP" b="1" dirty="0" smtClean="0"/>
              <a:t>7</a:t>
            </a:r>
            <a:r>
              <a:rPr lang="ja-JP" altLang="en-US" b="1" dirty="0" smtClean="0"/>
              <a:t>月</a:t>
            </a:r>
            <a:r>
              <a:rPr lang="en-US" altLang="ja-JP" b="1" dirty="0" smtClean="0"/>
              <a:t>25</a:t>
            </a:r>
            <a:r>
              <a:rPr lang="ja-JP" altLang="en-US" b="1" dirty="0" smtClean="0"/>
              <a:t>日</a:t>
            </a:r>
            <a:r>
              <a:rPr lang="en-US" altLang="ja-JP" b="1" dirty="0"/>
              <a:t>(</a:t>
            </a:r>
            <a:r>
              <a:rPr lang="ja-JP" altLang="en-US" b="1" dirty="0"/>
              <a:t>土</a:t>
            </a:r>
            <a:r>
              <a:rPr lang="en-US" altLang="ja-JP" b="1" dirty="0"/>
              <a:t>) </a:t>
            </a:r>
            <a:r>
              <a:rPr lang="en-US" altLang="ja-JP" b="1" dirty="0" smtClean="0"/>
              <a:t>11:00</a:t>
            </a:r>
            <a:r>
              <a:rPr lang="ja-JP" altLang="en-US" b="1" dirty="0" smtClean="0"/>
              <a:t>配信スタート</a:t>
            </a:r>
            <a:endParaRPr lang="en-US" altLang="ja-JP" b="1" dirty="0"/>
          </a:p>
          <a:p>
            <a:pPr fontAlgn="base"/>
            <a:r>
              <a:rPr lang="ja-JP" altLang="en-US" b="1" dirty="0"/>
              <a:t>動画で楽しむ「ほうかごシアター・オンライン</a:t>
            </a:r>
            <a:r>
              <a:rPr lang="ja-JP" altLang="en-US" b="1" dirty="0" smtClean="0"/>
              <a:t>」</a:t>
            </a:r>
            <a:endParaRPr lang="en-US" altLang="ja-JP" b="1" dirty="0" smtClean="0"/>
          </a:p>
          <a:p>
            <a:pPr fontAlgn="base"/>
            <a:r>
              <a:rPr lang="en-US" altLang="ja-JP" b="1" dirty="0" smtClean="0"/>
              <a:t>『</a:t>
            </a:r>
            <a:r>
              <a:rPr lang="ja-JP" altLang="en-US" b="1" dirty="0" smtClean="0"/>
              <a:t>泣いた赤鬼</a:t>
            </a:r>
            <a:r>
              <a:rPr lang="en-US" altLang="ja-JP" b="1" dirty="0" smtClean="0"/>
              <a:t>』</a:t>
            </a:r>
          </a:p>
          <a:p>
            <a:pPr fontAlgn="base"/>
            <a:r>
              <a:rPr lang="ja-JP" altLang="en-US" sz="1600" b="1" dirty="0"/>
              <a:t>視聴回数：</a:t>
            </a:r>
            <a:r>
              <a:rPr lang="en-US" altLang="ja-JP" sz="1600" b="1" dirty="0" smtClean="0"/>
              <a:t>449</a:t>
            </a:r>
            <a:r>
              <a:rPr lang="ja-JP" altLang="en-US" sz="1600" b="1" dirty="0" smtClean="0"/>
              <a:t>回</a:t>
            </a:r>
            <a:r>
              <a:rPr lang="ja-JP" altLang="en-US" sz="1600" b="1" dirty="0"/>
              <a:t>（</a:t>
            </a:r>
            <a:r>
              <a:rPr lang="en-US" altLang="ja-JP" sz="1600" b="1" dirty="0" smtClean="0"/>
              <a:t>2021</a:t>
            </a:r>
            <a:r>
              <a:rPr lang="ja-JP" altLang="en-US" sz="1600" b="1" dirty="0" smtClean="0"/>
              <a:t>年</a:t>
            </a:r>
            <a:r>
              <a:rPr lang="en-US" altLang="ja-JP" sz="1600" b="1" dirty="0"/>
              <a:t>3</a:t>
            </a:r>
            <a:r>
              <a:rPr lang="ja-JP" altLang="en-US" sz="1600" b="1" dirty="0"/>
              <a:t>月</a:t>
            </a:r>
            <a:r>
              <a:rPr lang="en-US" altLang="ja-JP" sz="1600" b="1" dirty="0"/>
              <a:t>31</a:t>
            </a:r>
            <a:r>
              <a:rPr lang="ja-JP" altLang="en-US" sz="1600" b="1" dirty="0"/>
              <a:t>日時点</a:t>
            </a:r>
            <a:r>
              <a:rPr lang="ja-JP" altLang="en-US" sz="1600" b="1" dirty="0" smtClean="0"/>
              <a:t>）</a:t>
            </a:r>
            <a:endParaRPr lang="en-US" altLang="ja-JP" sz="1600" b="1" dirty="0"/>
          </a:p>
          <a:p>
            <a:endParaRPr lang="en-US" altLang="ja-JP" sz="1600" b="1" dirty="0" smtClean="0"/>
          </a:p>
          <a:p>
            <a:r>
              <a:rPr lang="ja-JP" altLang="en-US" sz="1600" dirty="0" smtClean="0"/>
              <a:t>浜田</a:t>
            </a:r>
            <a:r>
              <a:rPr lang="ja-JP" altLang="en-US" sz="1600" dirty="0"/>
              <a:t>廣介の</a:t>
            </a:r>
            <a:r>
              <a:rPr lang="ja-JP" altLang="en-US" sz="1600" dirty="0" smtClean="0"/>
              <a:t>名作</a:t>
            </a:r>
            <a:r>
              <a:rPr lang="ja-JP" altLang="en-US" sz="1600" dirty="0"/>
              <a:t>「</a:t>
            </a:r>
            <a:r>
              <a:rPr lang="ja-JP" altLang="en-US" sz="1600" dirty="0" smtClean="0"/>
              <a:t>泣いた</a:t>
            </a:r>
            <a:r>
              <a:rPr lang="ja-JP" altLang="en-US" sz="1600" dirty="0"/>
              <a:t>赤</a:t>
            </a:r>
            <a:r>
              <a:rPr lang="ja-JP" altLang="en-US" sz="1600" dirty="0" smtClean="0"/>
              <a:t>鬼</a:t>
            </a:r>
            <a:r>
              <a:rPr lang="ja-JP" altLang="en-US" sz="1600" dirty="0"/>
              <a:t>」を原作</a:t>
            </a:r>
            <a:r>
              <a:rPr lang="ja-JP" altLang="en-US" sz="1600" dirty="0" smtClean="0"/>
              <a:t>に、リモート</a:t>
            </a:r>
            <a:r>
              <a:rPr lang="ja-JP" altLang="en-US" sz="1600" dirty="0"/>
              <a:t>で</a:t>
            </a:r>
            <a:r>
              <a:rPr lang="ja-JP" altLang="en-US" sz="1600" dirty="0" smtClean="0"/>
              <a:t>動</a:t>
            </a:r>
            <a:endParaRPr lang="en-US" altLang="ja-JP" sz="1600" dirty="0" smtClean="0"/>
          </a:p>
          <a:p>
            <a:r>
              <a:rPr lang="ja-JP" altLang="en-US" sz="1600" dirty="0" smtClean="0"/>
              <a:t>画</a:t>
            </a:r>
            <a:r>
              <a:rPr lang="ja-JP" altLang="en-US" sz="1600" dirty="0"/>
              <a:t>を</a:t>
            </a:r>
            <a:r>
              <a:rPr lang="ja-JP" altLang="en-US" sz="1600" dirty="0" smtClean="0"/>
              <a:t>創作した作品。</a:t>
            </a:r>
            <a:endParaRPr lang="en-US" altLang="ja-JP" sz="1600" dirty="0" smtClean="0"/>
          </a:p>
          <a:p>
            <a:r>
              <a:rPr lang="ja-JP" altLang="en-US" sz="1600" dirty="0" smtClean="0"/>
              <a:t>事前に、子ども達に向けて、原作</a:t>
            </a:r>
            <a:r>
              <a:rPr lang="en-US" altLang="ja-JP" sz="1600" dirty="0" smtClean="0"/>
              <a:t>『</a:t>
            </a:r>
            <a:r>
              <a:rPr lang="ja-JP" altLang="en-US" sz="1600" dirty="0"/>
              <a:t>泣いた赤鬼</a:t>
            </a:r>
            <a:r>
              <a:rPr lang="en-US" altLang="ja-JP" sz="1600" dirty="0"/>
              <a:t>』 </a:t>
            </a:r>
            <a:r>
              <a:rPr lang="ja-JP" altLang="en-US" sz="1600" dirty="0" err="1"/>
              <a:t>を読</a:t>
            </a:r>
            <a:r>
              <a:rPr lang="ja-JP" altLang="en-US" sz="1600" dirty="0" err="1" smtClean="0"/>
              <a:t>ん</a:t>
            </a:r>
            <a:endParaRPr lang="en-US" altLang="ja-JP" sz="1600" dirty="0" smtClean="0"/>
          </a:p>
          <a:p>
            <a:r>
              <a:rPr lang="ja-JP" altLang="en-US" sz="1600" dirty="0" smtClean="0"/>
              <a:t>で</a:t>
            </a:r>
            <a:r>
              <a:rPr lang="ja-JP" altLang="en-US" sz="1600" dirty="0"/>
              <a:t>、赤</a:t>
            </a:r>
            <a:r>
              <a:rPr lang="ja-JP" altLang="en-US" sz="1600" dirty="0" smtClean="0"/>
              <a:t>鬼、青鬼に応援</a:t>
            </a:r>
            <a:r>
              <a:rPr lang="ja-JP" altLang="en-US" sz="1600" dirty="0"/>
              <a:t>や励ましのメッセージ</a:t>
            </a:r>
            <a:r>
              <a:rPr lang="ja-JP" altLang="en-US" sz="1600" dirty="0" smtClean="0"/>
              <a:t>を手紙や</a:t>
            </a:r>
            <a:endParaRPr lang="en-US" altLang="ja-JP" sz="1600" dirty="0" smtClean="0"/>
          </a:p>
          <a:p>
            <a:r>
              <a:rPr lang="ja-JP" altLang="en-US" sz="1600" dirty="0" smtClean="0"/>
              <a:t>メールで送ってもらい、お芝居の中で紹介しました。</a:t>
            </a:r>
            <a:endParaRPr lang="en-US" altLang="ja-JP" sz="1600" dirty="0" smtClean="0"/>
          </a:p>
        </p:txBody>
      </p:sp>
      <p:pic>
        <p:nvPicPr>
          <p:cNvPr id="1026" name="Picture 2" descr="https://tachikawa-sozosha.jp/wp_tcf/wp-content/uploads/2020/06/hadaka_main_we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85" t="2901" r="5141"/>
          <a:stretch/>
        </p:blipFill>
        <p:spPr bwMode="auto">
          <a:xfrm>
            <a:off x="5292080" y="1090364"/>
            <a:ext cx="3600400" cy="241064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31912" y="951484"/>
            <a:ext cx="5303934" cy="2677656"/>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ja-JP" b="1" dirty="0" smtClean="0"/>
              <a:t>6</a:t>
            </a:r>
            <a:r>
              <a:rPr lang="ja-JP" altLang="en-US" b="1" dirty="0"/>
              <a:t>月</a:t>
            </a:r>
            <a:r>
              <a:rPr lang="en-US" altLang="ja-JP" b="1" dirty="0"/>
              <a:t>27</a:t>
            </a:r>
            <a:r>
              <a:rPr lang="ja-JP" altLang="en-US" b="1" dirty="0"/>
              <a:t>日</a:t>
            </a:r>
            <a:r>
              <a:rPr lang="en-US" altLang="ja-JP" b="1" dirty="0"/>
              <a:t>(</a:t>
            </a:r>
            <a:r>
              <a:rPr lang="ja-JP" altLang="en-US" b="1" dirty="0"/>
              <a:t>土</a:t>
            </a:r>
            <a:r>
              <a:rPr lang="en-US" altLang="ja-JP" b="1" dirty="0"/>
              <a:t>) </a:t>
            </a:r>
            <a:r>
              <a:rPr lang="en-US" altLang="ja-JP" b="1" dirty="0" smtClean="0"/>
              <a:t>11:00</a:t>
            </a:r>
            <a:r>
              <a:rPr lang="ja-JP" altLang="en-US" b="1" dirty="0" smtClean="0"/>
              <a:t>配信スタート</a:t>
            </a:r>
            <a:endParaRPr lang="en-US" altLang="ja-JP" b="1" dirty="0"/>
          </a:p>
          <a:p>
            <a:pPr fontAlgn="base"/>
            <a:r>
              <a:rPr lang="ja-JP" altLang="en-US" b="1" dirty="0"/>
              <a:t>動画で楽しむ「ほうかごシアター・オンライン</a:t>
            </a:r>
            <a:r>
              <a:rPr lang="ja-JP" altLang="en-US" b="1" dirty="0" smtClean="0"/>
              <a:t>」</a:t>
            </a:r>
            <a:endParaRPr lang="en-US" altLang="ja-JP" b="1" dirty="0" smtClean="0"/>
          </a:p>
          <a:p>
            <a:pPr fontAlgn="base"/>
            <a:r>
              <a:rPr lang="en-US" altLang="ja-JP" b="1" dirty="0" smtClean="0"/>
              <a:t>『</a:t>
            </a:r>
            <a:r>
              <a:rPr lang="ja-JP" altLang="en-US" b="1" dirty="0"/>
              <a:t>はだかの王さま、耳は</a:t>
            </a:r>
            <a:r>
              <a:rPr lang="ja-JP" altLang="en-US" b="1" dirty="0" smtClean="0"/>
              <a:t>ロバ</a:t>
            </a:r>
            <a:r>
              <a:rPr lang="en-US" altLang="ja-JP" b="1" dirty="0" smtClean="0"/>
              <a:t>』</a:t>
            </a:r>
          </a:p>
          <a:p>
            <a:pPr fontAlgn="base"/>
            <a:r>
              <a:rPr lang="ja-JP" altLang="en-US" sz="1600" b="1" dirty="0"/>
              <a:t>視聴</a:t>
            </a:r>
            <a:r>
              <a:rPr lang="ja-JP" altLang="en-US" sz="1600" b="1" dirty="0" smtClean="0"/>
              <a:t>回数：</a:t>
            </a:r>
            <a:r>
              <a:rPr lang="en-US" altLang="ja-JP" sz="1600" b="1" dirty="0" smtClean="0"/>
              <a:t>462</a:t>
            </a:r>
            <a:r>
              <a:rPr lang="ja-JP" altLang="en-US" sz="1600" b="1" dirty="0" smtClean="0"/>
              <a:t>回（</a:t>
            </a:r>
            <a:r>
              <a:rPr lang="en-US" altLang="ja-JP" sz="1600" b="1" dirty="0" smtClean="0"/>
              <a:t>2021</a:t>
            </a:r>
            <a:r>
              <a:rPr lang="ja-JP" altLang="en-US" sz="1600" b="1" dirty="0" smtClean="0"/>
              <a:t>年</a:t>
            </a:r>
            <a:r>
              <a:rPr lang="en-US" altLang="ja-JP" sz="1600" b="1" dirty="0" smtClean="0"/>
              <a:t>3</a:t>
            </a:r>
            <a:r>
              <a:rPr lang="ja-JP" altLang="en-US" sz="1600" b="1" dirty="0" smtClean="0"/>
              <a:t>月</a:t>
            </a:r>
            <a:r>
              <a:rPr lang="en-US" altLang="ja-JP" sz="1600" b="1" dirty="0" smtClean="0"/>
              <a:t>31</a:t>
            </a:r>
            <a:r>
              <a:rPr lang="ja-JP" altLang="en-US" sz="1600" b="1" dirty="0" smtClean="0"/>
              <a:t>日時点）</a:t>
            </a:r>
            <a:endParaRPr lang="en-US" altLang="ja-JP" sz="1600" b="1" dirty="0"/>
          </a:p>
          <a:p>
            <a:endParaRPr lang="en-US" altLang="ja-JP" sz="1600" b="1" dirty="0" smtClean="0"/>
          </a:p>
          <a:p>
            <a:r>
              <a:rPr lang="ja-JP" altLang="en-US" sz="1600" dirty="0" smtClean="0"/>
              <a:t>童話「裸の王様」と「王様の耳はロバの耳」を組み</a:t>
            </a:r>
            <a:r>
              <a:rPr lang="ja-JP" altLang="en-US" sz="1600" dirty="0" err="1" smtClean="0"/>
              <a:t>合わ</a:t>
            </a:r>
            <a:endParaRPr lang="en-US" altLang="ja-JP" sz="1600" dirty="0" smtClean="0"/>
          </a:p>
          <a:p>
            <a:r>
              <a:rPr lang="ja-JP" altLang="en-US" sz="1600" dirty="0" smtClean="0"/>
              <a:t>せたオリジナル脚本の作品。</a:t>
            </a:r>
            <a:endParaRPr lang="en-US" altLang="ja-JP" sz="1600" dirty="0" smtClean="0"/>
          </a:p>
          <a:p>
            <a:r>
              <a:rPr lang="ja-JP" altLang="en-US" sz="1600" dirty="0" smtClean="0"/>
              <a:t>事前に、子どもたちには</a:t>
            </a:r>
            <a:r>
              <a:rPr lang="ja-JP" altLang="en-US" sz="1600" dirty="0"/>
              <a:t>「王</a:t>
            </a:r>
            <a:r>
              <a:rPr lang="ja-JP" altLang="en-US" sz="1600" dirty="0" smtClean="0"/>
              <a:t>さま裸だ」、大人には</a:t>
            </a:r>
            <a:r>
              <a:rPr lang="ja-JP" altLang="en-US" sz="1600" dirty="0"/>
              <a:t>「王</a:t>
            </a:r>
            <a:r>
              <a:rPr lang="ja-JP" altLang="en-US" sz="1600" dirty="0" smtClean="0"/>
              <a:t>さ</a:t>
            </a:r>
            <a:endParaRPr lang="en-US" altLang="ja-JP" sz="1600" dirty="0" smtClean="0"/>
          </a:p>
          <a:p>
            <a:r>
              <a:rPr lang="ja-JP" altLang="en-US" sz="1600" dirty="0" smtClean="0"/>
              <a:t>まの</a:t>
            </a:r>
            <a:r>
              <a:rPr lang="ja-JP" altLang="en-US" sz="1600" dirty="0"/>
              <a:t>耳はロバの耳</a:t>
            </a:r>
            <a:r>
              <a:rPr lang="ja-JP" altLang="en-US" sz="1600" dirty="0" smtClean="0"/>
              <a:t>」と録音した音声データを送ってもらい、“</a:t>
            </a:r>
            <a:r>
              <a:rPr lang="ja-JP" altLang="en-US" sz="1600" dirty="0"/>
              <a:t>声”</a:t>
            </a:r>
            <a:r>
              <a:rPr lang="ja-JP" altLang="en-US" sz="1600" dirty="0" smtClean="0"/>
              <a:t>でお芝居に参加してもらいました。</a:t>
            </a:r>
            <a:endParaRPr lang="en-US" altLang="ja-JP" sz="1600" dirty="0" smtClean="0"/>
          </a:p>
        </p:txBody>
      </p:sp>
      <p:pic>
        <p:nvPicPr>
          <p:cNvPr id="1028" name="Picture 4" descr="https://tachikawa-sozosha.jp/wp_tcf/wp-content/uploads/2020/07/b625ecab3c29cf3db08feb6a698c5fc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4" t="2382" r="4351"/>
          <a:stretch/>
        </p:blipFill>
        <p:spPr bwMode="auto">
          <a:xfrm>
            <a:off x="5281130" y="3933056"/>
            <a:ext cx="367240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5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en-US" altLang="ja-JP" sz="2800" dirty="0" smtClean="0"/>
              <a:t>2020</a:t>
            </a:r>
            <a:r>
              <a:rPr lang="ja-JP" altLang="en-US" sz="2800" dirty="0" smtClean="0"/>
              <a:t>年度「ほうかごシアター」実績報告</a:t>
            </a:r>
            <a:endParaRPr kumimoji="1" lang="ja-JP" altLang="en-US" sz="2800" dirty="0"/>
          </a:p>
        </p:txBody>
      </p:sp>
      <p:sp>
        <p:nvSpPr>
          <p:cNvPr id="8" name="テキスト ボックス 7"/>
          <p:cNvSpPr txBox="1"/>
          <p:nvPr/>
        </p:nvSpPr>
        <p:spPr>
          <a:xfrm>
            <a:off x="331912" y="4052679"/>
            <a:ext cx="5104184" cy="2646878"/>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ja-JP" b="1" dirty="0" smtClean="0"/>
              <a:t>10</a:t>
            </a:r>
            <a:r>
              <a:rPr lang="ja-JP" altLang="en-US" b="1" dirty="0" smtClean="0"/>
              <a:t>月</a:t>
            </a:r>
            <a:r>
              <a:rPr lang="en-US" altLang="ja-JP" b="1" dirty="0" smtClean="0"/>
              <a:t>25</a:t>
            </a:r>
            <a:r>
              <a:rPr lang="ja-JP" altLang="en-US" b="1" dirty="0" smtClean="0"/>
              <a:t>日</a:t>
            </a:r>
            <a:r>
              <a:rPr lang="en-US" altLang="ja-JP" b="1" dirty="0" smtClean="0"/>
              <a:t>(</a:t>
            </a:r>
            <a:r>
              <a:rPr lang="ja-JP" altLang="en-US" b="1" dirty="0"/>
              <a:t>日</a:t>
            </a:r>
            <a:r>
              <a:rPr lang="en-US" altLang="ja-JP" b="1" dirty="0" smtClean="0"/>
              <a:t>) 11:00</a:t>
            </a:r>
            <a:r>
              <a:rPr lang="ja-JP" altLang="en-US" b="1" dirty="0" smtClean="0"/>
              <a:t>配信スタート</a:t>
            </a:r>
            <a:endParaRPr lang="en-US" altLang="ja-JP" b="1" dirty="0"/>
          </a:p>
          <a:p>
            <a:pPr fontAlgn="base"/>
            <a:r>
              <a:rPr lang="ja-JP" altLang="en-US" b="1" dirty="0"/>
              <a:t>動画で楽しむ「ほうかごシアター・オンライン</a:t>
            </a:r>
            <a:r>
              <a:rPr lang="ja-JP" altLang="en-US" b="1" dirty="0" smtClean="0"/>
              <a:t>」</a:t>
            </a:r>
            <a:endParaRPr lang="en-US" altLang="ja-JP" b="1" dirty="0" smtClean="0"/>
          </a:p>
          <a:p>
            <a:pPr fontAlgn="base"/>
            <a:r>
              <a:rPr lang="en-US" altLang="ja-JP" b="1" dirty="0" smtClean="0"/>
              <a:t>『</a:t>
            </a:r>
            <a:r>
              <a:rPr lang="ja-JP" altLang="en-US" b="1" dirty="0" smtClean="0"/>
              <a:t>長靴をはいたネコ</a:t>
            </a:r>
            <a:r>
              <a:rPr lang="en-US" altLang="ja-JP" b="1" dirty="0" smtClean="0"/>
              <a:t>』</a:t>
            </a:r>
            <a:endParaRPr lang="en-US" altLang="ja-JP" b="1" dirty="0"/>
          </a:p>
          <a:p>
            <a:r>
              <a:rPr lang="ja-JP" altLang="en-US" sz="1600" b="1" dirty="0"/>
              <a:t>視聴回数</a:t>
            </a:r>
            <a:r>
              <a:rPr lang="ja-JP" altLang="en-US" sz="1600" b="1" dirty="0" smtClean="0"/>
              <a:t>：</a:t>
            </a:r>
            <a:r>
              <a:rPr lang="en-US" altLang="ja-JP" sz="1600" b="1" dirty="0"/>
              <a:t>243</a:t>
            </a:r>
            <a:r>
              <a:rPr lang="ja-JP" altLang="en-US" sz="1600" b="1" dirty="0" smtClean="0"/>
              <a:t>回</a:t>
            </a:r>
            <a:r>
              <a:rPr lang="ja-JP" altLang="en-US" sz="1600" b="1" dirty="0"/>
              <a:t>（</a:t>
            </a:r>
            <a:r>
              <a:rPr lang="en-US" altLang="ja-JP" sz="1600" b="1" dirty="0" smtClean="0"/>
              <a:t>2021</a:t>
            </a:r>
            <a:r>
              <a:rPr lang="ja-JP" altLang="en-US" sz="1600" b="1" dirty="0" smtClean="0"/>
              <a:t>年</a:t>
            </a:r>
            <a:r>
              <a:rPr lang="en-US" altLang="ja-JP" sz="1600" b="1" dirty="0"/>
              <a:t>3</a:t>
            </a:r>
            <a:r>
              <a:rPr lang="ja-JP" altLang="en-US" sz="1600" b="1" dirty="0"/>
              <a:t>月</a:t>
            </a:r>
            <a:r>
              <a:rPr lang="en-US" altLang="ja-JP" sz="1600" b="1" dirty="0"/>
              <a:t>31</a:t>
            </a:r>
            <a:r>
              <a:rPr lang="ja-JP" altLang="en-US" sz="1600" b="1" dirty="0"/>
              <a:t>日時点）</a:t>
            </a:r>
            <a:endParaRPr lang="en-US" altLang="ja-JP" sz="1600" b="1" dirty="0"/>
          </a:p>
          <a:p>
            <a:endParaRPr lang="en-US" altLang="ja-JP" sz="1600" b="1" dirty="0" smtClean="0"/>
          </a:p>
          <a:p>
            <a:r>
              <a:rPr lang="ja-JP" altLang="en-US" sz="1600" dirty="0" smtClean="0"/>
              <a:t>ほうかごシアターの演目人気投票で第</a:t>
            </a:r>
            <a:r>
              <a:rPr lang="en-US" altLang="ja-JP" sz="1600" dirty="0" smtClean="0"/>
              <a:t>3</a:t>
            </a:r>
            <a:r>
              <a:rPr lang="ja-JP" altLang="en-US" sz="1600" dirty="0" smtClean="0"/>
              <a:t>位にランクインした人気作品を、新演出で動画作品にしました。</a:t>
            </a:r>
            <a:endParaRPr lang="en-US" altLang="ja-JP" sz="1600" dirty="0" smtClean="0"/>
          </a:p>
          <a:p>
            <a:r>
              <a:rPr lang="ja-JP" altLang="en-US" sz="1600" dirty="0" smtClean="0"/>
              <a:t>カラー映像とモノクロ映像を使い分け、通常、会場として</a:t>
            </a:r>
            <a:endParaRPr lang="en-US" altLang="ja-JP" sz="1600" dirty="0" smtClean="0"/>
          </a:p>
          <a:p>
            <a:r>
              <a:rPr lang="ja-JP" altLang="en-US" sz="1600" dirty="0" smtClean="0"/>
              <a:t>使用しているたちかわ創造舎の</a:t>
            </a:r>
            <a:r>
              <a:rPr lang="ja-JP" altLang="en-US" sz="1600" dirty="0"/>
              <a:t>様々</a:t>
            </a:r>
            <a:r>
              <a:rPr lang="ja-JP" altLang="en-US" sz="1600" dirty="0" smtClean="0"/>
              <a:t>な場所で撮影を行</a:t>
            </a:r>
            <a:endParaRPr lang="en-US" altLang="ja-JP" sz="1600" dirty="0" smtClean="0"/>
          </a:p>
          <a:p>
            <a:r>
              <a:rPr lang="ja-JP" altLang="en-US" sz="1600" dirty="0"/>
              <a:t>うなど</a:t>
            </a:r>
            <a:r>
              <a:rPr lang="ja-JP" altLang="en-US" sz="1600" dirty="0" smtClean="0"/>
              <a:t>、動画鑑賞者を楽しませました。</a:t>
            </a:r>
            <a:endParaRPr lang="en-US" altLang="ja-JP" sz="1600" dirty="0" smtClean="0"/>
          </a:p>
        </p:txBody>
      </p:sp>
      <p:sp>
        <p:nvSpPr>
          <p:cNvPr id="7" name="テキスト ボックス 6"/>
          <p:cNvSpPr txBox="1"/>
          <p:nvPr/>
        </p:nvSpPr>
        <p:spPr>
          <a:xfrm>
            <a:off x="331912" y="987112"/>
            <a:ext cx="5104184" cy="2616101"/>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zh-TW" b="1" dirty="0" smtClean="0"/>
              <a:t>8</a:t>
            </a:r>
            <a:r>
              <a:rPr lang="zh-TW" altLang="en-US" b="1" dirty="0"/>
              <a:t>月</a:t>
            </a:r>
            <a:r>
              <a:rPr lang="en-US" altLang="zh-TW" b="1" dirty="0"/>
              <a:t>28</a:t>
            </a:r>
            <a:r>
              <a:rPr lang="zh-TW" altLang="en-US" b="1" dirty="0"/>
              <a:t>日</a:t>
            </a:r>
            <a:r>
              <a:rPr lang="en-US" altLang="zh-TW" b="1" dirty="0"/>
              <a:t>(</a:t>
            </a:r>
            <a:r>
              <a:rPr lang="zh-TW" altLang="en-US" b="1" dirty="0"/>
              <a:t>金</a:t>
            </a:r>
            <a:r>
              <a:rPr lang="en-US" altLang="zh-TW" b="1" dirty="0"/>
              <a:t>) 16:30</a:t>
            </a:r>
            <a:r>
              <a:rPr lang="zh-TW" altLang="en-US" b="1" dirty="0" smtClean="0"/>
              <a:t>開演</a:t>
            </a:r>
            <a:endParaRPr lang="en-US" altLang="zh-TW" b="1" dirty="0" smtClean="0"/>
          </a:p>
          <a:p>
            <a:pPr fontAlgn="base"/>
            <a:r>
              <a:rPr lang="ja-JP" altLang="en-US" b="1" dirty="0"/>
              <a:t>謎解きよみしば</a:t>
            </a:r>
            <a:r>
              <a:rPr lang="ja-JP" altLang="en-US" b="1" dirty="0" err="1"/>
              <a:t>い</a:t>
            </a:r>
            <a:r>
              <a:rPr lang="en-US" altLang="ja-JP" b="1" dirty="0"/>
              <a:t>『</a:t>
            </a:r>
            <a:r>
              <a:rPr lang="ja-JP" altLang="en-US" b="1" dirty="0"/>
              <a:t>かいじん二十面相からの挑戦</a:t>
            </a:r>
            <a:r>
              <a:rPr lang="en-US" altLang="ja-JP" b="1" dirty="0"/>
              <a:t>』</a:t>
            </a:r>
          </a:p>
          <a:p>
            <a:r>
              <a:rPr lang="ja-JP" altLang="en-US" sz="1600" b="1" dirty="0" smtClean="0"/>
              <a:t>来場者数：</a:t>
            </a:r>
            <a:r>
              <a:rPr lang="en-US" altLang="ja-JP" sz="1600" b="1" dirty="0" smtClean="0"/>
              <a:t>25</a:t>
            </a:r>
            <a:r>
              <a:rPr lang="ja-JP" altLang="en-US" sz="1600" b="1" dirty="0" smtClean="0"/>
              <a:t>人</a:t>
            </a:r>
            <a:endParaRPr lang="en-US" altLang="ja-JP" sz="1600" b="1" dirty="0" smtClean="0"/>
          </a:p>
          <a:p>
            <a:endParaRPr lang="en-US" altLang="ja-JP" sz="1600" b="1" dirty="0" smtClean="0"/>
          </a:p>
          <a:p>
            <a:r>
              <a:rPr lang="ja-JP" altLang="en-US" sz="1600" dirty="0" smtClean="0"/>
              <a:t>今年度初めての、観客を入れたリアル公演。</a:t>
            </a:r>
            <a:endParaRPr lang="en-US" altLang="ja-JP" sz="1600" dirty="0" smtClean="0"/>
          </a:p>
          <a:p>
            <a:r>
              <a:rPr lang="ja-JP" altLang="en-US" sz="1600" dirty="0" smtClean="0"/>
              <a:t>体育館</a:t>
            </a:r>
            <a:r>
              <a:rPr lang="ja-JP" altLang="en-US" sz="1600" dirty="0"/>
              <a:t>の広い空間</a:t>
            </a:r>
            <a:r>
              <a:rPr lang="ja-JP" altLang="en-US" sz="1600" dirty="0" smtClean="0"/>
              <a:t>を使って、</a:t>
            </a:r>
            <a:r>
              <a:rPr lang="ja-JP" altLang="en-US" sz="1600" dirty="0"/>
              <a:t>新型コロナウイルス感染拡大</a:t>
            </a:r>
            <a:r>
              <a:rPr lang="ja-JP" altLang="en-US" sz="1600" dirty="0" smtClean="0"/>
              <a:t>防止を徹底し、安心</a:t>
            </a:r>
            <a:r>
              <a:rPr lang="ja-JP" altLang="en-US" sz="1600" dirty="0"/>
              <a:t>して観劇いただける</a:t>
            </a:r>
            <a:r>
              <a:rPr lang="ja-JP" altLang="en-US" sz="1600" dirty="0" smtClean="0"/>
              <a:t>環境を整え、開催しました。</a:t>
            </a:r>
            <a:endParaRPr lang="en-US" altLang="ja-JP" sz="1600" dirty="0" smtClean="0"/>
          </a:p>
          <a:p>
            <a:r>
              <a:rPr lang="ja-JP" altLang="en-US" sz="1600" dirty="0" smtClean="0"/>
              <a:t>事前にお芝居に出てくる謎を公開し、謎解きにチャレンジしてもらいました。</a:t>
            </a:r>
            <a:endParaRPr lang="en-US" altLang="ja-JP" sz="1600" dirty="0" smtClean="0"/>
          </a:p>
        </p:txBody>
      </p:sp>
      <p:pic>
        <p:nvPicPr>
          <p:cNvPr id="3" name="図 2"/>
          <p:cNvPicPr>
            <a:picLocks noChangeAspect="1"/>
          </p:cNvPicPr>
          <p:nvPr/>
        </p:nvPicPr>
        <p:blipFill>
          <a:blip r:embed="rId3"/>
          <a:stretch>
            <a:fillRect/>
          </a:stretch>
        </p:blipFill>
        <p:spPr>
          <a:xfrm>
            <a:off x="5436096" y="1108866"/>
            <a:ext cx="3521868" cy="2248126"/>
          </a:xfrm>
          <a:prstGeom prst="rect">
            <a:avLst/>
          </a:prstGeom>
        </p:spPr>
      </p:pic>
      <p:pic>
        <p:nvPicPr>
          <p:cNvPr id="4" name="図 3"/>
          <p:cNvPicPr>
            <a:picLocks noChangeAspect="1"/>
          </p:cNvPicPr>
          <p:nvPr/>
        </p:nvPicPr>
        <p:blipFill rotWithShape="1">
          <a:blip r:embed="rId4"/>
          <a:srcRect l="5998" t="-751" r="5073"/>
          <a:stretch/>
        </p:blipFill>
        <p:spPr>
          <a:xfrm>
            <a:off x="5285556" y="4154586"/>
            <a:ext cx="3672408" cy="2340345"/>
          </a:xfrm>
          <a:prstGeom prst="rect">
            <a:avLst/>
          </a:prstGeom>
        </p:spPr>
      </p:pic>
    </p:spTree>
    <p:extLst>
      <p:ext uri="{BB962C8B-B14F-4D97-AF65-F5344CB8AC3E}">
        <p14:creationId xmlns:p14="http://schemas.microsoft.com/office/powerpoint/2010/main" val="3082202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en-US" altLang="ja-JP" sz="2800" dirty="0" smtClean="0"/>
              <a:t>2020</a:t>
            </a:r>
            <a:r>
              <a:rPr lang="ja-JP" altLang="en-US" sz="2800" dirty="0" smtClean="0"/>
              <a:t>年度「ほうかごシアター」実績報告</a:t>
            </a:r>
            <a:endParaRPr kumimoji="1" lang="ja-JP" altLang="en-US" sz="2800" dirty="0"/>
          </a:p>
        </p:txBody>
      </p:sp>
      <p:sp>
        <p:nvSpPr>
          <p:cNvPr id="8" name="テキスト ボックス 7"/>
          <p:cNvSpPr txBox="1"/>
          <p:nvPr/>
        </p:nvSpPr>
        <p:spPr>
          <a:xfrm>
            <a:off x="331912" y="4052679"/>
            <a:ext cx="5104184" cy="2369880"/>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ja-JP" b="1" dirty="0" smtClean="0"/>
              <a:t>12</a:t>
            </a:r>
            <a:r>
              <a:rPr lang="ja-JP" altLang="en-US" b="1" dirty="0" smtClean="0"/>
              <a:t>月</a:t>
            </a:r>
            <a:r>
              <a:rPr lang="en-US" altLang="ja-JP" b="1" dirty="0" smtClean="0"/>
              <a:t>22</a:t>
            </a:r>
            <a:r>
              <a:rPr lang="ja-JP" altLang="en-US" b="1" dirty="0" smtClean="0"/>
              <a:t>日</a:t>
            </a:r>
            <a:r>
              <a:rPr lang="en-US" altLang="ja-JP" b="1" dirty="0" smtClean="0"/>
              <a:t>(</a:t>
            </a:r>
            <a:r>
              <a:rPr lang="ja-JP" altLang="en-US" b="1" dirty="0"/>
              <a:t>火</a:t>
            </a:r>
            <a:r>
              <a:rPr lang="en-US" altLang="ja-JP" b="1" dirty="0" smtClean="0"/>
              <a:t>) 16:00</a:t>
            </a:r>
            <a:r>
              <a:rPr lang="ja-JP" altLang="en-US" b="1" dirty="0" smtClean="0"/>
              <a:t>開演</a:t>
            </a:r>
            <a:endParaRPr lang="en-US" altLang="ja-JP" b="1" dirty="0" smtClean="0"/>
          </a:p>
          <a:p>
            <a:r>
              <a:rPr lang="ja-JP" altLang="en-US" b="1" dirty="0" smtClean="0"/>
              <a:t>よみしば</a:t>
            </a:r>
            <a:r>
              <a:rPr lang="ja-JP" altLang="en-US" b="1" dirty="0" err="1" smtClean="0"/>
              <a:t>い</a:t>
            </a:r>
            <a:r>
              <a:rPr lang="en-US" altLang="ja-JP" b="1" dirty="0" smtClean="0"/>
              <a:t>『</a:t>
            </a:r>
            <a:r>
              <a:rPr lang="ja-JP" altLang="en-US" b="1" dirty="0" smtClean="0"/>
              <a:t>星の王子さま</a:t>
            </a:r>
            <a:r>
              <a:rPr lang="en-US" altLang="ja-JP" b="1" dirty="0" smtClean="0"/>
              <a:t>』</a:t>
            </a:r>
            <a:endParaRPr lang="en-US" altLang="ja-JP" b="1" dirty="0"/>
          </a:p>
          <a:p>
            <a:r>
              <a:rPr lang="ja-JP" altLang="en-US" sz="1600" b="1" dirty="0"/>
              <a:t>来場者数</a:t>
            </a:r>
            <a:r>
              <a:rPr lang="ja-JP" altLang="en-US" sz="1600" b="1" dirty="0" smtClean="0"/>
              <a:t>：</a:t>
            </a:r>
            <a:r>
              <a:rPr lang="en-US" altLang="ja-JP" sz="1600" b="1" dirty="0"/>
              <a:t>18</a:t>
            </a:r>
            <a:r>
              <a:rPr lang="ja-JP" altLang="en-US" sz="1600" b="1" dirty="0" smtClean="0"/>
              <a:t>人</a:t>
            </a:r>
            <a:endParaRPr lang="en-US" altLang="ja-JP" sz="1600" b="1" dirty="0"/>
          </a:p>
          <a:p>
            <a:endParaRPr lang="en-US" altLang="ja-JP" sz="1600" b="1" dirty="0" smtClean="0"/>
          </a:p>
          <a:p>
            <a:r>
              <a:rPr lang="ja-JP" altLang="en-US" sz="1600" dirty="0"/>
              <a:t>体育館の広い空間を使って、新型コロナウイルス感染拡大防止を徹底し、安心して観劇いただける環境を整え、開催しました。</a:t>
            </a:r>
            <a:endParaRPr lang="en-US" altLang="ja-JP" sz="1600" dirty="0"/>
          </a:p>
          <a:p>
            <a:r>
              <a:rPr lang="ja-JP" altLang="en-US" sz="1600" dirty="0" smtClean="0"/>
              <a:t>換気のため窓を開けたままでの上演となりましたが、来場者みなさんに楽しんでもらえました。</a:t>
            </a:r>
            <a:endParaRPr lang="en-US" altLang="ja-JP" sz="1600" dirty="0" smtClean="0"/>
          </a:p>
        </p:txBody>
      </p:sp>
      <p:sp>
        <p:nvSpPr>
          <p:cNvPr id="7" name="テキスト ボックス 6"/>
          <p:cNvSpPr txBox="1"/>
          <p:nvPr/>
        </p:nvSpPr>
        <p:spPr>
          <a:xfrm>
            <a:off x="331912" y="1201805"/>
            <a:ext cx="5104184" cy="2616101"/>
          </a:xfrm>
          <a:prstGeom prst="rect">
            <a:avLst/>
          </a:prstGeom>
          <a:noFill/>
        </p:spPr>
        <p:txBody>
          <a:bodyPr wrap="square" rtlCol="0">
            <a:spAutoFit/>
          </a:bodyPr>
          <a:lstStyle/>
          <a:p>
            <a:r>
              <a:rPr lang="ja-JP" altLang="en-US" b="1" dirty="0" smtClean="0"/>
              <a:t>◎</a:t>
            </a:r>
            <a:r>
              <a:rPr lang="en-US" altLang="ja-JP" b="1" dirty="0" smtClean="0"/>
              <a:t>2020</a:t>
            </a:r>
            <a:r>
              <a:rPr lang="ja-JP" altLang="en-US" b="1" dirty="0" smtClean="0"/>
              <a:t>年</a:t>
            </a:r>
            <a:r>
              <a:rPr lang="en-US" altLang="ja-JP" b="1" dirty="0" smtClean="0"/>
              <a:t>11</a:t>
            </a:r>
            <a:r>
              <a:rPr lang="zh-TW" altLang="en-US" b="1" dirty="0" smtClean="0"/>
              <a:t>月</a:t>
            </a:r>
            <a:r>
              <a:rPr lang="en-US" altLang="zh-TW" b="1" dirty="0" smtClean="0"/>
              <a:t>2</a:t>
            </a:r>
            <a:r>
              <a:rPr lang="en-US" altLang="ja-JP" b="1" dirty="0" smtClean="0"/>
              <a:t>3</a:t>
            </a:r>
            <a:r>
              <a:rPr lang="zh-TW" altLang="en-US" b="1" dirty="0" smtClean="0"/>
              <a:t>日</a:t>
            </a:r>
            <a:r>
              <a:rPr lang="en-US" altLang="zh-TW" b="1" dirty="0" smtClean="0"/>
              <a:t>(</a:t>
            </a:r>
            <a:r>
              <a:rPr lang="ja-JP" altLang="en-US" b="1" dirty="0" smtClean="0"/>
              <a:t>月･祝</a:t>
            </a:r>
            <a:r>
              <a:rPr lang="en-US" altLang="zh-TW" b="1" dirty="0" smtClean="0"/>
              <a:t>) </a:t>
            </a:r>
            <a:r>
              <a:rPr lang="en-US" altLang="ja-JP" b="1" dirty="0" smtClean="0"/>
              <a:t>14</a:t>
            </a:r>
            <a:r>
              <a:rPr lang="ja-JP" altLang="en-US" b="1" dirty="0" smtClean="0"/>
              <a:t>：</a:t>
            </a:r>
            <a:r>
              <a:rPr lang="en-US" altLang="ja-JP" b="1" dirty="0" smtClean="0"/>
              <a:t>00</a:t>
            </a:r>
            <a:r>
              <a:rPr lang="zh-TW" altLang="en-US" b="1" dirty="0" smtClean="0"/>
              <a:t>開演</a:t>
            </a:r>
            <a:endParaRPr lang="en-US" altLang="zh-TW" b="1" dirty="0" smtClean="0"/>
          </a:p>
          <a:p>
            <a:pPr fontAlgn="base"/>
            <a:r>
              <a:rPr lang="ja-JP" altLang="en-US" b="1" dirty="0" smtClean="0"/>
              <a:t>よみ</a:t>
            </a:r>
            <a:r>
              <a:rPr lang="ja-JP" altLang="en-US" b="1" dirty="0"/>
              <a:t>しば</a:t>
            </a:r>
            <a:r>
              <a:rPr lang="ja-JP" altLang="en-US" b="1" dirty="0" err="1"/>
              <a:t>い</a:t>
            </a:r>
            <a:r>
              <a:rPr lang="en-US" altLang="ja-JP" b="1" dirty="0" smtClean="0"/>
              <a:t>『</a:t>
            </a:r>
            <a:r>
              <a:rPr lang="ja-JP" altLang="en-US" b="1" dirty="0" smtClean="0"/>
              <a:t>アラジンと魔法のランプ</a:t>
            </a:r>
            <a:r>
              <a:rPr lang="en-US" altLang="ja-JP" b="1" dirty="0" smtClean="0"/>
              <a:t>』</a:t>
            </a:r>
            <a:endParaRPr lang="en-US" altLang="ja-JP" b="1" dirty="0"/>
          </a:p>
          <a:p>
            <a:r>
              <a:rPr lang="ja-JP" altLang="en-US" sz="1600" b="1" dirty="0" smtClean="0"/>
              <a:t>来場者数：</a:t>
            </a:r>
            <a:r>
              <a:rPr lang="en-US" altLang="ja-JP" sz="1600" b="1" dirty="0" smtClean="0"/>
              <a:t>40</a:t>
            </a:r>
            <a:r>
              <a:rPr lang="ja-JP" altLang="en-US" sz="1600" b="1" dirty="0" smtClean="0"/>
              <a:t>人</a:t>
            </a:r>
            <a:endParaRPr lang="en-US" altLang="ja-JP" sz="1600" b="1" dirty="0" smtClean="0"/>
          </a:p>
          <a:p>
            <a:endParaRPr lang="en-US" altLang="ja-JP" sz="1600" b="1" dirty="0" smtClean="0"/>
          </a:p>
          <a:p>
            <a:r>
              <a:rPr lang="ja-JP" altLang="en-US" sz="1600" dirty="0" smtClean="0"/>
              <a:t>体育館</a:t>
            </a:r>
            <a:r>
              <a:rPr lang="ja-JP" altLang="en-US" sz="1600" dirty="0"/>
              <a:t>の広い空間</a:t>
            </a:r>
            <a:r>
              <a:rPr lang="ja-JP" altLang="en-US" sz="1600" dirty="0" smtClean="0"/>
              <a:t>を使って、</a:t>
            </a:r>
            <a:r>
              <a:rPr lang="ja-JP" altLang="en-US" sz="1600" dirty="0"/>
              <a:t>新型コロナウイルス感染拡大</a:t>
            </a:r>
            <a:r>
              <a:rPr lang="ja-JP" altLang="en-US" sz="1600" dirty="0" smtClean="0"/>
              <a:t>防止を徹底し、安心</a:t>
            </a:r>
            <a:r>
              <a:rPr lang="ja-JP" altLang="en-US" sz="1600" dirty="0"/>
              <a:t>して観劇いただける</a:t>
            </a:r>
            <a:r>
              <a:rPr lang="ja-JP" altLang="en-US" sz="1600" dirty="0" smtClean="0"/>
              <a:t>環境を整え、開催しました。</a:t>
            </a:r>
            <a:endParaRPr lang="en-US" altLang="ja-JP" sz="1600" dirty="0" smtClean="0"/>
          </a:p>
          <a:p>
            <a:r>
              <a:rPr lang="ja-JP" altLang="en-US" sz="1600" dirty="0"/>
              <a:t>ほうかごシアターの演目人気投票で</a:t>
            </a:r>
            <a:r>
              <a:rPr lang="ja-JP" altLang="en-US" sz="1600" dirty="0" smtClean="0"/>
              <a:t>第</a:t>
            </a:r>
            <a:r>
              <a:rPr lang="en-US" altLang="ja-JP" sz="1600" dirty="0" smtClean="0"/>
              <a:t>2</a:t>
            </a:r>
            <a:r>
              <a:rPr lang="ja-JP" altLang="en-US" sz="1600" dirty="0" smtClean="0"/>
              <a:t>位</a:t>
            </a:r>
            <a:r>
              <a:rPr lang="ja-JP" altLang="en-US" sz="1600" dirty="0"/>
              <a:t>にランクインした人気</a:t>
            </a:r>
            <a:r>
              <a:rPr lang="ja-JP" altLang="en-US" sz="1600" dirty="0" smtClean="0"/>
              <a:t>作品で、バルーンアートの魔人の登場シーンに、</a:t>
            </a:r>
            <a:endParaRPr lang="en-US" altLang="ja-JP" sz="1600" dirty="0" smtClean="0"/>
          </a:p>
          <a:p>
            <a:r>
              <a:rPr lang="ja-JP" altLang="en-US" sz="1600" dirty="0"/>
              <a:t>客席</a:t>
            </a:r>
            <a:r>
              <a:rPr lang="ja-JP" altLang="en-US" sz="1600" dirty="0" smtClean="0"/>
              <a:t>が大盛り上がりしまいた。</a:t>
            </a:r>
            <a:endParaRPr lang="en-US" altLang="ja-JP" sz="1600" dirty="0" smtClean="0"/>
          </a:p>
        </p:txBody>
      </p:sp>
      <p:pic>
        <p:nvPicPr>
          <p:cNvPr id="2050" name="Picture 2" descr="https://tachikawa-sozosha.jp/wp_tcf/wp-content/uploads/2020/11/201123_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629" y="1332353"/>
            <a:ext cx="3372771" cy="2255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chikawa-sozosha.jp/wp_tcf/wp-content/uploads/2020/11/a2a38839077a545fff1c7f350d7366e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2711" y="4201035"/>
            <a:ext cx="3332286" cy="222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5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en-US" altLang="ja-JP" sz="2800" dirty="0" smtClean="0"/>
              <a:t>2020</a:t>
            </a:r>
            <a:r>
              <a:rPr lang="ja-JP" altLang="en-US" sz="2800" dirty="0" smtClean="0"/>
              <a:t>年度「ほうかごシアター」実績報告</a:t>
            </a:r>
            <a:endParaRPr kumimoji="1" lang="ja-JP" altLang="en-US" sz="2800" dirty="0"/>
          </a:p>
        </p:txBody>
      </p:sp>
      <p:sp>
        <p:nvSpPr>
          <p:cNvPr id="8" name="テキスト ボックス 7"/>
          <p:cNvSpPr txBox="1"/>
          <p:nvPr/>
        </p:nvSpPr>
        <p:spPr>
          <a:xfrm>
            <a:off x="331912" y="4052679"/>
            <a:ext cx="5104184" cy="2369880"/>
          </a:xfrm>
          <a:prstGeom prst="rect">
            <a:avLst/>
          </a:prstGeom>
          <a:noFill/>
        </p:spPr>
        <p:txBody>
          <a:bodyPr wrap="square" rtlCol="0">
            <a:spAutoFit/>
          </a:bodyPr>
          <a:lstStyle/>
          <a:p>
            <a:r>
              <a:rPr lang="ja-JP" altLang="en-US" b="1" dirty="0" smtClean="0"/>
              <a:t>◎</a:t>
            </a:r>
            <a:r>
              <a:rPr lang="en-US" altLang="ja-JP" b="1" dirty="0" smtClean="0"/>
              <a:t>2021</a:t>
            </a:r>
            <a:r>
              <a:rPr lang="ja-JP" altLang="en-US" b="1" dirty="0" smtClean="0"/>
              <a:t>年</a:t>
            </a:r>
            <a:r>
              <a:rPr lang="en-US" altLang="ja-JP" b="1" dirty="0" smtClean="0"/>
              <a:t>2</a:t>
            </a:r>
            <a:r>
              <a:rPr lang="ja-JP" altLang="en-US" b="1" dirty="0" smtClean="0"/>
              <a:t>月</a:t>
            </a:r>
            <a:r>
              <a:rPr lang="en-US" altLang="ja-JP" b="1" dirty="0" smtClean="0"/>
              <a:t>23</a:t>
            </a:r>
            <a:r>
              <a:rPr lang="ja-JP" altLang="en-US" b="1" dirty="0" smtClean="0"/>
              <a:t>日</a:t>
            </a:r>
            <a:r>
              <a:rPr lang="en-US" altLang="ja-JP" b="1" dirty="0" smtClean="0"/>
              <a:t>(</a:t>
            </a:r>
            <a:r>
              <a:rPr lang="ja-JP" altLang="en-US" b="1" dirty="0" smtClean="0"/>
              <a:t>火･祝</a:t>
            </a:r>
            <a:r>
              <a:rPr lang="en-US" altLang="ja-JP" b="1" dirty="0" smtClean="0"/>
              <a:t>) 14:00</a:t>
            </a:r>
            <a:r>
              <a:rPr lang="ja-JP" altLang="en-US" b="1" dirty="0" smtClean="0"/>
              <a:t>開演</a:t>
            </a:r>
            <a:endParaRPr lang="en-US" altLang="ja-JP" b="1" dirty="0" smtClean="0"/>
          </a:p>
          <a:p>
            <a:r>
              <a:rPr lang="ja-JP" altLang="en-US" b="1" dirty="0" smtClean="0"/>
              <a:t>よみしば</a:t>
            </a:r>
            <a:r>
              <a:rPr lang="ja-JP" altLang="en-US" b="1" dirty="0" err="1" smtClean="0"/>
              <a:t>い</a:t>
            </a:r>
            <a:r>
              <a:rPr lang="en-US" altLang="ja-JP" b="1" dirty="0" smtClean="0"/>
              <a:t>『</a:t>
            </a:r>
            <a:r>
              <a:rPr lang="ja-JP" altLang="en-US" b="1" dirty="0" smtClean="0"/>
              <a:t>あらしのよるに</a:t>
            </a:r>
            <a:r>
              <a:rPr lang="en-US" altLang="ja-JP" b="1" dirty="0" smtClean="0"/>
              <a:t>』</a:t>
            </a:r>
            <a:endParaRPr lang="en-US" altLang="ja-JP" b="1" dirty="0"/>
          </a:p>
          <a:p>
            <a:r>
              <a:rPr lang="ja-JP" altLang="en-US" sz="1600" b="1" dirty="0"/>
              <a:t>来場者数</a:t>
            </a:r>
            <a:r>
              <a:rPr lang="ja-JP" altLang="en-US" sz="1600" b="1" dirty="0" smtClean="0"/>
              <a:t>：</a:t>
            </a:r>
            <a:r>
              <a:rPr lang="en-US" altLang="ja-JP" sz="1600" b="1" dirty="0"/>
              <a:t>54</a:t>
            </a:r>
            <a:r>
              <a:rPr lang="ja-JP" altLang="en-US" sz="1600" b="1" dirty="0" smtClean="0"/>
              <a:t>人</a:t>
            </a:r>
            <a:endParaRPr lang="en-US" altLang="ja-JP" sz="1600" b="1" dirty="0"/>
          </a:p>
          <a:p>
            <a:endParaRPr lang="en-US" altLang="ja-JP" sz="1600" b="1" dirty="0" smtClean="0"/>
          </a:p>
          <a:p>
            <a:r>
              <a:rPr lang="ja-JP" altLang="en-US" sz="1600" dirty="0"/>
              <a:t>体育館の広い空間を使って、新型コロナウイルス感染拡大防止を徹底し、安心して観劇いただける環境を整え、開催しました。</a:t>
            </a:r>
            <a:endParaRPr lang="en-US" altLang="ja-JP" sz="1600" dirty="0"/>
          </a:p>
          <a:p>
            <a:r>
              <a:rPr lang="ja-JP" altLang="en-US" sz="1600" dirty="0" smtClean="0"/>
              <a:t>人気絵本が原作のため反響が良く、定員に達したため事前に予約終了となりました。</a:t>
            </a:r>
            <a:endParaRPr lang="en-US" altLang="ja-JP" sz="1600" dirty="0"/>
          </a:p>
        </p:txBody>
      </p:sp>
      <p:sp>
        <p:nvSpPr>
          <p:cNvPr id="7" name="テキスト ボックス 6"/>
          <p:cNvSpPr txBox="1"/>
          <p:nvPr/>
        </p:nvSpPr>
        <p:spPr>
          <a:xfrm>
            <a:off x="331912" y="1201805"/>
            <a:ext cx="5104184" cy="2369880"/>
          </a:xfrm>
          <a:prstGeom prst="rect">
            <a:avLst/>
          </a:prstGeom>
          <a:noFill/>
        </p:spPr>
        <p:txBody>
          <a:bodyPr wrap="square" rtlCol="0">
            <a:spAutoFit/>
          </a:bodyPr>
          <a:lstStyle/>
          <a:p>
            <a:r>
              <a:rPr lang="ja-JP" altLang="en-US" b="1" dirty="0" smtClean="0"/>
              <a:t>◎</a:t>
            </a:r>
            <a:r>
              <a:rPr lang="en-US" altLang="ja-JP" b="1" dirty="0" smtClean="0"/>
              <a:t>2021</a:t>
            </a:r>
            <a:r>
              <a:rPr lang="ja-JP" altLang="en-US" b="1" dirty="0" smtClean="0"/>
              <a:t>年</a:t>
            </a:r>
            <a:r>
              <a:rPr lang="en-US" altLang="ja-JP" b="1" dirty="0" smtClean="0"/>
              <a:t>1</a:t>
            </a:r>
            <a:r>
              <a:rPr lang="zh-TW" altLang="en-US" b="1" dirty="0" smtClean="0"/>
              <a:t>月</a:t>
            </a:r>
            <a:r>
              <a:rPr lang="en-US" altLang="ja-JP" b="1" dirty="0" smtClean="0"/>
              <a:t>30</a:t>
            </a:r>
            <a:r>
              <a:rPr lang="zh-TW" altLang="en-US" b="1" dirty="0" smtClean="0"/>
              <a:t>日</a:t>
            </a:r>
            <a:r>
              <a:rPr lang="en-US" altLang="zh-TW" b="1" dirty="0" smtClean="0"/>
              <a:t>(</a:t>
            </a:r>
            <a:r>
              <a:rPr lang="ja-JP" altLang="en-US" b="1" dirty="0" smtClean="0"/>
              <a:t>土</a:t>
            </a:r>
            <a:r>
              <a:rPr lang="en-US" altLang="zh-TW" b="1" dirty="0" smtClean="0"/>
              <a:t>) </a:t>
            </a:r>
            <a:r>
              <a:rPr lang="en-US" altLang="ja-JP" b="1" dirty="0" smtClean="0"/>
              <a:t>11</a:t>
            </a:r>
            <a:r>
              <a:rPr lang="ja-JP" altLang="en-US" b="1" dirty="0" smtClean="0"/>
              <a:t>：</a:t>
            </a:r>
            <a:r>
              <a:rPr lang="en-US" altLang="ja-JP" b="1" dirty="0" smtClean="0"/>
              <a:t>00</a:t>
            </a:r>
            <a:r>
              <a:rPr lang="zh-TW" altLang="en-US" b="1" dirty="0" smtClean="0"/>
              <a:t>開演</a:t>
            </a:r>
            <a:endParaRPr lang="en-US" altLang="zh-TW" b="1" dirty="0" smtClean="0"/>
          </a:p>
          <a:p>
            <a:pPr fontAlgn="base"/>
            <a:r>
              <a:rPr lang="ja-JP" altLang="en-US" b="1" dirty="0" smtClean="0"/>
              <a:t>よみ</a:t>
            </a:r>
            <a:r>
              <a:rPr lang="ja-JP" altLang="en-US" b="1" dirty="0"/>
              <a:t>しば</a:t>
            </a:r>
            <a:r>
              <a:rPr lang="ja-JP" altLang="en-US" b="1" dirty="0" err="1"/>
              <a:t>い</a:t>
            </a:r>
            <a:r>
              <a:rPr lang="en-US" altLang="ja-JP" b="1" dirty="0" smtClean="0"/>
              <a:t>『</a:t>
            </a:r>
            <a:r>
              <a:rPr lang="ja-JP" altLang="en-US" b="1" dirty="0" smtClean="0"/>
              <a:t>雪の女王</a:t>
            </a:r>
            <a:r>
              <a:rPr lang="en-US" altLang="ja-JP" b="1" dirty="0" smtClean="0"/>
              <a:t>』</a:t>
            </a:r>
            <a:endParaRPr lang="en-US" altLang="ja-JP" b="1" dirty="0"/>
          </a:p>
          <a:p>
            <a:r>
              <a:rPr lang="ja-JP" altLang="en-US" sz="1600" b="1" dirty="0" smtClean="0"/>
              <a:t>来場者数：</a:t>
            </a:r>
            <a:r>
              <a:rPr lang="en-US" altLang="ja-JP" sz="1600" b="1" dirty="0"/>
              <a:t>36</a:t>
            </a:r>
            <a:r>
              <a:rPr lang="ja-JP" altLang="en-US" sz="1600" b="1" dirty="0" smtClean="0"/>
              <a:t>人</a:t>
            </a:r>
            <a:endParaRPr lang="en-US" altLang="ja-JP" sz="1600" b="1" dirty="0" smtClean="0"/>
          </a:p>
          <a:p>
            <a:endParaRPr lang="en-US" altLang="ja-JP" sz="1600" b="1" dirty="0" smtClean="0"/>
          </a:p>
          <a:p>
            <a:r>
              <a:rPr lang="ja-JP" altLang="en-US" sz="1600" dirty="0"/>
              <a:t>体育館の広い空間を使って、新型コロナウイルス感染拡大防止を徹底し、安心して観劇いただける環境を整え、開催しました。</a:t>
            </a:r>
            <a:endParaRPr lang="en-US" altLang="ja-JP" sz="1600" dirty="0"/>
          </a:p>
          <a:p>
            <a:r>
              <a:rPr lang="ja-JP" altLang="en-US" sz="1600" dirty="0"/>
              <a:t>換気のため窓を開けたままでの上演となりましたが、来場者みなさんに楽しんでもらえました。</a:t>
            </a:r>
            <a:endParaRPr lang="en-US" altLang="ja-JP" sz="1600" dirty="0"/>
          </a:p>
        </p:txBody>
      </p:sp>
      <p:pic>
        <p:nvPicPr>
          <p:cNvPr id="4098" name="Picture 2" descr="https://tachikawa-sozosha.jp/wp_tcf/wp-content/uploads/2020/12/997c0bc2481e1b5a26413156e1e7db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377" y="1201805"/>
            <a:ext cx="3268620" cy="2084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chikawa-sozosha.jp/wp_tcf/wp-content/uploads/2021/02/main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344" y="4052679"/>
            <a:ext cx="3347867" cy="223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5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418058"/>
          </a:xfrm>
        </p:spPr>
        <p:txBody>
          <a:bodyPr>
            <a:noAutofit/>
          </a:bodyPr>
          <a:lstStyle/>
          <a:p>
            <a:pPr algn="l"/>
            <a:r>
              <a:rPr lang="ja-JP" altLang="en-US" sz="2800" dirty="0" smtClean="0"/>
              <a:t>「ほうかごシアター」が目指すもの</a:t>
            </a:r>
            <a:endParaRPr kumimoji="1" lang="ja-JP" altLang="en-US" sz="2800" dirty="0"/>
          </a:p>
        </p:txBody>
      </p:sp>
      <p:sp>
        <p:nvSpPr>
          <p:cNvPr id="7" name="テキスト ボックス 6"/>
          <p:cNvSpPr txBox="1"/>
          <p:nvPr/>
        </p:nvSpPr>
        <p:spPr>
          <a:xfrm>
            <a:off x="782829" y="952416"/>
            <a:ext cx="7425575" cy="2062103"/>
          </a:xfrm>
          <a:prstGeom prst="rect">
            <a:avLst/>
          </a:prstGeom>
          <a:noFill/>
        </p:spPr>
        <p:txBody>
          <a:bodyPr wrap="square" rtlCol="0">
            <a:spAutoFit/>
          </a:bodyPr>
          <a:lstStyle/>
          <a:p>
            <a:r>
              <a:rPr lang="ja-JP" altLang="en-US" sz="1600" b="1" dirty="0" smtClean="0"/>
              <a:t>＝</a:t>
            </a:r>
            <a:r>
              <a:rPr lang="en-US" altLang="ja-JP" sz="1600" b="1" dirty="0" smtClean="0"/>
              <a:t>2020</a:t>
            </a:r>
            <a:r>
              <a:rPr lang="ja-JP" altLang="en-US" sz="1600" b="1" dirty="0" smtClean="0"/>
              <a:t>年度をふりかえって＝</a:t>
            </a:r>
            <a:endParaRPr lang="en-US" altLang="ja-JP" sz="1600" b="1" dirty="0" smtClean="0"/>
          </a:p>
          <a:p>
            <a:r>
              <a:rPr lang="en-US" altLang="ja-JP" sz="1600" b="1" dirty="0" smtClean="0"/>
              <a:t>2020</a:t>
            </a:r>
            <a:r>
              <a:rPr lang="ja-JP" altLang="en-US" sz="1600" b="1" dirty="0" smtClean="0"/>
              <a:t>年度は、新型コロナウイルス感染拡大のため、思うような活動ができませでした。</a:t>
            </a:r>
            <a:endParaRPr lang="en-US" altLang="ja-JP" sz="1600" b="1" dirty="0" smtClean="0"/>
          </a:p>
          <a:p>
            <a:r>
              <a:rPr lang="ja-JP" altLang="en-US" sz="1600" b="1" dirty="0"/>
              <a:t>私たち</a:t>
            </a:r>
            <a:r>
              <a:rPr lang="ja-JP" altLang="en-US" sz="1600" b="1" dirty="0" smtClean="0"/>
              <a:t>の活動だけでなく、地域の方々が楽しみにしていた</a:t>
            </a:r>
            <a:r>
              <a:rPr lang="ja-JP" altLang="en-US" sz="1600" b="1" dirty="0" err="1" smtClean="0"/>
              <a:t>で</a:t>
            </a:r>
            <a:r>
              <a:rPr lang="ja-JP" altLang="en-US" sz="1600" b="1" dirty="0" smtClean="0"/>
              <a:t>あろうイベントが次々と中止となり、文化芸術に触れる場が激減しました。</a:t>
            </a:r>
            <a:endParaRPr lang="en-US" altLang="ja-JP" sz="1600" b="1" dirty="0" smtClean="0"/>
          </a:p>
          <a:p>
            <a:r>
              <a:rPr lang="ja-JP" altLang="en-US" sz="1600" b="1" dirty="0" smtClean="0"/>
              <a:t>だからこそ、</a:t>
            </a:r>
            <a:endParaRPr lang="en-US" altLang="ja-JP" sz="1600" b="1" dirty="0" smtClean="0"/>
          </a:p>
          <a:p>
            <a:r>
              <a:rPr lang="ja-JP" altLang="en-US" sz="1600" b="1" dirty="0" smtClean="0"/>
              <a:t>　「</a:t>
            </a:r>
            <a:r>
              <a:rPr lang="ja-JP" altLang="en-US" sz="1600" b="1" dirty="0"/>
              <a:t>芸術文化を創造し、できるだけ多くの人に届ける</a:t>
            </a:r>
            <a:r>
              <a:rPr lang="ja-JP" altLang="en-US" sz="1600" b="1" dirty="0" smtClean="0"/>
              <a:t>」</a:t>
            </a:r>
            <a:endParaRPr lang="en-US" altLang="ja-JP" sz="1600" b="1" dirty="0" smtClean="0"/>
          </a:p>
          <a:p>
            <a:r>
              <a:rPr lang="ja-JP" altLang="en-US" sz="1600" b="1" dirty="0" smtClean="0"/>
              <a:t>　「</a:t>
            </a:r>
            <a:r>
              <a:rPr lang="ja-JP" altLang="en-US" sz="1600" b="1" dirty="0"/>
              <a:t>芸術文化を通して市民の生活を応援する</a:t>
            </a:r>
            <a:r>
              <a:rPr lang="ja-JP" altLang="en-US" sz="1600" b="1" dirty="0" smtClean="0"/>
              <a:t>」</a:t>
            </a:r>
            <a:endParaRPr lang="en-US" altLang="ja-JP" sz="1600" b="1" dirty="0" smtClean="0"/>
          </a:p>
          <a:p>
            <a:r>
              <a:rPr lang="ja-JP" altLang="en-US" sz="1600" b="1" dirty="0"/>
              <a:t>と</a:t>
            </a:r>
            <a:r>
              <a:rPr lang="ja-JP" altLang="en-US" sz="1600" b="1" dirty="0" smtClean="0"/>
              <a:t>いう</a:t>
            </a:r>
            <a:r>
              <a:rPr lang="ja-JP" altLang="en-US" sz="1600" b="1" dirty="0"/>
              <a:t>私たち</a:t>
            </a:r>
            <a:r>
              <a:rPr lang="ja-JP" altLang="en-US" sz="1600" b="1" dirty="0" smtClean="0"/>
              <a:t>の使命をより強く感じた</a:t>
            </a:r>
            <a:r>
              <a:rPr lang="ja-JP" altLang="en-US" sz="1600" b="1" dirty="0"/>
              <a:t>一年</a:t>
            </a:r>
            <a:r>
              <a:rPr lang="ja-JP" altLang="en-US" sz="1600" b="1" dirty="0" smtClean="0"/>
              <a:t>となりました。</a:t>
            </a:r>
            <a:endParaRPr lang="en-US" altLang="ja-JP" sz="1600" dirty="0"/>
          </a:p>
        </p:txBody>
      </p:sp>
      <p:sp>
        <p:nvSpPr>
          <p:cNvPr id="9" name="テキスト ボックス 8"/>
          <p:cNvSpPr txBox="1"/>
          <p:nvPr/>
        </p:nvSpPr>
        <p:spPr>
          <a:xfrm>
            <a:off x="1619672" y="4207728"/>
            <a:ext cx="5760640" cy="2431435"/>
          </a:xfrm>
          <a:prstGeom prst="rect">
            <a:avLst/>
          </a:prstGeom>
          <a:noFill/>
        </p:spPr>
        <p:txBody>
          <a:bodyPr wrap="square" rtlCol="0">
            <a:spAutoFit/>
          </a:bodyPr>
          <a:lstStyle/>
          <a:p>
            <a:pPr algn="ctr"/>
            <a:r>
              <a:rPr lang="ja-JP" altLang="en-US" sz="2400" b="1" dirty="0" smtClean="0">
                <a:solidFill>
                  <a:srgbClr val="FF0000"/>
                </a:solidFill>
              </a:rPr>
              <a:t>ほうかごシアターは、より多くの方に</a:t>
            </a:r>
            <a:endParaRPr lang="en-US" altLang="ja-JP" sz="2400" b="1" dirty="0" smtClean="0">
              <a:solidFill>
                <a:srgbClr val="FF0000"/>
              </a:solidFill>
            </a:endParaRPr>
          </a:p>
          <a:p>
            <a:pPr algn="ctr"/>
            <a:r>
              <a:rPr lang="ja-JP" altLang="en-US" sz="2400" b="1" dirty="0" smtClean="0">
                <a:solidFill>
                  <a:srgbClr val="FF0000"/>
                </a:solidFill>
              </a:rPr>
              <a:t>文化芸術を体験できる“場”となるよう、</a:t>
            </a:r>
            <a:endParaRPr lang="en-US" altLang="ja-JP" sz="2400" b="1" dirty="0" smtClean="0">
              <a:solidFill>
                <a:srgbClr val="FF0000"/>
              </a:solidFill>
            </a:endParaRPr>
          </a:p>
          <a:p>
            <a:pPr algn="ctr"/>
            <a:r>
              <a:rPr lang="ja-JP" altLang="en-US" sz="2400" b="1" dirty="0" smtClean="0">
                <a:solidFill>
                  <a:srgbClr val="FF0000"/>
                </a:solidFill>
              </a:rPr>
              <a:t>プログラムを</a:t>
            </a:r>
            <a:r>
              <a:rPr lang="ja-JP" altLang="en-US" sz="2400" b="1" dirty="0">
                <a:solidFill>
                  <a:srgbClr val="FF0000"/>
                </a:solidFill>
              </a:rPr>
              <a:t>充実</a:t>
            </a:r>
            <a:r>
              <a:rPr lang="ja-JP" altLang="en-US" sz="2400" b="1" dirty="0" smtClean="0">
                <a:solidFill>
                  <a:srgbClr val="FF0000"/>
                </a:solidFill>
              </a:rPr>
              <a:t>していきます</a:t>
            </a:r>
            <a:r>
              <a:rPr lang="ja-JP" altLang="en-US" sz="2400" b="1" dirty="0">
                <a:solidFill>
                  <a:srgbClr val="FF0000"/>
                </a:solidFill>
              </a:rPr>
              <a:t>！</a:t>
            </a:r>
            <a:endParaRPr lang="en-US" altLang="ja-JP" sz="2400" b="1" dirty="0" smtClean="0">
              <a:solidFill>
                <a:srgbClr val="FF0000"/>
              </a:solidFill>
            </a:endParaRPr>
          </a:p>
          <a:p>
            <a:endParaRPr lang="en-US" altLang="ja-JP" sz="1600" dirty="0" smtClean="0"/>
          </a:p>
          <a:p>
            <a:r>
              <a:rPr lang="ja-JP" altLang="en-US" sz="1600" b="1" dirty="0" smtClean="0"/>
              <a:t>これまでの演劇公演に加え、ダンスワークショップや映画上映会など、プログラムを増やしていき、より</a:t>
            </a:r>
            <a:r>
              <a:rPr lang="ja-JP" altLang="en-US" sz="1600" b="1" dirty="0"/>
              <a:t>多くの地域の方々が、身近に芸術文化を体験</a:t>
            </a:r>
            <a:r>
              <a:rPr lang="ja-JP" altLang="en-US" sz="1600" b="1" dirty="0" smtClean="0"/>
              <a:t>できる“場”を提供していきます。</a:t>
            </a:r>
            <a:endParaRPr lang="en-US" altLang="ja-JP" sz="1600" b="1" dirty="0" smtClean="0"/>
          </a:p>
          <a:p>
            <a:endParaRPr lang="en-US" altLang="ja-JP" sz="1600" b="1" dirty="0"/>
          </a:p>
        </p:txBody>
      </p:sp>
      <p:sp>
        <p:nvSpPr>
          <p:cNvPr id="10" name="二等辺三角形 9"/>
          <p:cNvSpPr/>
          <p:nvPr/>
        </p:nvSpPr>
        <p:spPr>
          <a:xfrm rot="10800000">
            <a:off x="3559513" y="3135879"/>
            <a:ext cx="1872208" cy="95267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903328" y="3284056"/>
            <a:ext cx="5184576" cy="461665"/>
          </a:xfrm>
          <a:prstGeom prst="rect">
            <a:avLst/>
          </a:prstGeom>
          <a:noFill/>
        </p:spPr>
        <p:txBody>
          <a:bodyPr wrap="square" rtlCol="0">
            <a:spAutoFit/>
          </a:bodyPr>
          <a:lstStyle/>
          <a:p>
            <a:pPr algn="ctr"/>
            <a:r>
              <a:rPr kumimoji="1" lang="en-US" altLang="ja-JP" sz="2400" b="1" dirty="0" smtClean="0">
                <a:solidFill>
                  <a:srgbClr val="002060"/>
                </a:solidFill>
              </a:rPr>
              <a:t>2020</a:t>
            </a:r>
            <a:r>
              <a:rPr kumimoji="1" lang="ja-JP" altLang="en-US" sz="2400" b="1" dirty="0" smtClean="0">
                <a:solidFill>
                  <a:srgbClr val="002060"/>
                </a:solidFill>
              </a:rPr>
              <a:t>年度の活動を通した経験を糧に</a:t>
            </a:r>
            <a:r>
              <a:rPr kumimoji="1" lang="en-US" altLang="ja-JP" sz="2400" b="1" dirty="0" smtClean="0">
                <a:solidFill>
                  <a:srgbClr val="002060"/>
                </a:solidFill>
              </a:rPr>
              <a:t>…</a:t>
            </a:r>
            <a:endParaRPr kumimoji="1" lang="ja-JP" altLang="en-US" sz="2400" b="1" dirty="0">
              <a:solidFill>
                <a:srgbClr val="002060"/>
              </a:solidFill>
            </a:endParaRPr>
          </a:p>
        </p:txBody>
      </p:sp>
    </p:spTree>
    <p:extLst>
      <p:ext uri="{BB962C8B-B14F-4D97-AF65-F5344CB8AC3E}">
        <p14:creationId xmlns:p14="http://schemas.microsoft.com/office/powerpoint/2010/main" val="69377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2391</TotalTime>
  <Words>1442</Words>
  <Application>Microsoft Office PowerPoint</Application>
  <PresentationFormat>画面に合わせる (4:3)</PresentationFormat>
  <Paragraphs>131</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Ｐゴシック</vt:lpstr>
      <vt:lpstr>新細明體</vt:lpstr>
      <vt:lpstr>Arial</vt:lpstr>
      <vt:lpstr>Calibri</vt:lpstr>
      <vt:lpstr>Office ​​テーマ</vt:lpstr>
      <vt:lpstr>PowerPoint プレゼンテーション</vt:lpstr>
      <vt:lpstr>たちかわ創造舎とは</vt:lpstr>
      <vt:lpstr>たちかわ創造舎を取り巻く環境が抱える課題</vt:lpstr>
      <vt:lpstr>「ほうかごシアター」とは？</vt:lpstr>
      <vt:lpstr>2020年度「ほうかごシアター」実績報告</vt:lpstr>
      <vt:lpstr>2020年度「ほうかごシアター」実績報告</vt:lpstr>
      <vt:lpstr>2020年度「ほうかごシアター」実績報告</vt:lpstr>
      <vt:lpstr>2020年度「ほうかごシアター」実績報告</vt:lpstr>
      <vt:lpstr>「ほうかごシアター」が目指すもの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anj</dc:creator>
  <cp:lastModifiedBy>anj2</cp:lastModifiedBy>
  <cp:revision>217</cp:revision>
  <cp:lastPrinted>2019-02-22T01:00:25Z</cp:lastPrinted>
  <dcterms:created xsi:type="dcterms:W3CDTF">2014-10-14T01:31:03Z</dcterms:created>
  <dcterms:modified xsi:type="dcterms:W3CDTF">2021-05-28T05:11:07Z</dcterms:modified>
</cp:coreProperties>
</file>