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4" r:id="rId5"/>
    <p:sldId id="262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77"/>
    <p:restoredTop sz="94674"/>
  </p:normalViewPr>
  <p:slideViewPr>
    <p:cSldViewPr snapToGrid="0" snapToObjects="1">
      <p:cViewPr varScale="1">
        <p:scale>
          <a:sx n="98" d="100"/>
          <a:sy n="98" d="100"/>
        </p:scale>
        <p:origin x="2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F1DF07-5BB4-FC49-925B-08CE989A2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749D2AA-C708-1742-809E-ECCB77CF7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F6E34C-BEE2-A74A-8D0B-90EB9B1F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99E2A2-3585-B545-8122-E62EB09B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C8BC6B-494F-AA4D-AC6E-C62BF4C9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68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266FDF-2228-8141-83A9-ADDBDDDEC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4607525-4261-694A-81E6-159EE08D4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EA6F5E-D169-8C48-AD13-232FA254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37464D-EF57-A04C-9A89-9FAD54BE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6898A8-F806-AB46-BF01-B00E3A19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02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3CE6719-D6D6-1545-9982-780EE3749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0F70631-15EE-B04C-BCE4-1E87569D9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852F26-5B4E-2C43-8246-8EDE0820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D6A953-ABA3-5241-82EF-6096EC6B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66FF9A-614E-9949-B7CF-ADEDFEDC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49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ACB49-AFB6-D44A-9866-18391CDD6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2FF11B-3FFB-CD49-A0EF-0FBB363C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3ACA68-9F2D-CF4B-9827-6BA6AC8D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C6CEF3-0EF0-D144-A031-8A5BF9635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B8ED06-4759-484D-9514-9E294E61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0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A3259-6BCD-4E44-A2D9-D2C2D380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7E5C04-5628-0143-B653-96CEA181B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00C24C-2D07-504F-BE93-2896A753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EF796B-158B-A349-B48C-5C372103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A0F8DD-F26D-7F4E-AA79-1506253BE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64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E7C6E-622B-FA44-8B59-9D7D748A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040C2F-A3DD-944A-8B27-12658CEA2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37C72C2-05A2-CA4C-A4DE-0188B0075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ACFE8E-BFC3-E74D-B2EC-327989CA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73D7942-1082-0E43-A6F6-38F5DB19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70509D-277F-4549-877D-9AD7D6AF1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9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CF896-30C2-4C40-9954-BF942A12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A6DD87-22CC-CE42-B6B8-F00B858D5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26C9A93-5DE9-9D49-9C91-84AC46718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21B705-222A-9348-8944-FE7CC2482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471DDFE-510D-014E-9C48-0D36520BD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1852AA3-6BE5-814B-819E-36E5FE33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EBD1731-93A4-0244-BDC8-E12E0086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96CB77D-706B-0F4F-8611-2FAA67C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718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C6E5B6-7E29-0745-A189-276CE6EA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D644FE9-021E-124A-B0B9-7EBBE30F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4F387A-0CE2-454F-85AC-AC71DFB4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6F07D7A-A406-434E-A5C9-1EB86D77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42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EC2D19A-C4C3-2146-8436-139BB2D1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3110D1A-4A79-D94F-8008-98768A1C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7F1447-5973-BE44-B99F-0F8D88BD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03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79C702-564E-D147-BE41-72191ED94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3C7623-CA3C-664B-8EC9-C72C564AF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6886D37-302C-404B-BFC1-60B7A7459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BAD036-277F-6C47-B08F-95C534B00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778277-341C-CB4B-B1E5-67B1F4961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9696B2A-4DE0-D948-BE8B-C06D0417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74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F412F3-58DA-1F44-9E66-A3CCD02C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D7B8809-926C-2942-913E-17D3C6D71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8C0F20-E38D-FB48-9C19-AD782DF5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5FCA83-A73B-0C4E-B17C-9A33675F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2C70D2-7E6F-CD4D-8380-63F177235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EB1ED06-DFE3-9744-BA81-85644074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54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1B7754B-3D02-6C45-9A34-FE0B525C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EF688A4-F2D0-424B-9DC0-105FE441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AC3D2C-7C25-DF4D-BAA3-7C8AA2895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7D55-71B1-3348-B29D-D286C6457F6D}" type="datetimeFigureOut">
              <a:rPr kumimoji="1" lang="ja-JP" altLang="en-US" smtClean="0"/>
              <a:t>2021/6/1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133B722-863D-BD48-BAC3-FD6C9CE30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725EC3-6412-E74B-8274-4343FB530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F050-3170-A144-8584-9FA872F104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30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ECA940-3C2A-6842-97A5-412814D81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成年後見制度で</a:t>
            </a:r>
            <a:br>
              <a:rPr kumimoji="1" lang="en-US" altLang="ja-JP" sz="5400" dirty="0"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</a:br>
            <a:r>
              <a:rPr kumimoji="1" lang="ja-JP" altLang="en-US" sz="5400"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高齢者の暮らしを支える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9622A12-A696-BA45-95EF-9C9D3E40D6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sz="3600" dirty="0"/>
              <a:t>NPO</a:t>
            </a:r>
            <a:r>
              <a:rPr lang="ja-JP" altLang="en-US" sz="3600"/>
              <a:t>法人</a:t>
            </a:r>
            <a:r>
              <a:rPr lang="en-US" altLang="ja-JP" sz="3600" dirty="0"/>
              <a:t> </a:t>
            </a:r>
            <a:r>
              <a:rPr lang="ja-JP" altLang="en-US" sz="3600"/>
              <a:t>市民後見北ネット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395901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4811F-EC23-A84B-B190-22F31330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/>
              <a:t>設立および事業と地域課題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C523D8-485E-3B4B-8A07-995CCC2A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/>
              <a:t>・設立　</a:t>
            </a:r>
            <a:endParaRPr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lang="en-US" altLang="ja-JP" sz="2200" dirty="0"/>
              <a:t>2009</a:t>
            </a:r>
            <a:r>
              <a:rPr lang="ja-JP" altLang="ja-JP" sz="2200"/>
              <a:t>年に始まった東京大学・筑波大学市民後見人養成講座の</a:t>
            </a:r>
            <a:r>
              <a:rPr lang="ja-JP" altLang="en-US" sz="2200"/>
              <a:t>第１期</a:t>
            </a:r>
            <a:r>
              <a:rPr lang="ja-JP" altLang="ja-JP" sz="2200"/>
              <a:t>修了生数名が、北区</a:t>
            </a:r>
            <a:endParaRPr lang="en-US" altLang="ja-JP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lang="ja-JP" altLang="ja-JP" sz="2200"/>
              <a:t>内で市民後見人として地域貢献したいと考え、</a:t>
            </a:r>
            <a:r>
              <a:rPr lang="ja-JP" altLang="en-US" sz="2200"/>
              <a:t>任意団体を設立。</a:t>
            </a:r>
            <a:r>
              <a:rPr lang="en-US" altLang="ja-JP" sz="2200" dirty="0"/>
              <a:t>2011</a:t>
            </a:r>
            <a:r>
              <a:rPr lang="ja-JP" altLang="ja-JP" sz="2200"/>
              <a:t>年には会員数名が</a:t>
            </a:r>
            <a:endParaRPr lang="en-US" altLang="ja-JP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lang="ja-JP" altLang="ja-JP" sz="2200"/>
              <a:t>社会福祉協議会の権利擁護事業</a:t>
            </a:r>
            <a:r>
              <a:rPr lang="ja-JP" altLang="en-US" sz="2200"/>
              <a:t>である生活支援員として活動</a:t>
            </a:r>
            <a:r>
              <a:rPr lang="ja-JP" altLang="ja-JP" sz="2200"/>
              <a:t>するなど、地域福祉にかか</a:t>
            </a:r>
            <a:endParaRPr lang="en-US" altLang="ja-JP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lang="ja-JP" altLang="ja-JP" sz="2200"/>
              <a:t>わるように</a:t>
            </a:r>
            <a:r>
              <a:rPr lang="ja-JP" altLang="en-US" sz="2200"/>
              <a:t>なりました</a:t>
            </a:r>
            <a:r>
              <a:rPr lang="ja-JP" altLang="ja-JP" sz="2200"/>
              <a:t>。第</a:t>
            </a:r>
            <a:r>
              <a:rPr lang="en-US" altLang="ja-JP" sz="2200" dirty="0"/>
              <a:t>2</a:t>
            </a:r>
            <a:r>
              <a:rPr lang="ja-JP" altLang="ja-JP" sz="2200"/>
              <a:t>期以降の修了生も参加するなかで</a:t>
            </a:r>
            <a:r>
              <a:rPr lang="en-US" altLang="ja-JP" sz="2200" dirty="0"/>
              <a:t>2016</a:t>
            </a:r>
            <a:r>
              <a:rPr lang="ja-JP" altLang="ja-JP" sz="2200"/>
              <a:t>年</a:t>
            </a:r>
            <a:r>
              <a:rPr lang="en-US" altLang="ja-JP" sz="2200" dirty="0"/>
              <a:t>2</a:t>
            </a:r>
            <a:r>
              <a:rPr lang="ja-JP" altLang="ja-JP" sz="2200"/>
              <a:t>月に</a:t>
            </a:r>
            <a:r>
              <a:rPr lang="en-US" altLang="ja-JP" sz="2200" dirty="0"/>
              <a:t>NPO</a:t>
            </a:r>
            <a:r>
              <a:rPr lang="ja-JP" altLang="ja-JP" sz="2200"/>
              <a:t>法人を設</a:t>
            </a:r>
            <a:endParaRPr lang="en-US" altLang="ja-JP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lang="ja-JP" altLang="ja-JP" sz="2200"/>
              <a:t>立し</a:t>
            </a:r>
            <a:r>
              <a:rPr lang="ja-JP" altLang="en-US" sz="2200"/>
              <a:t>まし</a:t>
            </a:r>
            <a:r>
              <a:rPr lang="ja-JP" altLang="ja-JP" sz="2200"/>
              <a:t>た。</a:t>
            </a:r>
            <a:endParaRPr lang="en-US" altLang="ja-JP" sz="2200" dirty="0"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ja-JP" altLang="en-US"/>
              <a:t>・事業　</a:t>
            </a:r>
            <a:endParaRPr kumimoji="1"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kumimoji="1" lang="ja-JP" altLang="en-US" sz="2200"/>
              <a:t>後見受任をはじめ、成年後見制度に関する講演会や地域自治会・福祉グループなどへの</a:t>
            </a:r>
            <a:endParaRPr kumimoji="1" lang="en-US" altLang="ja-JP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kumimoji="1" lang="ja-JP" altLang="en-US" sz="2200"/>
              <a:t>出前講座を行い、利用促進につなげる活動をしています。</a:t>
            </a:r>
            <a:endParaRPr kumimoji="1" lang="en-US" altLang="ja-JP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ja-JP" altLang="en-US"/>
              <a:t>・地域課題　</a:t>
            </a:r>
            <a:endParaRPr kumimoji="1"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lang="ja-JP" altLang="ja-JP" sz="2200"/>
              <a:t>高齢者が認知症になっても地域で安心して暮らしていくために</a:t>
            </a:r>
            <a:r>
              <a:rPr lang="ja-JP" altLang="en-US" sz="2200"/>
              <a:t>は</a:t>
            </a:r>
            <a:r>
              <a:rPr lang="ja-JP" altLang="ja-JP" sz="2200"/>
              <a:t>、本人の意思決定や日</a:t>
            </a:r>
            <a:r>
              <a:rPr lang="ja-JP" altLang="en-US" sz="2200"/>
              <a:t>　</a:t>
            </a:r>
            <a:endParaRPr lang="en-US" altLang="ja-JP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lang="ja-JP" altLang="ja-JP" sz="2200"/>
              <a:t>常金銭管理などの支援が重要</a:t>
            </a:r>
            <a:r>
              <a:rPr lang="ja-JP" altLang="en-US" sz="2200"/>
              <a:t>です。</a:t>
            </a:r>
            <a:r>
              <a:rPr lang="ja-JP" altLang="ja-JP" sz="2200"/>
              <a:t>地域住民が市民後見人となって高齢者を支えるため</a:t>
            </a:r>
            <a:r>
              <a:rPr lang="ja-JP" altLang="en-US" sz="2200"/>
              <a:t>　</a:t>
            </a:r>
            <a:endParaRPr lang="en-US" altLang="ja-JP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200"/>
              <a:t>　</a:t>
            </a:r>
            <a:r>
              <a:rPr lang="ja-JP" altLang="ja-JP" sz="2200"/>
              <a:t>に、成年後見制度の啓発、利用者の掘り起こし、担い手づくりが急がれて</a:t>
            </a:r>
            <a:r>
              <a:rPr lang="ja-JP" altLang="en-US" sz="2200"/>
              <a:t>います。</a:t>
            </a:r>
          </a:p>
          <a:p>
            <a:pPr marL="0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19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9E6E22-7676-5946-A984-6DF17FD1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助成事業の紹介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1E87B0-BD85-B44A-880A-02658C228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193" y="181535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/>
              <a:t>・助成事業予算　</a:t>
            </a:r>
            <a:r>
              <a:rPr kumimoji="1" lang="en-US" altLang="ja-JP" dirty="0"/>
              <a:t>150,000</a:t>
            </a:r>
            <a:r>
              <a:rPr kumimoji="1" lang="ja-JP" altLang="en-US"/>
              <a:t>円　</a:t>
            </a:r>
            <a:r>
              <a:rPr lang="ja-JP" altLang="en-US"/>
              <a:t>紙芝居イラスト・デザイン料　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/>
              <a:t>・助成金額　　　</a:t>
            </a:r>
            <a:r>
              <a:rPr lang="en-US" altLang="ja-JP" dirty="0"/>
              <a:t>  30,000</a:t>
            </a:r>
            <a:r>
              <a:rPr lang="ja-JP" altLang="en-US"/>
              <a:t>円　　　　　　　　　　　　　　　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/>
              <a:t>・</a:t>
            </a:r>
            <a:r>
              <a:rPr kumimoji="1" lang="ja-JP" altLang="en-US"/>
              <a:t>助成事業の実際　紙芝居Ａ３判カラー、</a:t>
            </a:r>
            <a:r>
              <a:rPr kumimoji="1" lang="en-US" altLang="ja-JP" dirty="0"/>
              <a:t>11</a:t>
            </a:r>
            <a:r>
              <a:rPr kumimoji="1" lang="ja-JP" altLang="en-US"/>
              <a:t>ページを作成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/>
              <a:t>・助成事業の成果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600"/>
              <a:t>　　　</a:t>
            </a:r>
            <a:r>
              <a:rPr lang="en-US" altLang="ja-JP" sz="2200" dirty="0"/>
              <a:t>NPO</a:t>
            </a:r>
            <a:r>
              <a:rPr lang="ja-JP" altLang="en-US" sz="2200"/>
              <a:t>法人設立以来「超高齢社会を生きるセミナー」として高齢者の関心が高いテーマ</a:t>
            </a:r>
            <a:endParaRPr lang="en-US" altLang="ja-JP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2200"/>
              <a:t>　で連続セミナーを</a:t>
            </a:r>
            <a:r>
              <a:rPr lang="en-US" altLang="ja-JP" sz="2200" dirty="0"/>
              <a:t>12</a:t>
            </a:r>
            <a:r>
              <a:rPr lang="ja-JP" altLang="en-US" sz="2200"/>
              <a:t>回実施してきました。しかしコロナ禍で会場が使用できない、人数</a:t>
            </a:r>
            <a:endParaRPr lang="en-US" altLang="ja-JP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2200"/>
              <a:t>　制限があるなどセミナー開催が難しくなっています。そこで、地域の高齢者交流サロン</a:t>
            </a:r>
            <a:endParaRPr lang="en-US" altLang="ja-JP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2200"/>
              <a:t>　や福祉グループ、町会・自治会など少人数の集まりでの出前講座に重点を置くことにし</a:t>
            </a:r>
            <a:endParaRPr lang="en-US" altLang="ja-JP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2200"/>
              <a:t>　ました。</a:t>
            </a:r>
            <a:endParaRPr lang="en-US" altLang="ja-JP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2200"/>
              <a:t>　　いくつかの集まりで紙芝居による説明会をしたところ、わかりやすいと好評でしたが、</a:t>
            </a:r>
            <a:endParaRPr lang="en-US" altLang="ja-JP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2200"/>
              <a:t>　高齢者には少し離れたところからは見づらいため、大きさや色彩など改善していきます。</a:t>
            </a:r>
            <a:endParaRPr lang="en-US" altLang="ja-JP" sz="2200" dirty="0"/>
          </a:p>
          <a:p>
            <a:pPr marL="0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19993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8C743FE5-692D-1046-93D5-74CEDBE3A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3881"/>
              </p:ext>
            </p:extLst>
          </p:nvPr>
        </p:nvGraphicFramePr>
        <p:xfrm>
          <a:off x="948072" y="1188155"/>
          <a:ext cx="10545252" cy="5186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文書" r:id="rId3" imgW="9321800" imgH="4572000" progId="Word.Document.12">
                  <p:embed/>
                </p:oleObj>
              </mc:Choice>
              <mc:Fallback>
                <p:oleObj name="文書" r:id="rId3" imgW="9321800" imgH="457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8072" y="1188155"/>
                        <a:ext cx="10545252" cy="5186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DC7B4241-560F-C144-8CAE-E7824EEB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2401"/>
          </a:xfrm>
        </p:spPr>
        <p:txBody>
          <a:bodyPr>
            <a:normAutofit/>
          </a:bodyPr>
          <a:lstStyle/>
          <a:p>
            <a:r>
              <a:rPr lang="ja-JP" altLang="en-US" sz="2800"/>
              <a:t>紙芝居（前半部分）</a:t>
            </a:r>
          </a:p>
        </p:txBody>
      </p:sp>
    </p:spTree>
    <p:extLst>
      <p:ext uri="{BB962C8B-B14F-4D97-AF65-F5344CB8AC3E}">
        <p14:creationId xmlns:p14="http://schemas.microsoft.com/office/powerpoint/2010/main" val="200756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FFA02-3574-E64E-9A64-FA851CA2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今後の取り組み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C428FD-3B88-014A-A789-D76AC02A6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/>
              <a:t>　外出自粛が続き少人数の集まりさえ少なく、認知症が進みやすい状況の今こそ、出前講座や相談会が必要とされています。今後は福祉関連団体とも連携して出前講座を積み重ね、成年後見制度の利用につなげていきたい思います。</a:t>
            </a:r>
            <a:endParaRPr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/>
              <a:t>　また、出前講座で解説を担当できる会員を増やし、後見人としてのスキルアップをしつつ、市民後見人という担い手づくりを進めていきます。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113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483</Words>
  <Application>Microsoft Macintosh PowerPoint</Application>
  <PresentationFormat>ワイド画面</PresentationFormat>
  <Paragraphs>34</Paragraphs>
  <Slides>5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Hiragino Mincho ProN W3</vt:lpstr>
      <vt:lpstr>游ゴシック</vt:lpstr>
      <vt:lpstr>游ゴシック Light</vt:lpstr>
      <vt:lpstr>Arial</vt:lpstr>
      <vt:lpstr>Office テーマ</vt:lpstr>
      <vt:lpstr>文書</vt:lpstr>
      <vt:lpstr>成年後見制度で 高齢者の暮らしを支える</vt:lpstr>
      <vt:lpstr>設立および事業と地域課題</vt:lpstr>
      <vt:lpstr>助成事業の紹介</vt:lpstr>
      <vt:lpstr>紙芝居（前半部分）</vt:lpstr>
      <vt:lpstr>今後の取り組み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成年後見制度で 高齢者の暮らしを支える</dc:title>
  <dc:creator>水上 人江</dc:creator>
  <cp:lastModifiedBy>水上 人江</cp:lastModifiedBy>
  <cp:revision>29</cp:revision>
  <dcterms:created xsi:type="dcterms:W3CDTF">2021-05-29T23:08:55Z</dcterms:created>
  <dcterms:modified xsi:type="dcterms:W3CDTF">2021-05-31T16:11:53Z</dcterms:modified>
</cp:coreProperties>
</file>