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0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村上 広幸" initials="村上" lastIdx="1" clrIdx="0">
    <p:extLst>
      <p:ext uri="{19B8F6BF-5375-455C-9EA6-DF929625EA0E}">
        <p15:presenceInfo xmlns:p15="http://schemas.microsoft.com/office/powerpoint/2012/main" userId="2f1dd6289d7b0a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9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4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3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0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07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3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12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88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9A1481-C7B1-4ABA-9062-231A8F985BA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087F65-BA37-40D8-9904-EB8E122DE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1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EF96A8B-E86D-4F3A-AA75-7B1E08916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F5C51B8-D48A-4BB0-84DB-4006425C6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9322" y="639098"/>
            <a:ext cx="6533749" cy="3053226"/>
          </a:xfrm>
        </p:spPr>
        <p:txBody>
          <a:bodyPr>
            <a:normAutofit/>
          </a:bodyPr>
          <a:lstStyle/>
          <a:p>
            <a:r>
              <a:rPr kumimoji="1" lang="ja-JP" altLang="en-US" sz="5600" dirty="0"/>
              <a:t>令和２年度　</a:t>
            </a:r>
            <a:br>
              <a:rPr kumimoji="1" lang="en-US" altLang="ja-JP" sz="5600" dirty="0"/>
            </a:br>
            <a:r>
              <a:rPr kumimoji="1" lang="ja-JP" altLang="en-US" sz="5600" dirty="0"/>
              <a:t>草の根育成助成事業</a:t>
            </a:r>
            <a:br>
              <a:rPr kumimoji="1" lang="en-US" altLang="ja-JP" sz="5600" dirty="0"/>
            </a:br>
            <a:r>
              <a:rPr kumimoji="1" lang="ja-JP" altLang="en-US" sz="5600" dirty="0"/>
              <a:t>「</a:t>
            </a:r>
            <a:r>
              <a:rPr lang="ja-JP" altLang="en-US" sz="5600" dirty="0"/>
              <a:t>親子バルシューレ」</a:t>
            </a:r>
            <a:endParaRPr kumimoji="1" lang="ja-JP" altLang="en-US" sz="5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692F5F-13ED-448E-9A84-B2B58C0C5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9323" y="4505909"/>
            <a:ext cx="6533748" cy="1421493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実施：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令和</a:t>
            </a: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10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日～令和</a:t>
            </a: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</a:t>
            </a:r>
            <a:endParaRPr lang="en-US" altLang="ja-JP" sz="2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会場：</a:t>
            </a:r>
            <a:r>
              <a:rPr lang="ja-JP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東京都北区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赤羽</a:t>
            </a:r>
            <a:endParaRPr lang="en-US" altLang="ja-JP" sz="2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主催：特定非営利活動法人 れっど・しゃっふる</a:t>
            </a:r>
          </a:p>
        </p:txBody>
      </p:sp>
      <p:pic>
        <p:nvPicPr>
          <p:cNvPr id="5" name="図 4" descr="記号, 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3E219956-B3EA-452A-96AF-E6979754D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F5B333-A567-4994-B69F-B3D6FFA1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78922C-0FA6-4876-B387-09E6D18A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822080-05A0-4490-8404-A5C900C2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758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47C28-904D-46E6-BBFA-BC0A5C0D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0225"/>
            <a:ext cx="10058400" cy="112550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助成事業の紹介６　今後の取り組みと展望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F761F8-8ACD-4A97-9CFE-B0C0AC45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6592"/>
            <a:ext cx="10204133" cy="414120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今回の取り組みから</a:t>
            </a:r>
            <a:endParaRPr lang="en-US" altLang="ja-JP" sz="2800" dirty="0"/>
          </a:p>
          <a:p>
            <a:r>
              <a:rPr lang="ja-JP" altLang="en-US" sz="2800" dirty="0"/>
              <a:t>〇今後も親子の運動プログラムを実施し、全国でも課題になっている働き世代、子育て世代の運動実施にも貢献していきたい。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〇成果や効果はあったが、参加者が少ないと地域全体には薄い。今後はクラブやバルシューレの認知度を高め、「親子」や「バルシューレ」のプログラム参加率を高めていきたい。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2179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ED819D-2762-4250-804F-6CC3E54E1C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3913" y="1743075"/>
            <a:ext cx="10544175" cy="4057651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多種多彩なスポーツと文化に触れ合う中で、世代間を超えた交流の場の実現を目指し、平成</a:t>
            </a:r>
            <a:r>
              <a:rPr lang="en-US" altLang="ja-JP" sz="3200" dirty="0"/>
              <a:t>20</a:t>
            </a:r>
            <a:r>
              <a:rPr lang="ja-JP" altLang="en-US" sz="3200" dirty="0"/>
              <a:t>年に</a:t>
            </a:r>
            <a:r>
              <a:rPr lang="en-US" altLang="ja-JP" sz="3200" dirty="0"/>
              <a:t>【</a:t>
            </a:r>
            <a:r>
              <a:rPr lang="ja-JP" altLang="en-US" sz="3200" dirty="0"/>
              <a:t>総合型地域クラブ</a:t>
            </a:r>
            <a:r>
              <a:rPr lang="en-US" altLang="ja-JP" sz="3200" dirty="0"/>
              <a:t>】</a:t>
            </a:r>
            <a:r>
              <a:rPr lang="ja-JP" altLang="en-US" sz="3200" dirty="0"/>
              <a:t>として設立。</a:t>
            </a:r>
            <a:endParaRPr lang="en-US" altLang="ja-JP" sz="3200" dirty="0"/>
          </a:p>
          <a:p>
            <a:r>
              <a:rPr lang="ja-JP" altLang="en-US" sz="3200" dirty="0"/>
              <a:t>東京都北区赤羽地域を生活基盤とする住民が、日常生活の中でスポーツ・文化に触れることを楽しみ、健康体力の維持増進と会員・地域住民相互の親睦を図り、明るく豊かな生活の実現に資し、さらなる地域コミュニティーの普及振興に寄与することを目的としている。</a:t>
            </a:r>
            <a:endParaRPr lang="en-US" altLang="ja-JP" sz="3200" dirty="0"/>
          </a:p>
          <a:p>
            <a:endParaRPr kumimoji="1"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7F2B82-4E3A-48D9-A8A6-F6A1ECF86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87338"/>
            <a:ext cx="10058400" cy="998537"/>
          </a:xfrm>
        </p:spPr>
        <p:txBody>
          <a:bodyPr/>
          <a:lstStyle/>
          <a:p>
            <a:pPr algn="ctr"/>
            <a:r>
              <a:rPr lang="ja-JP" altLang="en-US" dirty="0"/>
              <a:t>団体紹介　１　クラブ設立と目的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31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8535A-84F5-4660-BB97-A26D405192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53952"/>
            <a:ext cx="10058400" cy="1217612"/>
          </a:xfrm>
        </p:spPr>
        <p:txBody>
          <a:bodyPr/>
          <a:lstStyle/>
          <a:p>
            <a:pPr algn="ctr"/>
            <a:r>
              <a:rPr lang="ja-JP" altLang="en-US" dirty="0"/>
              <a:t>団体紹介　２　活動内容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3A9161-FB9F-4AC4-806E-68E5662A19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522034"/>
            <a:ext cx="11354764" cy="5017662"/>
          </a:xfrm>
        </p:spPr>
        <p:txBody>
          <a:bodyPr>
            <a:noAutofit/>
          </a:bodyPr>
          <a:lstStyle/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【小学生向け】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en-US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屋鋪要氏（元ジャイアンツ）の野球教室</a:t>
            </a: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／サッカー</a:t>
            </a:r>
            <a:r>
              <a:rPr lang="ja-JP" altLang="en-US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教室</a:t>
            </a: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／バルシューレ／子どもトラカル教室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元オリンピック選手渡邉高博氏</a:t>
            </a:r>
            <a:r>
              <a:rPr lang="ja-JP" altLang="en-US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陸上教室／バスケットボール</a:t>
            </a:r>
            <a:r>
              <a:rPr lang="ja-JP" altLang="en-US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教室</a:t>
            </a: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／ </a:t>
            </a:r>
            <a:r>
              <a:rPr lang="ja-JP" altLang="en-US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理科実験教室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800"/>
              </a:lnSpc>
              <a:buNone/>
            </a:pP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【大人向け】</a:t>
            </a:r>
            <a:endParaRPr lang="en-US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大人のフットサル教室／バドミントン教室／大人のバレエストレッチ／大人のバレエ基礎教室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エンジョイ種目（バドミントン／バスケットボール／卓球）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800"/>
              </a:lnSpc>
              <a:buNone/>
            </a:pP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【どなたでも】</a:t>
            </a:r>
            <a:endParaRPr lang="en-US" altLang="ja-JP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三線教室／社交ダンス／ピラティス／詩吟楽しむ会</a:t>
            </a:r>
            <a:endParaRPr lang="en-US" altLang="ja-JP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ノルディックウォーキング（ポールウォーキング）</a:t>
            </a:r>
            <a:endParaRPr lang="en-US" altLang="ja-JP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9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D7D52-7393-43F5-9B52-DDA0472F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取り組む課題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3963BB-0586-495B-B383-F1417391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271713"/>
            <a:ext cx="11001375" cy="3597380"/>
          </a:xfrm>
        </p:spPr>
        <p:txBody>
          <a:bodyPr>
            <a:normAutofit/>
          </a:bodyPr>
          <a:lstStyle/>
          <a:p>
            <a:pPr algn="ctr"/>
            <a:r>
              <a:rPr lang="ja-JP" altLang="en-US" sz="4400" dirty="0"/>
              <a:t>未就学児の運動実施の減少と</a:t>
            </a:r>
            <a:endParaRPr lang="en-US" altLang="ja-JP" sz="4400" dirty="0"/>
          </a:p>
          <a:p>
            <a:pPr algn="ctr"/>
            <a:r>
              <a:rPr lang="ja-JP" altLang="en-US" sz="4400" dirty="0"/>
              <a:t>親子のコミュニケーション機会の減少</a:t>
            </a:r>
            <a:endParaRPr lang="en-US" altLang="ja-JP" dirty="0"/>
          </a:p>
          <a:p>
            <a:pPr marL="0" indent="809625">
              <a:lnSpc>
                <a:spcPct val="150000"/>
              </a:lnSpc>
              <a:buNone/>
            </a:pPr>
            <a:r>
              <a:rPr lang="ja-JP" altLang="en-US" sz="2800" dirty="0"/>
              <a:t>・外遊びが減った事や働き世代（子育て世代）の運動実施低下</a:t>
            </a:r>
            <a:endParaRPr lang="en-US" altLang="ja-JP" sz="2800" dirty="0"/>
          </a:p>
          <a:p>
            <a:pPr marL="0" indent="809625">
              <a:lnSpc>
                <a:spcPct val="150000"/>
              </a:lnSpc>
              <a:buNone/>
            </a:pPr>
            <a:r>
              <a:rPr lang="ja-JP" altLang="en-US" sz="2800" dirty="0"/>
              <a:t>・家族間コミュニケーションのきっかけ作りと運動実施の機会創出</a:t>
            </a:r>
            <a:endParaRPr lang="en-US" altLang="ja-JP" sz="2800" dirty="0"/>
          </a:p>
          <a:p>
            <a:pPr marL="0" indent="809625">
              <a:lnSpc>
                <a:spcPct val="150000"/>
              </a:lnSpc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54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8AFAD-0EB9-41D1-9C5B-F8CD780A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助成事業の紹介１　取り組み内容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D3906D-A84D-4487-8546-7923C45D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71674"/>
            <a:ext cx="10529888" cy="389741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E48312"/>
              </a:buClr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ボールを使った遊びの要素を取り入れた運動プログラム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Clr>
                <a:srgbClr val="E48312"/>
              </a:buClr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「バルシューレ」を「親子」で実施。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n-US" altLang="ja-JP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ja-JP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対象：未就学児とその保護者</a:t>
            </a:r>
            <a:endParaRPr lang="en-US" altLang="ja-JP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n-US" altLang="ja-JP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ja-JP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〇子供たちは楽しみながら、コミュニケーション能力、ボールの扱う能力、自身の体の使い方、</a:t>
            </a:r>
            <a:r>
              <a:rPr lang="ja-JP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オールラウンドな運動能力を修得</a:t>
            </a:r>
            <a:endParaRPr lang="en-US" altLang="ja-JP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n-US" altLang="ja-JP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ja-JP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〇子育て世代の運動実施で運動不足の解消、親子間のコミュニケーションの増加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9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93316-3673-4D34-BB23-E195EC94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助成事業の紹介２　活動の様子</a:t>
            </a:r>
            <a:endParaRPr kumimoji="1" lang="ja-JP" altLang="en-US" dirty="0"/>
          </a:p>
        </p:txBody>
      </p:sp>
      <p:pic>
        <p:nvPicPr>
          <p:cNvPr id="6" name="図 5" descr="床, 屋内, 天井, 人 が含まれている画像&#10;&#10;自動的に生成された説明">
            <a:extLst>
              <a:ext uri="{FF2B5EF4-FFF2-40B4-BE49-F238E27FC236}">
                <a16:creationId xmlns:a16="http://schemas.microsoft.com/office/drawing/2014/main" id="{CBF4A2B9-CF67-4883-A0CA-4D1A3896F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46" y="2491222"/>
            <a:ext cx="5096162" cy="2866591"/>
          </a:xfrm>
          <a:prstGeom prst="rect">
            <a:avLst/>
          </a:prstGeom>
        </p:spPr>
      </p:pic>
      <p:pic>
        <p:nvPicPr>
          <p:cNvPr id="10" name="図 9" descr="屋内, 天井, 人, 子供 が含まれている画像&#10;&#10;自動的に生成された説明">
            <a:extLst>
              <a:ext uri="{FF2B5EF4-FFF2-40B4-BE49-F238E27FC236}">
                <a16:creationId xmlns:a16="http://schemas.microsoft.com/office/drawing/2014/main" id="{D86BC59F-5FFD-4E97-9F0F-7FF7D736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03" y="2491222"/>
            <a:ext cx="5096159" cy="28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5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E07AD-92A0-4FB9-88F0-3511E123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助成事業の紹介３</a:t>
            </a:r>
            <a:r>
              <a:rPr kumimoji="1" lang="ja-JP" altLang="en-US" dirty="0"/>
              <a:t>　予算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59DDA8-401E-409E-A92B-4E5D492A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7" y="1988608"/>
            <a:ext cx="5514023" cy="4297891"/>
          </a:xfrm>
        </p:spPr>
        <p:txBody>
          <a:bodyPr>
            <a:normAutofit/>
          </a:bodyPr>
          <a:lstStyle/>
          <a:p>
            <a:r>
              <a:rPr lang="ja-JP" altLang="en-US" u="sng" dirty="0"/>
              <a:t>○支出　　　</a:t>
            </a:r>
            <a:r>
              <a:rPr lang="ja-JP" altLang="en-US" b="1" u="sng" dirty="0"/>
              <a:t>１３９</a:t>
            </a:r>
            <a:r>
              <a:rPr lang="en-US" altLang="ja-JP" b="1" u="sng" dirty="0"/>
              <a:t>,</a:t>
            </a:r>
            <a:r>
              <a:rPr lang="ja-JP" altLang="en-US" b="1" u="sng" dirty="0"/>
              <a:t>９１９円</a:t>
            </a:r>
            <a:endParaRPr lang="en-US" altLang="ja-JP" b="1" u="sng" dirty="0"/>
          </a:p>
          <a:p>
            <a:r>
              <a:rPr lang="ja-JP" altLang="en-US" dirty="0"/>
              <a:t>　　　　　　</a:t>
            </a:r>
            <a:endParaRPr lang="en-US" altLang="ja-JP" dirty="0"/>
          </a:p>
          <a:p>
            <a:r>
              <a:rPr lang="ja-JP" altLang="en-US" dirty="0"/>
              <a:t>　　　　　　人件費（指導者謝金）　　 ４４</a:t>
            </a:r>
            <a:r>
              <a:rPr lang="en-US" altLang="ja-JP" dirty="0"/>
              <a:t>,</a:t>
            </a:r>
            <a:r>
              <a:rPr lang="ja-JP" altLang="en-US" dirty="0"/>
              <a:t>５４８円</a:t>
            </a:r>
            <a:endParaRPr lang="en-US" altLang="ja-JP" dirty="0"/>
          </a:p>
          <a:p>
            <a:r>
              <a:rPr lang="ja-JP" altLang="en-US" dirty="0"/>
              <a:t>　　　　　　備品購入費（ラダー等） 　１９</a:t>
            </a:r>
            <a:r>
              <a:rPr lang="en-US" altLang="ja-JP" dirty="0"/>
              <a:t>,</a:t>
            </a:r>
            <a:r>
              <a:rPr lang="ja-JP" altLang="en-US" dirty="0"/>
              <a:t>６４６円</a:t>
            </a:r>
            <a:endParaRPr lang="en-US" altLang="ja-JP" dirty="0"/>
          </a:p>
          <a:p>
            <a:r>
              <a:rPr lang="ja-JP" altLang="en-US" dirty="0"/>
              <a:t>　　　　　　広告宣伝費（新聞折込）　１９</a:t>
            </a:r>
            <a:r>
              <a:rPr lang="en-US" altLang="ja-JP" dirty="0"/>
              <a:t>,</a:t>
            </a:r>
            <a:r>
              <a:rPr lang="ja-JP" altLang="en-US" dirty="0"/>
              <a:t>９６５円</a:t>
            </a:r>
            <a:endParaRPr lang="en-US" altLang="ja-JP" dirty="0"/>
          </a:p>
          <a:p>
            <a:r>
              <a:rPr lang="ja-JP" altLang="en-US" dirty="0"/>
              <a:t>　　　　　　印刷製本費（チラシ作成）１０</a:t>
            </a:r>
            <a:r>
              <a:rPr lang="en-US" altLang="ja-JP" dirty="0"/>
              <a:t>,</a:t>
            </a:r>
            <a:r>
              <a:rPr lang="ja-JP" altLang="en-US" dirty="0"/>
              <a:t>８００円</a:t>
            </a:r>
            <a:endParaRPr lang="en-US" altLang="ja-JP" dirty="0"/>
          </a:p>
          <a:p>
            <a:r>
              <a:rPr lang="ja-JP" altLang="en-US" dirty="0"/>
              <a:t>　　　　　　会場費　　　　　　　　　　　  ４４</a:t>
            </a:r>
            <a:r>
              <a:rPr lang="en-US" altLang="ja-JP" dirty="0"/>
              <a:t>,</a:t>
            </a:r>
            <a:r>
              <a:rPr lang="ja-JP" altLang="en-US" dirty="0"/>
              <a:t>９６０円</a:t>
            </a:r>
            <a:endParaRPr lang="en-US" altLang="ja-JP" dirty="0"/>
          </a:p>
          <a:p>
            <a:r>
              <a:rPr lang="ja-JP" altLang="en-US" dirty="0"/>
              <a:t>　　　　　　</a:t>
            </a:r>
            <a:endParaRPr lang="en-US" altLang="ja-JP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09607E5-F2DD-43CE-B0A7-BB323182CFE7}"/>
              </a:ext>
            </a:extLst>
          </p:cNvPr>
          <p:cNvSpPr txBox="1">
            <a:spLocks/>
          </p:cNvSpPr>
          <p:nvPr/>
        </p:nvSpPr>
        <p:spPr>
          <a:xfrm>
            <a:off x="6620828" y="1988608"/>
            <a:ext cx="50196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u="sng" dirty="0"/>
              <a:t>○収入　　　</a:t>
            </a:r>
            <a:r>
              <a:rPr lang="ja-JP" altLang="en-US" b="1" u="sng" dirty="0"/>
              <a:t>７６</a:t>
            </a:r>
            <a:r>
              <a:rPr lang="en-US" altLang="ja-JP" b="1" u="sng" dirty="0"/>
              <a:t>,</a:t>
            </a:r>
            <a:r>
              <a:rPr lang="ja-JP" altLang="en-US" b="1" u="sng" dirty="0"/>
              <a:t>９１９円</a:t>
            </a:r>
            <a:endParaRPr lang="en-US" altLang="ja-JP" b="1" u="sng" dirty="0"/>
          </a:p>
          <a:p>
            <a:endParaRPr lang="en-US" altLang="ja-JP" b="1" dirty="0"/>
          </a:p>
          <a:p>
            <a:r>
              <a:rPr lang="ja-JP" altLang="en-US" dirty="0"/>
              <a:t>　　　　　　　　参加費収入　　３０</a:t>
            </a:r>
            <a:r>
              <a:rPr lang="en-US" altLang="ja-JP" dirty="0"/>
              <a:t>,</a:t>
            </a:r>
            <a:r>
              <a:rPr lang="ja-JP" altLang="en-US" dirty="0"/>
              <a:t>０００円</a:t>
            </a:r>
            <a:endParaRPr lang="en-US" altLang="ja-JP" dirty="0"/>
          </a:p>
          <a:p>
            <a:r>
              <a:rPr lang="ja-JP" altLang="en-US" dirty="0"/>
              <a:t>　　　　　　　　クラブ拠出金　 ４６</a:t>
            </a:r>
            <a:r>
              <a:rPr lang="en-US" altLang="ja-JP" dirty="0"/>
              <a:t>,</a:t>
            </a:r>
            <a:r>
              <a:rPr lang="ja-JP" altLang="en-US" dirty="0"/>
              <a:t>９１９円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u="sng" dirty="0"/>
              <a:t>○助成額　　</a:t>
            </a:r>
            <a:r>
              <a:rPr lang="ja-JP" altLang="en-US" b="1" u="sng" dirty="0"/>
              <a:t>６３</a:t>
            </a:r>
            <a:r>
              <a:rPr lang="en-US" altLang="ja-JP" b="1" u="sng" dirty="0"/>
              <a:t>,</a:t>
            </a:r>
            <a:r>
              <a:rPr lang="ja-JP" altLang="en-US" b="1" u="sng" dirty="0"/>
              <a:t>０００円</a:t>
            </a:r>
          </a:p>
        </p:txBody>
      </p:sp>
    </p:spTree>
    <p:extLst>
      <p:ext uri="{BB962C8B-B14F-4D97-AF65-F5344CB8AC3E}">
        <p14:creationId xmlns:p14="http://schemas.microsoft.com/office/powerpoint/2010/main" val="351349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42FF22-351F-48BF-BE75-53C7B4DE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助成事業の紹介４　事業成果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224B2F-AD9F-4446-969B-77465C46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60" y="1956121"/>
            <a:ext cx="10804911" cy="4193260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○</a:t>
            </a:r>
            <a:r>
              <a:rPr lang="ja-JP" altLang="en-US" sz="2800" dirty="0"/>
              <a:t>保護者が褒めてあげたり声をかける事により、子供たちの健全育成に繋がった</a:t>
            </a:r>
            <a:r>
              <a:rPr kumimoji="1" lang="ja-JP" altLang="en-US" sz="2800" dirty="0"/>
              <a:t>。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○親子で参加できるプログラムは子供たちの運動能力向上、コミュニケーション増加だけでなく、保護者の運動不足解消にも効果的。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○アンケートからも好評。→通っている園以外の友達ができた。苦手意識がなくなった。家族で公園へ行ってボールで遊ぶようになった。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543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46C34-755A-4BA8-8092-C3C36242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00" y="263527"/>
            <a:ext cx="10461199" cy="1450757"/>
          </a:xfrm>
        </p:spPr>
        <p:txBody>
          <a:bodyPr/>
          <a:lstStyle/>
          <a:p>
            <a:r>
              <a:rPr kumimoji="1" lang="ja-JP" altLang="en-US" dirty="0"/>
              <a:t>助成事業の紹介５　感染症対策、反省点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F82F34-BD3F-4323-8C65-921D1899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170" y="1961480"/>
            <a:ext cx="10012101" cy="4381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000" dirty="0"/>
              <a:t>〇予定の施設が感染症対策で使用できず、別施設を利用した。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dirty="0"/>
              <a:t>メリット→①検温器やアルコール除菌などは完備。②中止ではなく開催できた事。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2000" dirty="0"/>
              <a:t>デメリット</a:t>
            </a:r>
            <a:r>
              <a:rPr lang="ja-JP" altLang="en-US" sz="2000" dirty="0"/>
              <a:t>→①</a:t>
            </a:r>
            <a:r>
              <a:rPr kumimoji="1" lang="ja-JP" altLang="en-US" sz="2000" dirty="0"/>
              <a:t>使用料が高くなった。②狭かった為、メニューが限られた。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〇ボール等用具は活動終了後に１つ１つ除菌作業をした。メニューを家族間中心に変更。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→片付けは子供たちも手伝ってくれて、健全育成にも繋がった。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r>
              <a:rPr kumimoji="1" lang="ja-JP" altLang="en-US" sz="2000" dirty="0"/>
              <a:t>〇コロナ禍が多少なりと影響し、参加者数は予定より少なかった。</a:t>
            </a:r>
            <a:endParaRPr kumimoji="1" lang="en-US" altLang="ja-JP" sz="2000" dirty="0"/>
          </a:p>
          <a:p>
            <a:r>
              <a:rPr lang="ja-JP" altLang="en-US" sz="2000" dirty="0"/>
              <a:t>→</a:t>
            </a:r>
            <a:r>
              <a:rPr kumimoji="1" lang="ja-JP" altLang="en-US" sz="2000" dirty="0"/>
              <a:t>ターゲット層へピンポイントにアプローチが必要だった。安心安全のアピールも必要だった。</a:t>
            </a:r>
            <a:endParaRPr lang="en-US" altLang="ja-JP" sz="2000" dirty="0"/>
          </a:p>
          <a:p>
            <a:r>
              <a:rPr lang="ja-JP" altLang="en-US" sz="2000" dirty="0"/>
              <a:t>→新聞折込は、今回の層ではほぼ効果はなかった。</a:t>
            </a:r>
            <a:endParaRPr kumimoji="1" lang="ja-JP" altLang="en-US" sz="20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315794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825</Words>
  <Application>Microsoft Office PowerPoint</Application>
  <PresentationFormat>ワイド画面</PresentationFormat>
  <Paragraphs>73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游明朝</vt:lpstr>
      <vt:lpstr>Calibri</vt:lpstr>
      <vt:lpstr>Calibri Light</vt:lpstr>
      <vt:lpstr>レトロスペクト</vt:lpstr>
      <vt:lpstr>令和２年度　 草の根育成助成事業 「親子バルシューレ」</vt:lpstr>
      <vt:lpstr>団体紹介　１　クラブ設立と目的</vt:lpstr>
      <vt:lpstr>団体紹介　２　活動内容</vt:lpstr>
      <vt:lpstr>取り組む課題</vt:lpstr>
      <vt:lpstr>助成事業の紹介１　取り組み内容</vt:lpstr>
      <vt:lpstr>助成事業の紹介２　活動の様子</vt:lpstr>
      <vt:lpstr>助成事業の紹介３　予算</vt:lpstr>
      <vt:lpstr>助成事業の紹介４　事業成果</vt:lpstr>
      <vt:lpstr>助成事業の紹介５　感染症対策、反省点</vt:lpstr>
      <vt:lpstr>助成事業の紹介６　今後の取り組みと展望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平成31年度　草の根育成助成事業 「ボール遊び運動プログラム」</dc:title>
  <dc:creator>村上 広幸</dc:creator>
  <cp:lastModifiedBy>村上 広幸</cp:lastModifiedBy>
  <cp:revision>37</cp:revision>
  <dcterms:created xsi:type="dcterms:W3CDTF">2020-05-13T03:53:16Z</dcterms:created>
  <dcterms:modified xsi:type="dcterms:W3CDTF">2021-05-21T05:03:39Z</dcterms:modified>
</cp:coreProperties>
</file>