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handoutMasterIdLst>
    <p:handoutMasterId r:id="rId15"/>
  </p:handoutMasterIdLst>
  <p:sldIdLst>
    <p:sldId id="405" r:id="rId2"/>
    <p:sldId id="369" r:id="rId3"/>
    <p:sldId id="425" r:id="rId4"/>
    <p:sldId id="444" r:id="rId5"/>
    <p:sldId id="420" r:id="rId6"/>
    <p:sldId id="446" r:id="rId7"/>
    <p:sldId id="441" r:id="rId8"/>
    <p:sldId id="452" r:id="rId9"/>
    <p:sldId id="428" r:id="rId10"/>
    <p:sldId id="427" r:id="rId11"/>
    <p:sldId id="429" r:id="rId12"/>
    <p:sldId id="451" r:id="rId13"/>
  </p:sldIdLst>
  <p:sldSz cx="9144000" cy="6858000" type="screen4x3"/>
  <p:notesSz cx="7034213" cy="1016476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72AF2"/>
    <a:srgbClr val="FF0000"/>
    <a:srgbClr val="FFFFFF"/>
    <a:srgbClr val="CC0000"/>
    <a:srgbClr val="800000"/>
    <a:srgbClr val="FFFF00"/>
    <a:srgbClr val="AEDE42"/>
    <a:srgbClr val="333300"/>
    <a:srgbClr val="ADF52B"/>
    <a:srgbClr val="F8F3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32" autoAdjust="0"/>
    <p:restoredTop sz="94674" autoAdjust="0"/>
  </p:normalViewPr>
  <p:slideViewPr>
    <p:cSldViewPr>
      <p:cViewPr varScale="1">
        <p:scale>
          <a:sx n="115" d="100"/>
          <a:sy n="115" d="100"/>
        </p:scale>
        <p:origin x="-1338" y="-114"/>
      </p:cViewPr>
      <p:guideLst>
        <p:guide orient="horz" pos="2160"/>
        <p:guide pos="2880"/>
      </p:guideLst>
    </p:cSldViewPr>
  </p:slideViewPr>
  <p:outlineViewPr>
    <p:cViewPr>
      <p:scale>
        <a:sx n="33" d="100"/>
        <a:sy n="33" d="100"/>
      </p:scale>
      <p:origin x="0" y="415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47684" cy="508476"/>
          </a:xfrm>
          <a:prstGeom prst="rect">
            <a:avLst/>
          </a:prstGeom>
        </p:spPr>
        <p:txBody>
          <a:bodyPr vert="horz" lIns="93885" tIns="46942" rIns="93885" bIns="46942"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984948" y="1"/>
            <a:ext cx="3047683" cy="508476"/>
          </a:xfrm>
          <a:prstGeom prst="rect">
            <a:avLst/>
          </a:prstGeom>
        </p:spPr>
        <p:txBody>
          <a:bodyPr vert="horz" lIns="93885" tIns="46942" rIns="93885" bIns="46942" rtlCol="0"/>
          <a:lstStyle>
            <a:lvl1pPr algn="r" fontAlgn="auto">
              <a:spcBef>
                <a:spcPts val="0"/>
              </a:spcBef>
              <a:spcAft>
                <a:spcPts val="0"/>
              </a:spcAft>
              <a:defRPr sz="1200">
                <a:latin typeface="+mn-lt"/>
                <a:ea typeface="+mn-ea"/>
              </a:defRPr>
            </a:lvl1pPr>
          </a:lstStyle>
          <a:p>
            <a:pPr>
              <a:defRPr/>
            </a:pPr>
            <a:fld id="{975E7F8B-E701-4D62-A205-7E69E07408FF}" type="datetimeFigureOut">
              <a:rPr lang="ja-JP" altLang="en-US"/>
              <a:pPr>
                <a:defRPr/>
              </a:pPr>
              <a:t>2021/6/4</a:t>
            </a:fld>
            <a:endParaRPr lang="ja-JP" altLang="en-US" dirty="0"/>
          </a:p>
        </p:txBody>
      </p:sp>
      <p:sp>
        <p:nvSpPr>
          <p:cNvPr id="4" name="フッター プレースホルダ 3"/>
          <p:cNvSpPr>
            <a:spLocks noGrp="1"/>
          </p:cNvSpPr>
          <p:nvPr>
            <p:ph type="ftr" sz="quarter" idx="2"/>
          </p:nvPr>
        </p:nvSpPr>
        <p:spPr>
          <a:xfrm>
            <a:off x="0" y="9654704"/>
            <a:ext cx="3047684" cy="508475"/>
          </a:xfrm>
          <a:prstGeom prst="rect">
            <a:avLst/>
          </a:prstGeom>
        </p:spPr>
        <p:txBody>
          <a:bodyPr vert="horz" lIns="93885" tIns="46942" rIns="93885" bIns="4694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984948" y="9654704"/>
            <a:ext cx="3047683" cy="508475"/>
          </a:xfrm>
          <a:prstGeom prst="rect">
            <a:avLst/>
          </a:prstGeom>
        </p:spPr>
        <p:txBody>
          <a:bodyPr vert="horz" lIns="93885" tIns="46942" rIns="93885" bIns="46942" rtlCol="0" anchor="b"/>
          <a:lstStyle>
            <a:lvl1pPr algn="r" fontAlgn="auto">
              <a:spcBef>
                <a:spcPts val="0"/>
              </a:spcBef>
              <a:spcAft>
                <a:spcPts val="0"/>
              </a:spcAft>
              <a:defRPr sz="1200">
                <a:latin typeface="+mn-lt"/>
                <a:ea typeface="+mn-ea"/>
              </a:defRPr>
            </a:lvl1pPr>
          </a:lstStyle>
          <a:p>
            <a:pPr>
              <a:defRPr/>
            </a:pPr>
            <a:fld id="{CA42E85A-360A-41E8-A49E-487F896282CF}" type="slidenum">
              <a:rPr lang="ja-JP" altLang="en-US"/>
              <a:pPr>
                <a:defRPr/>
              </a:pPr>
              <a:t>&lt;#&gt;</a:t>
            </a:fld>
            <a:endParaRPr lang="ja-JP" altLang="en-US" dirty="0"/>
          </a:p>
        </p:txBody>
      </p:sp>
    </p:spTree>
    <p:extLst>
      <p:ext uri="{BB962C8B-B14F-4D97-AF65-F5344CB8AC3E}">
        <p14:creationId xmlns="" xmlns:p14="http://schemas.microsoft.com/office/powerpoint/2010/main" val="3555308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47684" cy="508476"/>
          </a:xfrm>
          <a:prstGeom prst="rect">
            <a:avLst/>
          </a:prstGeom>
        </p:spPr>
        <p:txBody>
          <a:bodyPr vert="horz" lIns="91204" tIns="45602" rIns="91204" bIns="45602" rtlCol="0"/>
          <a:lstStyle>
            <a:lvl1pPr algn="l">
              <a:defRPr sz="120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984948" y="1"/>
            <a:ext cx="3047683" cy="508476"/>
          </a:xfrm>
          <a:prstGeom prst="rect">
            <a:avLst/>
          </a:prstGeom>
        </p:spPr>
        <p:txBody>
          <a:bodyPr vert="horz" lIns="91204" tIns="45602" rIns="91204" bIns="45602" rtlCol="0"/>
          <a:lstStyle>
            <a:lvl1pPr algn="r">
              <a:defRPr sz="1200">
                <a:latin typeface="Arial" charset="0"/>
                <a:ea typeface="ＭＳ Ｐゴシック" charset="-128"/>
              </a:defRPr>
            </a:lvl1pPr>
          </a:lstStyle>
          <a:p>
            <a:pPr>
              <a:defRPr/>
            </a:pPr>
            <a:fld id="{3CDEC3CA-CD06-4010-AEE1-D1783A63E4DB}" type="datetimeFigureOut">
              <a:rPr lang="ja-JP" altLang="en-US"/>
              <a:pPr>
                <a:defRPr/>
              </a:pPr>
              <a:t>2021/6/4</a:t>
            </a:fld>
            <a:endParaRPr lang="ja-JP" altLang="en-US" dirty="0"/>
          </a:p>
        </p:txBody>
      </p:sp>
      <p:sp>
        <p:nvSpPr>
          <p:cNvPr id="4" name="スライド イメージ プレースホルダ 3"/>
          <p:cNvSpPr>
            <a:spLocks noGrp="1" noRot="1" noChangeAspect="1"/>
          </p:cNvSpPr>
          <p:nvPr>
            <p:ph type="sldImg" idx="2"/>
          </p:nvPr>
        </p:nvSpPr>
        <p:spPr>
          <a:xfrm>
            <a:off x="976313" y="762000"/>
            <a:ext cx="5083175" cy="3813175"/>
          </a:xfrm>
          <a:prstGeom prst="rect">
            <a:avLst/>
          </a:prstGeom>
          <a:noFill/>
          <a:ln w="12700">
            <a:solidFill>
              <a:prstClr val="black"/>
            </a:solidFill>
          </a:ln>
        </p:spPr>
        <p:txBody>
          <a:bodyPr vert="horz" lIns="91204" tIns="45602" rIns="91204" bIns="45602" rtlCol="0" anchor="ctr"/>
          <a:lstStyle/>
          <a:p>
            <a:pPr lvl="0"/>
            <a:endParaRPr lang="ja-JP" altLang="en-US" noProof="0" dirty="0"/>
          </a:p>
        </p:txBody>
      </p:sp>
      <p:sp>
        <p:nvSpPr>
          <p:cNvPr id="5" name="ノート プレースホルダ 4"/>
          <p:cNvSpPr>
            <a:spLocks noGrp="1"/>
          </p:cNvSpPr>
          <p:nvPr>
            <p:ph type="body" sz="quarter" idx="3"/>
          </p:nvPr>
        </p:nvSpPr>
        <p:spPr>
          <a:xfrm>
            <a:off x="702949" y="4828144"/>
            <a:ext cx="5628320" cy="4574697"/>
          </a:xfrm>
          <a:prstGeom prst="rect">
            <a:avLst/>
          </a:prstGeom>
        </p:spPr>
        <p:txBody>
          <a:bodyPr vert="horz" lIns="91204" tIns="45602" rIns="91204" bIns="45602"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654704"/>
            <a:ext cx="3047684" cy="508475"/>
          </a:xfrm>
          <a:prstGeom prst="rect">
            <a:avLst/>
          </a:prstGeom>
        </p:spPr>
        <p:txBody>
          <a:bodyPr vert="horz" lIns="91204" tIns="45602" rIns="91204" bIns="45602" rtlCol="0" anchor="b"/>
          <a:lstStyle>
            <a:lvl1pPr algn="l">
              <a:defRPr sz="120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984948" y="9654704"/>
            <a:ext cx="3047683" cy="508475"/>
          </a:xfrm>
          <a:prstGeom prst="rect">
            <a:avLst/>
          </a:prstGeom>
        </p:spPr>
        <p:txBody>
          <a:bodyPr vert="horz" lIns="91204" tIns="45602" rIns="91204" bIns="45602" rtlCol="0" anchor="b"/>
          <a:lstStyle>
            <a:lvl1pPr algn="r">
              <a:defRPr sz="1200">
                <a:latin typeface="Arial" charset="0"/>
                <a:ea typeface="ＭＳ Ｐゴシック" charset="-128"/>
              </a:defRPr>
            </a:lvl1pPr>
          </a:lstStyle>
          <a:p>
            <a:pPr>
              <a:defRPr/>
            </a:pPr>
            <a:fld id="{21F5E8AE-BB6A-40B4-A412-51CFBF17664E}" type="slidenum">
              <a:rPr lang="ja-JP" altLang="en-US"/>
              <a:pPr>
                <a:defRPr/>
              </a:pPr>
              <a:t>&lt;#&gt;</a:t>
            </a:fld>
            <a:endParaRPr lang="ja-JP" altLang="en-US" dirty="0"/>
          </a:p>
        </p:txBody>
      </p:sp>
    </p:spTree>
    <p:extLst>
      <p:ext uri="{BB962C8B-B14F-4D97-AF65-F5344CB8AC3E}">
        <p14:creationId xmlns="" xmlns:p14="http://schemas.microsoft.com/office/powerpoint/2010/main" val="4244003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ja-JP" altLang="en-US"/>
              <a:t>マスタ タイトルの書式設定</a:t>
            </a:r>
            <a:endParaRPr lang="en-US"/>
          </a:p>
        </p:txBody>
      </p:sp>
      <p:sp>
        <p:nvSpPr>
          <p:cNvPr id="9" name="サブタイトル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4" name="日付プレースホルダ 13"/>
          <p:cNvSpPr>
            <a:spLocks noGrp="1"/>
          </p:cNvSpPr>
          <p:nvPr>
            <p:ph type="dt" sz="half" idx="10"/>
          </p:nvPr>
        </p:nvSpPr>
        <p:spPr/>
        <p:txBody>
          <a:bodyPr/>
          <a:lstStyle>
            <a:lvl1pPr>
              <a:defRPr/>
            </a:lvl1pPr>
          </a:lstStyle>
          <a:p>
            <a:pPr>
              <a:defRPr/>
            </a:pPr>
            <a:fld id="{9C9DA010-C704-4B02-9382-2E0A4863D67C}" type="datetimeFigureOut">
              <a:rPr lang="ja-JP" altLang="en-US"/>
              <a:pPr>
                <a:defRPr/>
              </a:pPr>
              <a:t>2021/6/4</a:t>
            </a:fld>
            <a:endParaRPr lang="ja-JP" altLang="en-US" dirty="0"/>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581671F0-089B-4157-8C65-9BBA1BA727E9}" type="slidenum">
              <a:rPr lang="ja-JP" altLang="en-US"/>
              <a:pPr>
                <a:defRPr/>
              </a:pPr>
              <a:t>&lt;#&gt;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66BC88A3-FD13-47F5-891D-693C3DF1D676}" type="datetimeFigureOut">
              <a:rPr lang="ja-JP" altLang="en-US"/>
              <a:pPr>
                <a:defRPr/>
              </a:pPr>
              <a:t>2021/6/4</a:t>
            </a:fld>
            <a:endParaRPr lang="ja-JP" altLang="en-US" dirty="0"/>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379F3B52-AE30-4971-9D8A-A92737D06ABB}" type="slidenum">
              <a:rPr lang="ja-JP" altLang="en-US"/>
              <a:pPr>
                <a:defRPr/>
              </a:pPr>
              <a:t>&lt;#&gt;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BC1EA038-CDF1-416D-907C-DDC412C7288C}" type="datetimeFigureOut">
              <a:rPr lang="ja-JP" altLang="en-US"/>
              <a:pPr>
                <a:defRPr/>
              </a:pPr>
              <a:t>2021/6/4</a:t>
            </a:fld>
            <a:endParaRPr lang="ja-JP" altLang="en-US" dirty="0"/>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1C2CC222-11BB-4640-A191-131248D21B05}" type="slidenum">
              <a:rPr lang="ja-JP" altLang="en-US"/>
              <a:pPr>
                <a:defRPr/>
              </a:pPr>
              <a:t>&lt;#&gt;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87CB3BDC-8457-4A4E-9D55-3B99D9CCF3E2}" type="datetimeFigureOut">
              <a:rPr lang="ja-JP" altLang="en-US"/>
              <a:pPr>
                <a:defRPr/>
              </a:pPr>
              <a:t>2021/6/4</a:t>
            </a:fld>
            <a:endParaRPr lang="ja-JP" altLang="en-US" dirty="0"/>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F36000C2-C3CF-4AE2-83F5-A2D7E806C262}" type="slidenum">
              <a:rPr lang="ja-JP" altLang="en-US"/>
              <a:pPr>
                <a:defRPr/>
              </a:pPr>
              <a:t>&lt;#&gt;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4" name="日付プレースホルダ 13"/>
          <p:cNvSpPr>
            <a:spLocks noGrp="1"/>
          </p:cNvSpPr>
          <p:nvPr>
            <p:ph type="dt" sz="half" idx="10"/>
          </p:nvPr>
        </p:nvSpPr>
        <p:spPr/>
        <p:txBody>
          <a:bodyPr/>
          <a:lstStyle>
            <a:lvl1pPr>
              <a:defRPr/>
            </a:lvl1pPr>
          </a:lstStyle>
          <a:p>
            <a:pPr>
              <a:defRPr/>
            </a:pPr>
            <a:fld id="{DC735E21-3085-4882-863A-2FC0B3AA5323}" type="datetimeFigureOut">
              <a:rPr lang="ja-JP" altLang="en-US"/>
              <a:pPr>
                <a:defRPr/>
              </a:pPr>
              <a:t>2021/6/4</a:t>
            </a:fld>
            <a:endParaRPr lang="ja-JP" altLang="en-US" dirty="0"/>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B1ACC3AA-C13E-4D2C-A570-548E870FFC9F}" type="slidenum">
              <a:rPr lang="ja-JP" altLang="en-US"/>
              <a:pPr>
                <a:defRPr/>
              </a:pPr>
              <a:t>&lt;#&gt;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コンテンツ プレースホルダ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95C951EE-C940-494E-9F45-AD3D076D6A73}" type="datetimeFigureOut">
              <a:rPr lang="ja-JP" altLang="en-US"/>
              <a:pPr>
                <a:defRPr/>
              </a:pPr>
              <a:t>2021/6/4</a:t>
            </a:fld>
            <a:endParaRPr lang="ja-JP" altLang="en-US" dirty="0"/>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26A2AE7E-AF53-4B03-B216-889B4BA0284B}" type="slidenum">
              <a:rPr lang="ja-JP" altLang="en-US"/>
              <a:pPr>
                <a:defRPr/>
              </a:pPr>
              <a:t>&lt;#&gt;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lstStyle>
            <a:lvl1pPr>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4" name="テキスト プレースホルダ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5" name="コンテンツ プレースホルダ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13"/>
          <p:cNvSpPr>
            <a:spLocks noGrp="1"/>
          </p:cNvSpPr>
          <p:nvPr>
            <p:ph type="dt" sz="half" idx="10"/>
          </p:nvPr>
        </p:nvSpPr>
        <p:spPr/>
        <p:txBody>
          <a:bodyPr/>
          <a:lstStyle>
            <a:lvl1pPr>
              <a:defRPr/>
            </a:lvl1pPr>
          </a:lstStyle>
          <a:p>
            <a:pPr>
              <a:defRPr/>
            </a:pPr>
            <a:fld id="{57F6F51E-37A0-404E-9160-FFB86935D240}" type="datetimeFigureOut">
              <a:rPr lang="ja-JP" altLang="en-US"/>
              <a:pPr>
                <a:defRPr/>
              </a:pPr>
              <a:t>2021/6/4</a:t>
            </a:fld>
            <a:endParaRPr lang="ja-JP" altLang="en-US" dirty="0"/>
          </a:p>
        </p:txBody>
      </p:sp>
      <p:sp>
        <p:nvSpPr>
          <p:cNvPr id="8"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22"/>
          <p:cNvSpPr>
            <a:spLocks noGrp="1"/>
          </p:cNvSpPr>
          <p:nvPr>
            <p:ph type="sldNum" sz="quarter" idx="12"/>
          </p:nvPr>
        </p:nvSpPr>
        <p:spPr/>
        <p:txBody>
          <a:bodyPr/>
          <a:lstStyle>
            <a:lvl1pPr>
              <a:defRPr/>
            </a:lvl1pPr>
          </a:lstStyle>
          <a:p>
            <a:pPr>
              <a:defRPr/>
            </a:pPr>
            <a:fld id="{8F08C095-8A99-4958-92D0-FC3C87E4ACFE}" type="slidenum">
              <a:rPr lang="ja-JP" altLang="en-US"/>
              <a:pPr>
                <a:defRPr/>
              </a:pPr>
              <a:t>&lt;#&gt;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日付プレースホルダ 13"/>
          <p:cNvSpPr>
            <a:spLocks noGrp="1"/>
          </p:cNvSpPr>
          <p:nvPr>
            <p:ph type="dt" sz="half" idx="10"/>
          </p:nvPr>
        </p:nvSpPr>
        <p:spPr/>
        <p:txBody>
          <a:bodyPr/>
          <a:lstStyle>
            <a:lvl1pPr>
              <a:defRPr/>
            </a:lvl1pPr>
          </a:lstStyle>
          <a:p>
            <a:pPr>
              <a:defRPr/>
            </a:pPr>
            <a:fld id="{BBF25858-2522-438C-884C-F8D949ABED61}" type="datetimeFigureOut">
              <a:rPr lang="ja-JP" altLang="en-US"/>
              <a:pPr>
                <a:defRPr/>
              </a:pPr>
              <a:t>2021/6/4</a:t>
            </a:fld>
            <a:endParaRPr lang="ja-JP" altLang="en-US" dirty="0"/>
          </a:p>
        </p:txBody>
      </p:sp>
      <p:sp>
        <p:nvSpPr>
          <p:cNvPr id="4"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22"/>
          <p:cNvSpPr>
            <a:spLocks noGrp="1"/>
          </p:cNvSpPr>
          <p:nvPr>
            <p:ph type="sldNum" sz="quarter" idx="12"/>
          </p:nvPr>
        </p:nvSpPr>
        <p:spPr/>
        <p:txBody>
          <a:bodyPr/>
          <a:lstStyle>
            <a:lvl1pPr>
              <a:defRPr/>
            </a:lvl1pPr>
          </a:lstStyle>
          <a:p>
            <a:pPr>
              <a:defRPr/>
            </a:pPr>
            <a:fld id="{EAAD91FC-5FFC-45CC-A65D-133A246315A8}" type="slidenum">
              <a:rPr lang="ja-JP" altLang="en-US"/>
              <a:pPr>
                <a:defRPr/>
              </a:pPr>
              <a:t>&lt;#&gt;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fld id="{A2E5B5B4-4FC2-4F80-AEF2-F627DB57579B}" type="datetimeFigureOut">
              <a:rPr lang="ja-JP" altLang="en-US"/>
              <a:pPr>
                <a:defRPr/>
              </a:pPr>
              <a:t>2021/6/4</a:t>
            </a:fld>
            <a:endParaRPr lang="ja-JP" altLang="en-US" dirty="0"/>
          </a:p>
        </p:txBody>
      </p:sp>
      <p:sp>
        <p:nvSpPr>
          <p:cNvPr id="3"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22"/>
          <p:cNvSpPr>
            <a:spLocks noGrp="1"/>
          </p:cNvSpPr>
          <p:nvPr>
            <p:ph type="sldNum" sz="quarter" idx="12"/>
          </p:nvPr>
        </p:nvSpPr>
        <p:spPr/>
        <p:txBody>
          <a:bodyPr/>
          <a:lstStyle>
            <a:lvl1pPr>
              <a:defRPr/>
            </a:lvl1pPr>
          </a:lstStyle>
          <a:p>
            <a:pPr>
              <a:defRPr/>
            </a:pPr>
            <a:fld id="{0AACDCCE-8BC0-4B16-A251-9348D163EDA4}" type="slidenum">
              <a:rPr lang="ja-JP" altLang="en-US"/>
              <a:pPr>
                <a:defRPr/>
              </a:pPr>
              <a:t>&lt;#&gt;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ja-JP" altLang="en-US"/>
              <a:t>マスタ タイトルの書式設定</a:t>
            </a:r>
            <a:endParaRPr lang="en-US"/>
          </a:p>
        </p:txBody>
      </p:sp>
      <p:sp>
        <p:nvSpPr>
          <p:cNvPr id="3" name="テキスト プレースホルダ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ja-JP" altLang="en-US"/>
              <a:t>マスタ テキストの書式設定</a:t>
            </a:r>
          </a:p>
        </p:txBody>
      </p:sp>
      <p:sp>
        <p:nvSpPr>
          <p:cNvPr id="4" name="コンテンツ プレースホルダ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F6844DED-8336-4C4D-96F2-C0620F732D9E}" type="datetimeFigureOut">
              <a:rPr lang="ja-JP" altLang="en-US"/>
              <a:pPr>
                <a:defRPr/>
              </a:pPr>
              <a:t>2021/6/4</a:t>
            </a:fld>
            <a:endParaRPr lang="ja-JP" altLang="en-US" dirty="0"/>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2D01F74B-34ED-4BA9-989B-8E33D533C118}" type="slidenum">
              <a:rPr lang="ja-JP" altLang="en-US"/>
              <a:pPr>
                <a:defRPr/>
              </a:pPr>
              <a:t>&lt;#&gt;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ja-JP" altLang="en-US"/>
              <a:t>マスタ タイトルの書式設定</a:t>
            </a:r>
            <a:endParaRPr lang="en-US"/>
          </a:p>
        </p:txBody>
      </p:sp>
      <p:sp>
        <p:nvSpPr>
          <p:cNvPr id="3" name="図プレースホルダ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ja-JP" altLang="en-US" noProof="0" dirty="0"/>
              <a:t>アイコンをクリックして図を追加</a:t>
            </a:r>
            <a:endParaRPr lang="en-US" noProof="0" dirty="0"/>
          </a:p>
        </p:txBody>
      </p:sp>
      <p:sp>
        <p:nvSpPr>
          <p:cNvPr id="4" name="テキスト プレースホルダ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ja-JP" altLang="en-US"/>
              <a:t>マスタ テキストの書式設定</a:t>
            </a:r>
          </a:p>
        </p:txBody>
      </p:sp>
      <p:sp>
        <p:nvSpPr>
          <p:cNvPr id="5" name="日付プレースホルダ 13"/>
          <p:cNvSpPr>
            <a:spLocks noGrp="1"/>
          </p:cNvSpPr>
          <p:nvPr>
            <p:ph type="dt" sz="half" idx="10"/>
          </p:nvPr>
        </p:nvSpPr>
        <p:spPr/>
        <p:txBody>
          <a:bodyPr/>
          <a:lstStyle>
            <a:lvl1pPr>
              <a:defRPr/>
            </a:lvl1pPr>
          </a:lstStyle>
          <a:p>
            <a:pPr>
              <a:defRPr/>
            </a:pPr>
            <a:fld id="{69A06143-BC35-4E4D-B6DD-3708B5F42E15}" type="datetimeFigureOut">
              <a:rPr lang="ja-JP" altLang="en-US"/>
              <a:pPr>
                <a:defRPr/>
              </a:pPr>
              <a:t>2021/6/4</a:t>
            </a:fld>
            <a:endParaRPr lang="ja-JP" altLang="en-US" dirty="0"/>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4F7AB847-6291-43D5-B111-1249096EF83E}" type="slidenum">
              <a:rPr lang="ja-JP" altLang="en-US"/>
              <a:pPr>
                <a:defRPr/>
              </a:pPr>
              <a:t>&lt;#&gt;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ja-JP" altLang="en-US"/>
              <a:t>マスタ タイトルの書式設定</a:t>
            </a:r>
            <a:endParaRPr lang="en-US"/>
          </a:p>
        </p:txBody>
      </p:sp>
      <p:sp>
        <p:nvSpPr>
          <p:cNvPr id="1027" name="テキスト プレースホルダ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 name="日付プレースホルダ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1" sz="1200">
                <a:solidFill>
                  <a:schemeClr val="tx1">
                    <a:shade val="50000"/>
                  </a:schemeClr>
                </a:solidFill>
                <a:latin typeface="+mn-lt"/>
                <a:ea typeface="+mn-ea"/>
              </a:defRPr>
            </a:lvl1pPr>
          </a:lstStyle>
          <a:p>
            <a:pPr>
              <a:defRPr/>
            </a:pPr>
            <a:fld id="{2B24DC56-E8A8-44FE-B4C9-6E292FF63722}" type="datetimeFigureOut">
              <a:rPr lang="ja-JP" altLang="en-US"/>
              <a:pPr>
                <a:defRPr/>
              </a:pPr>
              <a:t>2021/6/4</a:t>
            </a:fld>
            <a:endParaRPr lang="ja-JP" altLang="en-US" dirty="0"/>
          </a:p>
        </p:txBody>
      </p:sp>
      <p:sp>
        <p:nvSpPr>
          <p:cNvPr id="3" name="フッター プレースホルダ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1" sz="1200">
                <a:solidFill>
                  <a:schemeClr val="tx1">
                    <a:shade val="50000"/>
                  </a:schemeClr>
                </a:solidFill>
                <a:latin typeface="+mn-lt"/>
                <a:ea typeface="+mn-ea"/>
              </a:defRPr>
            </a:lvl1pPr>
          </a:lstStyle>
          <a:p>
            <a:pPr>
              <a:defRPr/>
            </a:pPr>
            <a:endParaRPr lang="ja-JP" altLang="en-US"/>
          </a:p>
        </p:txBody>
      </p:sp>
      <p:sp>
        <p:nvSpPr>
          <p:cNvPr id="23" name="スライド番号プレースホルダ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1" sz="1200">
                <a:solidFill>
                  <a:schemeClr val="tx1">
                    <a:shade val="50000"/>
                  </a:schemeClr>
                </a:solidFill>
                <a:latin typeface="+mn-lt"/>
                <a:ea typeface="+mn-ea"/>
              </a:defRPr>
            </a:lvl1pPr>
          </a:lstStyle>
          <a:p>
            <a:pPr>
              <a:defRPr/>
            </a:pPr>
            <a:fld id="{108C19F6-D54C-4599-9A96-09C1C42F06FC}" type="slidenum">
              <a:rPr lang="ja-JP" altLang="en-US"/>
              <a:pPr>
                <a:defRPr/>
              </a:pPr>
              <a:t>&lt;#&gt;</a:t>
            </a:fld>
            <a:endParaRPr lang="ja-JP" alt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kumimoji="1"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2pPr>
      <a:lvl3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3pPr>
      <a:lvl4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4pPr>
      <a:lvl5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5pPr>
      <a:lvl6pPr marL="457200" algn="ctr" rtl="0" fontAlgn="base">
        <a:spcBef>
          <a:spcPct val="0"/>
        </a:spcBef>
        <a:spcAft>
          <a:spcPct val="0"/>
        </a:spcAft>
        <a:defRPr kumimoji="1" sz="4100" b="1">
          <a:solidFill>
            <a:schemeClr val="tx1"/>
          </a:solidFill>
          <a:latin typeface="Lucida Sans" pitchFamily="34" charset="0"/>
          <a:ea typeface="HG丸ｺﾞｼｯｸM-PRO" pitchFamily="50" charset="-128"/>
        </a:defRPr>
      </a:lvl6pPr>
      <a:lvl7pPr marL="914400" algn="ctr" rtl="0" fontAlgn="base">
        <a:spcBef>
          <a:spcPct val="0"/>
        </a:spcBef>
        <a:spcAft>
          <a:spcPct val="0"/>
        </a:spcAft>
        <a:defRPr kumimoji="1" sz="4100" b="1">
          <a:solidFill>
            <a:schemeClr val="tx1"/>
          </a:solidFill>
          <a:latin typeface="Lucida Sans" pitchFamily="34" charset="0"/>
          <a:ea typeface="HG丸ｺﾞｼｯｸM-PRO" pitchFamily="50" charset="-128"/>
        </a:defRPr>
      </a:lvl7pPr>
      <a:lvl8pPr marL="1371600" algn="ctr" rtl="0" fontAlgn="base">
        <a:spcBef>
          <a:spcPct val="0"/>
        </a:spcBef>
        <a:spcAft>
          <a:spcPct val="0"/>
        </a:spcAft>
        <a:defRPr kumimoji="1" sz="4100" b="1">
          <a:solidFill>
            <a:schemeClr val="tx1"/>
          </a:solidFill>
          <a:latin typeface="Lucida Sans" pitchFamily="34" charset="0"/>
          <a:ea typeface="HG丸ｺﾞｼｯｸM-PRO" pitchFamily="50" charset="-128"/>
        </a:defRPr>
      </a:lvl8pPr>
      <a:lvl9pPr marL="1828800" algn="ctr" rtl="0" fontAlgn="base">
        <a:spcBef>
          <a:spcPct val="0"/>
        </a:spcBef>
        <a:spcAft>
          <a:spcPct val="0"/>
        </a:spcAft>
        <a:defRPr kumimoji="1" sz="4100" b="1">
          <a:solidFill>
            <a:schemeClr val="tx1"/>
          </a:solidFill>
          <a:latin typeface="Lucida Sans" pitchFamily="34" charset="0"/>
          <a:ea typeface="HG丸ｺﾞｼｯｸM-PRO" pitchFamily="50" charset="-128"/>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kumimoji="1"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kumimoji="1"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kumimoji="1"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kumimoji="1"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kumimoji="1"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1"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1"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1"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2435"/>
            <a:ext cx="8435280" cy="6178698"/>
          </a:xfrm>
        </p:spPr>
        <p:txBody>
          <a:bodyPr>
            <a:normAutofit/>
          </a:bodyPr>
          <a:lstStyle/>
          <a:p>
            <a:r>
              <a:rPr lang="en-US" altLang="ja-JP" sz="2800" dirty="0">
                <a:solidFill>
                  <a:schemeClr val="bg1"/>
                </a:solidFill>
                <a:effectLst/>
                <a:latin typeface="MS UI Gothic" panose="020B0600070205080204" pitchFamily="50" charset="-128"/>
                <a:ea typeface="MS UI Gothic" panose="020B0600070205080204" pitchFamily="50" charset="-128"/>
              </a:rPr>
              <a:t/>
            </a:r>
            <a:br>
              <a:rPr lang="en-US" altLang="ja-JP" sz="2800" dirty="0">
                <a:solidFill>
                  <a:schemeClr val="bg1"/>
                </a:solidFill>
                <a:effectLst/>
                <a:latin typeface="MS UI Gothic" panose="020B0600070205080204" pitchFamily="50" charset="-128"/>
                <a:ea typeface="MS UI Gothic" panose="020B0600070205080204" pitchFamily="50" charset="-128"/>
              </a:rPr>
            </a:br>
            <a:r>
              <a:rPr lang="ja-JP" altLang="ja-JP" dirty="0">
                <a:effectLst/>
              </a:rPr>
              <a:t/>
            </a:r>
            <a:br>
              <a:rPr lang="ja-JP" altLang="ja-JP" dirty="0">
                <a:effectLst/>
              </a:rPr>
            </a:br>
            <a:r>
              <a:rPr lang="en-US" altLang="ja-JP" sz="3200" dirty="0">
                <a:solidFill>
                  <a:schemeClr val="bg1"/>
                </a:solidFill>
                <a:effectLst/>
                <a:latin typeface="MS UI Gothic" panose="020B0600070205080204" pitchFamily="50" charset="-128"/>
                <a:ea typeface="MS UI Gothic" panose="020B0600070205080204" pitchFamily="50" charset="-128"/>
              </a:rPr>
              <a:t/>
            </a:r>
            <a:br>
              <a:rPr lang="en-US" altLang="ja-JP" sz="3200" dirty="0">
                <a:solidFill>
                  <a:schemeClr val="bg1"/>
                </a:solidFill>
                <a:effectLst/>
                <a:latin typeface="MS UI Gothic" panose="020B0600070205080204" pitchFamily="50" charset="-128"/>
                <a:ea typeface="MS UI Gothic" panose="020B0600070205080204" pitchFamily="50" charset="-128"/>
              </a:rPr>
            </a:br>
            <a:r>
              <a:rPr lang="en-US" altLang="ja-JP" dirty="0">
                <a:solidFill>
                  <a:schemeClr val="bg1"/>
                </a:solidFill>
                <a:effectLst/>
              </a:rPr>
              <a:t/>
            </a:r>
            <a:br>
              <a:rPr lang="en-US" altLang="ja-JP" dirty="0">
                <a:solidFill>
                  <a:schemeClr val="bg1"/>
                </a:solidFill>
                <a:effectLst/>
              </a:rPr>
            </a:br>
            <a:r>
              <a:rPr lang="en-US" altLang="ja-JP" dirty="0">
                <a:solidFill>
                  <a:schemeClr val="bg1"/>
                </a:solidFill>
                <a:effectLst/>
              </a:rPr>
              <a:t/>
            </a:r>
            <a:br>
              <a:rPr lang="en-US" altLang="ja-JP" dirty="0">
                <a:solidFill>
                  <a:schemeClr val="bg1"/>
                </a:solidFill>
                <a:effectLst/>
              </a:rPr>
            </a:br>
            <a:r>
              <a:rPr lang="en-US" altLang="ja-JP" dirty="0">
                <a:solidFill>
                  <a:schemeClr val="bg1"/>
                </a:solidFill>
                <a:effectLst/>
              </a:rPr>
              <a:t/>
            </a:r>
            <a:br>
              <a:rPr lang="en-US" altLang="ja-JP" dirty="0">
                <a:solidFill>
                  <a:schemeClr val="bg1"/>
                </a:solidFill>
                <a:effectLst/>
              </a:rPr>
            </a:br>
            <a:r>
              <a:rPr lang="en-US" altLang="ja-JP" dirty="0">
                <a:solidFill>
                  <a:schemeClr val="bg1"/>
                </a:solidFill>
                <a:effectLst/>
              </a:rPr>
              <a:t/>
            </a:r>
            <a:br>
              <a:rPr lang="en-US" altLang="ja-JP" dirty="0">
                <a:solidFill>
                  <a:schemeClr val="bg1"/>
                </a:solidFill>
                <a:effectLst/>
              </a:rPr>
            </a:br>
            <a:r>
              <a:rPr lang="en-US" altLang="ja-JP" dirty="0">
                <a:solidFill>
                  <a:schemeClr val="bg1"/>
                </a:solidFill>
                <a:effectLst/>
              </a:rPr>
              <a:t/>
            </a:r>
            <a:br>
              <a:rPr lang="en-US" altLang="ja-JP" dirty="0">
                <a:solidFill>
                  <a:schemeClr val="bg1"/>
                </a:solidFill>
                <a:effectLst/>
              </a:rPr>
            </a:br>
            <a:r>
              <a:rPr lang="ja-JP" altLang="en-US" sz="3100" dirty="0">
                <a:solidFill>
                  <a:srgbClr val="002060"/>
                </a:solidFill>
                <a:effectLst/>
                <a:latin typeface="MS UI Gothic" panose="020B0600070205080204" pitchFamily="50" charset="-128"/>
                <a:ea typeface="MS UI Gothic" panose="020B0600070205080204" pitchFamily="50" charset="-128"/>
              </a:rPr>
              <a:t>町田・</a:t>
            </a:r>
            <a:r>
              <a:rPr lang="ja-JP" altLang="ja-JP" sz="3100" dirty="0">
                <a:solidFill>
                  <a:srgbClr val="002060"/>
                </a:solidFill>
                <a:effectLst/>
                <a:latin typeface="MS UI Gothic" panose="020B0600070205080204" pitchFamily="50" charset="-128"/>
                <a:ea typeface="MS UI Gothic" panose="020B0600070205080204" pitchFamily="50" charset="-128"/>
              </a:rPr>
              <a:t>ワーカーズまちの縁がわ</a:t>
            </a:r>
            <a:r>
              <a:rPr lang="ja-JP" altLang="en-US" sz="3100" dirty="0">
                <a:solidFill>
                  <a:srgbClr val="002060"/>
                </a:solidFill>
                <a:effectLst/>
                <a:latin typeface="MS UI Gothic" panose="020B0600070205080204" pitchFamily="50" charset="-128"/>
                <a:ea typeface="MS UI Gothic" panose="020B0600070205080204" pitchFamily="50" charset="-128"/>
              </a:rPr>
              <a:t>小山田桜台</a:t>
            </a:r>
            <a:r>
              <a:rPr lang="en-US" altLang="ja-JP" sz="3100" dirty="0">
                <a:solidFill>
                  <a:srgbClr val="002060"/>
                </a:solidFill>
                <a:effectLst/>
                <a:latin typeface="MS UI Gothic" panose="020B0600070205080204" pitchFamily="50" charset="-128"/>
                <a:ea typeface="MS UI Gothic" panose="020B0600070205080204" pitchFamily="50" charset="-128"/>
              </a:rPr>
              <a:t/>
            </a:r>
            <a:br>
              <a:rPr lang="en-US" altLang="ja-JP" sz="3100" dirty="0">
                <a:solidFill>
                  <a:srgbClr val="002060"/>
                </a:solidFill>
                <a:effectLst/>
                <a:latin typeface="MS UI Gothic" panose="020B0600070205080204" pitchFamily="50" charset="-128"/>
                <a:ea typeface="MS UI Gothic" panose="020B0600070205080204" pitchFamily="50" charset="-128"/>
              </a:rPr>
            </a:br>
            <a:r>
              <a:rPr lang="en-US" altLang="ja-JP" sz="3100" dirty="0">
                <a:solidFill>
                  <a:srgbClr val="002060"/>
                </a:solidFill>
                <a:effectLst/>
                <a:latin typeface="MS UI Gothic" panose="020B0600070205080204" pitchFamily="50" charset="-128"/>
                <a:ea typeface="MS UI Gothic" panose="020B0600070205080204" pitchFamily="50" charset="-128"/>
              </a:rPr>
              <a:t/>
            </a:r>
            <a:br>
              <a:rPr lang="en-US" altLang="ja-JP" sz="3100" dirty="0">
                <a:solidFill>
                  <a:srgbClr val="002060"/>
                </a:solidFill>
                <a:effectLst/>
                <a:latin typeface="MS UI Gothic" panose="020B0600070205080204" pitchFamily="50" charset="-128"/>
                <a:ea typeface="MS UI Gothic" panose="020B0600070205080204" pitchFamily="50" charset="-128"/>
              </a:rPr>
            </a:br>
            <a:r>
              <a:rPr lang="en-US" altLang="ja-JP" sz="2700" dirty="0">
                <a:solidFill>
                  <a:srgbClr val="002060"/>
                </a:solidFill>
                <a:effectLst/>
                <a:latin typeface="MS UI Gothic" panose="020B0600070205080204" pitchFamily="50" charset="-128"/>
                <a:ea typeface="MS UI Gothic" panose="020B0600070205080204" pitchFamily="50" charset="-128"/>
              </a:rPr>
              <a:t>2020</a:t>
            </a:r>
            <a:r>
              <a:rPr lang="ja-JP" altLang="en-US" sz="2700" dirty="0">
                <a:solidFill>
                  <a:srgbClr val="002060"/>
                </a:solidFill>
                <a:effectLst/>
                <a:latin typeface="MS UI Gothic" panose="020B0600070205080204" pitchFamily="50" charset="-128"/>
                <a:ea typeface="MS UI Gothic" panose="020B0600070205080204" pitchFamily="50" charset="-128"/>
              </a:rPr>
              <a:t>年年度草の根育成助成　第</a:t>
            </a:r>
            <a:r>
              <a:rPr lang="en-US" altLang="ja-JP" sz="2700" dirty="0">
                <a:solidFill>
                  <a:srgbClr val="002060"/>
                </a:solidFill>
                <a:effectLst/>
                <a:latin typeface="MS UI Gothic" panose="020B0600070205080204" pitchFamily="50" charset="-128"/>
                <a:ea typeface="MS UI Gothic" panose="020B0600070205080204" pitchFamily="50" charset="-128"/>
              </a:rPr>
              <a:t>6</a:t>
            </a:r>
            <a:r>
              <a:rPr lang="ja-JP" altLang="en-US" sz="2700" dirty="0">
                <a:solidFill>
                  <a:srgbClr val="002060"/>
                </a:solidFill>
                <a:effectLst/>
                <a:latin typeface="MS UI Gothic" panose="020B0600070205080204" pitchFamily="50" charset="-128"/>
                <a:ea typeface="MS UI Gothic" panose="020B0600070205080204" pitchFamily="50" charset="-128"/>
              </a:rPr>
              <a:t>回報告会　</a:t>
            </a:r>
            <a:r>
              <a:rPr lang="en-US" altLang="ja-JP" sz="2700" dirty="0">
                <a:solidFill>
                  <a:srgbClr val="002060"/>
                </a:solidFill>
                <a:effectLst/>
                <a:latin typeface="MS UI Gothic" panose="020B0600070205080204" pitchFamily="50" charset="-128"/>
                <a:ea typeface="MS UI Gothic" panose="020B0600070205080204" pitchFamily="50" charset="-128"/>
              </a:rPr>
              <a:t>2021.6</a:t>
            </a:r>
            <a:endParaRPr kumimoji="1" lang="ja-JP" altLang="en-US" dirty="0">
              <a:solidFill>
                <a:srgbClr val="002060"/>
              </a:solidFill>
            </a:endParaRPr>
          </a:p>
        </p:txBody>
      </p:sp>
      <p:pic>
        <p:nvPicPr>
          <p:cNvPr id="5" name="図 4">
            <a:extLst>
              <a:ext uri="{FF2B5EF4-FFF2-40B4-BE49-F238E27FC236}">
                <a16:creationId xmlns="" xmlns:a16="http://schemas.microsoft.com/office/drawing/2014/main" id="{E87DEC62-1411-4444-83DE-9C051117B3DE}"/>
              </a:ext>
            </a:extLst>
          </p:cNvPr>
          <p:cNvPicPr/>
          <p:nvPr/>
        </p:nvPicPr>
        <p:blipFill>
          <a:blip r:embed="rId2" cstate="print">
            <a:extLst>
              <a:ext uri="{28A0092B-C50C-407E-A947-70E740481C1C}">
                <a14:useLocalDpi xmlns="" xmlns:a14="http://schemas.microsoft.com/office/drawing/2010/main" val="0"/>
              </a:ext>
            </a:extLst>
          </a:blip>
          <a:stretch>
            <a:fillRect/>
          </a:stretch>
        </p:blipFill>
        <p:spPr>
          <a:xfrm>
            <a:off x="2699792" y="2132856"/>
            <a:ext cx="3384375" cy="2879524"/>
          </a:xfrm>
          <a:prstGeom prst="rect">
            <a:avLst/>
          </a:prstGeom>
        </p:spPr>
      </p:pic>
      <p:sp>
        <p:nvSpPr>
          <p:cNvPr id="4" name="タイトル 1">
            <a:extLst>
              <a:ext uri="{FF2B5EF4-FFF2-40B4-BE49-F238E27FC236}">
                <a16:creationId xmlns="" xmlns:a16="http://schemas.microsoft.com/office/drawing/2014/main" id="{F326AA4C-2E33-49FA-8A4B-1434F4A4B2C0}"/>
              </a:ext>
            </a:extLst>
          </p:cNvPr>
          <p:cNvSpPr txBox="1">
            <a:spLocks/>
          </p:cNvSpPr>
          <p:nvPr/>
        </p:nvSpPr>
        <p:spPr>
          <a:xfrm>
            <a:off x="457200" y="836712"/>
            <a:ext cx="8229600" cy="1548172"/>
          </a:xfrm>
          <a:prstGeom prst="rect">
            <a:avLst/>
          </a:prstGeom>
        </p:spPr>
        <p:txBody>
          <a:bodyPr vert="horz" anchor="ctr">
            <a:normAutofit fontScale="92500"/>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kumimoji="1"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2pPr>
            <a:lvl3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3pPr>
            <a:lvl4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4pPr>
            <a:lvl5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5pPr>
            <a:lvl6pPr marL="457200" algn="ctr" rtl="0" fontAlgn="base">
              <a:spcBef>
                <a:spcPct val="0"/>
              </a:spcBef>
              <a:spcAft>
                <a:spcPct val="0"/>
              </a:spcAft>
              <a:defRPr kumimoji="1" sz="4100" b="1">
                <a:solidFill>
                  <a:schemeClr val="tx1"/>
                </a:solidFill>
                <a:latin typeface="Lucida Sans" pitchFamily="34" charset="0"/>
                <a:ea typeface="HG丸ｺﾞｼｯｸM-PRO" pitchFamily="50" charset="-128"/>
              </a:defRPr>
            </a:lvl6pPr>
            <a:lvl7pPr marL="914400" algn="ctr" rtl="0" fontAlgn="base">
              <a:spcBef>
                <a:spcPct val="0"/>
              </a:spcBef>
              <a:spcAft>
                <a:spcPct val="0"/>
              </a:spcAft>
              <a:defRPr kumimoji="1" sz="4100" b="1">
                <a:solidFill>
                  <a:schemeClr val="tx1"/>
                </a:solidFill>
                <a:latin typeface="Lucida Sans" pitchFamily="34" charset="0"/>
                <a:ea typeface="HG丸ｺﾞｼｯｸM-PRO" pitchFamily="50" charset="-128"/>
              </a:defRPr>
            </a:lvl7pPr>
            <a:lvl8pPr marL="1371600" algn="ctr" rtl="0" fontAlgn="base">
              <a:spcBef>
                <a:spcPct val="0"/>
              </a:spcBef>
              <a:spcAft>
                <a:spcPct val="0"/>
              </a:spcAft>
              <a:defRPr kumimoji="1" sz="4100" b="1">
                <a:solidFill>
                  <a:schemeClr val="tx1"/>
                </a:solidFill>
                <a:latin typeface="Lucida Sans" pitchFamily="34" charset="0"/>
                <a:ea typeface="HG丸ｺﾞｼｯｸM-PRO" pitchFamily="50" charset="-128"/>
              </a:defRPr>
            </a:lvl8pPr>
            <a:lvl9pPr marL="1828800" algn="ctr" rtl="0" fontAlgn="base">
              <a:spcBef>
                <a:spcPct val="0"/>
              </a:spcBef>
              <a:spcAft>
                <a:spcPct val="0"/>
              </a:spcAft>
              <a:defRPr kumimoji="1" sz="4100" b="1">
                <a:solidFill>
                  <a:schemeClr val="tx1"/>
                </a:solidFill>
                <a:latin typeface="Lucida Sans" pitchFamily="34" charset="0"/>
                <a:ea typeface="HG丸ｺﾞｼｯｸM-PRO" pitchFamily="50" charset="-128"/>
              </a:defRPr>
            </a:lvl9pPr>
          </a:lstStyle>
          <a:p>
            <a:r>
              <a:rPr lang="ja-JP" altLang="en-US" dirty="0">
                <a:solidFill>
                  <a:srgbClr val="F72AF2"/>
                </a:solidFill>
              </a:rPr>
              <a:t>多世代と多様性の中でのお互い様の実現と活力あるコミュニティの形成</a:t>
            </a:r>
          </a:p>
        </p:txBody>
      </p:sp>
    </p:spTree>
    <p:extLst>
      <p:ext uri="{BB962C8B-B14F-4D97-AF65-F5344CB8AC3E}">
        <p14:creationId xmlns="" xmlns:p14="http://schemas.microsoft.com/office/powerpoint/2010/main" val="355474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69A5C36-E7B6-2145-BDE9-99BD0C968B18}"/>
              </a:ext>
            </a:extLst>
          </p:cNvPr>
          <p:cNvSpPr>
            <a:spLocks noGrp="1"/>
          </p:cNvSpPr>
          <p:nvPr>
            <p:ph type="title"/>
          </p:nvPr>
        </p:nvSpPr>
        <p:spPr/>
        <p:txBody>
          <a:bodyPr>
            <a:normAutofit/>
          </a:bodyPr>
          <a:lstStyle/>
          <a:p>
            <a:r>
              <a:rPr lang="ja-JP" altLang="ja-JP" sz="2800" dirty="0">
                <a:solidFill>
                  <a:srgbClr val="F72AF2"/>
                </a:solidFill>
                <a:effectLst/>
              </a:rPr>
              <a:t>地域の居場所（ほっとスペース）事業</a:t>
            </a:r>
            <a:endParaRPr kumimoji="1" lang="ja-JP" altLang="en-US" sz="2800" dirty="0"/>
          </a:p>
        </p:txBody>
      </p:sp>
      <p:sp>
        <p:nvSpPr>
          <p:cNvPr id="3" name="コンテンツ プレースホルダー 2">
            <a:extLst>
              <a:ext uri="{FF2B5EF4-FFF2-40B4-BE49-F238E27FC236}">
                <a16:creationId xmlns="" xmlns:a16="http://schemas.microsoft.com/office/drawing/2014/main" id="{35798FD9-FB7B-0B4F-9586-7DEA4267713D}"/>
              </a:ext>
            </a:extLst>
          </p:cNvPr>
          <p:cNvSpPr>
            <a:spLocks noGrp="1"/>
          </p:cNvSpPr>
          <p:nvPr>
            <p:ph idx="1"/>
          </p:nvPr>
        </p:nvSpPr>
        <p:spPr>
          <a:xfrm>
            <a:off x="457200" y="1124744"/>
            <a:ext cx="8229600" cy="5183981"/>
          </a:xfrm>
        </p:spPr>
        <p:txBody>
          <a:bodyPr/>
          <a:lstStyle/>
          <a:p>
            <a:pPr marL="136525" indent="0">
              <a:buNone/>
            </a:pPr>
            <a:r>
              <a:rPr lang="ja-JP" altLang="ja-JP" sz="2400" dirty="0">
                <a:solidFill>
                  <a:srgbClr val="F72AF2"/>
                </a:solidFill>
              </a:rPr>
              <a:t>（２）レンタル</a:t>
            </a:r>
            <a:r>
              <a:rPr lang="en-US" altLang="ja-JP" sz="2400" dirty="0">
                <a:solidFill>
                  <a:srgbClr val="F72AF2"/>
                </a:solidFill>
              </a:rPr>
              <a:t>BOX</a:t>
            </a:r>
            <a:r>
              <a:rPr lang="ja-JP" altLang="ja-JP" sz="2400" dirty="0">
                <a:solidFill>
                  <a:srgbClr val="F72AF2"/>
                </a:solidFill>
              </a:rPr>
              <a:t>　　</a:t>
            </a:r>
            <a:r>
              <a:rPr lang="ja-JP" altLang="ja-JP" sz="2000" dirty="0">
                <a:solidFill>
                  <a:schemeClr val="accent4">
                    <a:lumMod val="50000"/>
                  </a:schemeClr>
                </a:solidFill>
              </a:rPr>
              <a:t>ひと棚：</a:t>
            </a:r>
            <a:r>
              <a:rPr lang="en-US" altLang="ja-JP" sz="2000" dirty="0">
                <a:solidFill>
                  <a:schemeClr val="accent4">
                    <a:lumMod val="50000"/>
                  </a:schemeClr>
                </a:solidFill>
              </a:rPr>
              <a:t>500</a:t>
            </a:r>
            <a:r>
              <a:rPr lang="ja-JP" altLang="ja-JP" sz="2000" dirty="0">
                <a:solidFill>
                  <a:schemeClr val="accent4">
                    <a:lumMod val="50000"/>
                  </a:schemeClr>
                </a:solidFill>
              </a:rPr>
              <a:t>円</a:t>
            </a:r>
            <a:r>
              <a:rPr lang="en-US" altLang="ja-JP" sz="2000" dirty="0">
                <a:solidFill>
                  <a:schemeClr val="accent4">
                    <a:lumMod val="50000"/>
                  </a:schemeClr>
                </a:solidFill>
              </a:rPr>
              <a:t>/</a:t>
            </a:r>
            <a:r>
              <a:rPr lang="ja-JP" altLang="ja-JP" sz="2000" dirty="0">
                <a:solidFill>
                  <a:schemeClr val="accent4">
                    <a:lumMod val="50000"/>
                  </a:schemeClr>
                </a:solidFill>
              </a:rPr>
              <a:t>月</a:t>
            </a:r>
            <a:r>
              <a:rPr lang="ja-JP" altLang="en-US" sz="2000" dirty="0">
                <a:solidFill>
                  <a:schemeClr val="accent4">
                    <a:lumMod val="50000"/>
                  </a:schemeClr>
                </a:solidFill>
              </a:rPr>
              <a:t>　　火・水・金・土</a:t>
            </a:r>
            <a:endParaRPr lang="ja-JP" altLang="ja-JP" sz="2000" dirty="0">
              <a:solidFill>
                <a:schemeClr val="accent4">
                  <a:lumMod val="50000"/>
                </a:schemeClr>
              </a:solidFill>
            </a:endParaRPr>
          </a:p>
          <a:p>
            <a:r>
              <a:rPr lang="ja-JP" altLang="ja-JP" sz="2000" dirty="0">
                <a:solidFill>
                  <a:schemeClr val="accent4">
                    <a:lumMod val="50000"/>
                  </a:schemeClr>
                </a:solidFill>
              </a:rPr>
              <a:t>　　・</a:t>
            </a:r>
            <a:r>
              <a:rPr lang="ja-JP" altLang="en-US" sz="2000" dirty="0">
                <a:solidFill>
                  <a:schemeClr val="accent4">
                    <a:lumMod val="50000"/>
                  </a:schemeClr>
                </a:solidFill>
              </a:rPr>
              <a:t>地域の方々の</a:t>
            </a:r>
            <a:r>
              <a:rPr lang="ja-JP" altLang="ja-JP" sz="2000" dirty="0">
                <a:solidFill>
                  <a:schemeClr val="accent4">
                    <a:lumMod val="50000"/>
                  </a:schemeClr>
                </a:solidFill>
              </a:rPr>
              <a:t>趣味を活かして作った作品を展示・</a:t>
            </a:r>
            <a:r>
              <a:rPr lang="ja-JP" altLang="en-US" sz="2000" dirty="0">
                <a:solidFill>
                  <a:schemeClr val="accent4">
                    <a:lumMod val="50000"/>
                  </a:schemeClr>
                </a:solidFill>
              </a:rPr>
              <a:t>委託</a:t>
            </a:r>
            <a:r>
              <a:rPr lang="ja-JP" altLang="ja-JP" sz="2000" dirty="0">
                <a:solidFill>
                  <a:schemeClr val="accent4">
                    <a:lumMod val="50000"/>
                  </a:schemeClr>
                </a:solidFill>
              </a:rPr>
              <a:t>販売</a:t>
            </a:r>
          </a:p>
          <a:p>
            <a:r>
              <a:rPr lang="ja-JP" altLang="ja-JP" sz="2000" dirty="0">
                <a:solidFill>
                  <a:schemeClr val="accent4">
                    <a:lumMod val="50000"/>
                  </a:schemeClr>
                </a:solidFill>
              </a:rPr>
              <a:t>　　・リサイクル品の販売など</a:t>
            </a:r>
            <a:endParaRPr lang="en-US" altLang="ja-JP" sz="2000" dirty="0">
              <a:solidFill>
                <a:schemeClr val="accent4">
                  <a:lumMod val="50000"/>
                </a:schemeClr>
              </a:solidFill>
            </a:endParaRPr>
          </a:p>
          <a:p>
            <a:r>
              <a:rPr lang="en-US" altLang="ja-JP" sz="1800" dirty="0">
                <a:solidFill>
                  <a:schemeClr val="accent4">
                    <a:lumMod val="50000"/>
                  </a:schemeClr>
                </a:solidFill>
              </a:rPr>
              <a:t>        【</a:t>
            </a:r>
            <a:r>
              <a:rPr lang="ja-JP" altLang="en-US" sz="1800" dirty="0">
                <a:solidFill>
                  <a:schemeClr val="accent4">
                    <a:lumMod val="50000"/>
                  </a:schemeClr>
                </a:solidFill>
              </a:rPr>
              <a:t>成果</a:t>
            </a:r>
            <a:r>
              <a:rPr lang="en-US" altLang="ja-JP" sz="1800" dirty="0">
                <a:solidFill>
                  <a:schemeClr val="accent4">
                    <a:lumMod val="50000"/>
                  </a:schemeClr>
                </a:solidFill>
              </a:rPr>
              <a:t>】18BOX</a:t>
            </a:r>
            <a:r>
              <a:rPr lang="ja-JP" altLang="en-US" sz="1800" dirty="0">
                <a:solidFill>
                  <a:schemeClr val="accent4">
                    <a:lumMod val="50000"/>
                  </a:schemeClr>
                </a:solidFill>
              </a:rPr>
              <a:t>のところ、</a:t>
            </a:r>
            <a:r>
              <a:rPr lang="en-US" altLang="ja-JP" sz="1800" dirty="0">
                <a:solidFill>
                  <a:schemeClr val="accent4">
                    <a:lumMod val="50000"/>
                  </a:schemeClr>
                </a:solidFill>
              </a:rPr>
              <a:t>40</a:t>
            </a:r>
            <a:r>
              <a:rPr lang="ja-JP" altLang="en-US" sz="1800" dirty="0">
                <a:solidFill>
                  <a:schemeClr val="accent4">
                    <a:lumMod val="50000"/>
                  </a:schemeClr>
                </a:solidFill>
              </a:rPr>
              <a:t>人以上の方が登録。毎月抽選をおこ　</a:t>
            </a:r>
            <a:endParaRPr lang="en-US" altLang="ja-JP" sz="1800" dirty="0">
              <a:solidFill>
                <a:schemeClr val="accent4">
                  <a:lumMod val="50000"/>
                </a:schemeClr>
              </a:solidFill>
            </a:endParaRPr>
          </a:p>
          <a:p>
            <a:r>
              <a:rPr lang="ja-JP" altLang="en-US" sz="1800" dirty="0">
                <a:solidFill>
                  <a:schemeClr val="accent4">
                    <a:lumMod val="50000"/>
                  </a:schemeClr>
                </a:solidFill>
              </a:rPr>
              <a:t>　　　　      ない、交流会を開催し自主運営を目指し実施している</a:t>
            </a:r>
            <a:endParaRPr lang="en-US" altLang="ja-JP" sz="1800" dirty="0">
              <a:solidFill>
                <a:schemeClr val="accent4">
                  <a:lumMod val="50000"/>
                </a:schemeClr>
              </a:solidFill>
            </a:endParaRPr>
          </a:p>
          <a:p>
            <a:pPr marL="136525" indent="0">
              <a:buNone/>
            </a:pPr>
            <a:r>
              <a:rPr lang="ja-JP" altLang="ja-JP" sz="2400" dirty="0">
                <a:solidFill>
                  <a:srgbClr val="F72AF2"/>
                </a:solidFill>
              </a:rPr>
              <a:t>（３）レンタルギャラリー　</a:t>
            </a:r>
            <a:r>
              <a:rPr lang="ja-JP" altLang="ja-JP" sz="2000" dirty="0">
                <a:solidFill>
                  <a:schemeClr val="accent4">
                    <a:lumMod val="50000"/>
                  </a:schemeClr>
                </a:solidFill>
              </a:rPr>
              <a:t>１面・壁（</a:t>
            </a:r>
            <a:r>
              <a:rPr lang="en-US" altLang="ja-JP" sz="2000" dirty="0">
                <a:solidFill>
                  <a:schemeClr val="accent4">
                    <a:lumMod val="50000"/>
                  </a:schemeClr>
                </a:solidFill>
              </a:rPr>
              <a:t>60</a:t>
            </a:r>
            <a:r>
              <a:rPr lang="ja-JP" altLang="ja-JP" sz="2000" dirty="0">
                <a:solidFill>
                  <a:schemeClr val="accent4">
                    <a:lumMod val="50000"/>
                  </a:schemeClr>
                </a:solidFill>
              </a:rPr>
              <a:t>㎝）：</a:t>
            </a:r>
            <a:r>
              <a:rPr lang="en-US" altLang="ja-JP" sz="2000" dirty="0">
                <a:solidFill>
                  <a:schemeClr val="accent4">
                    <a:lumMod val="50000"/>
                  </a:schemeClr>
                </a:solidFill>
              </a:rPr>
              <a:t>500</a:t>
            </a:r>
            <a:r>
              <a:rPr lang="ja-JP" altLang="ja-JP" sz="2000" dirty="0">
                <a:solidFill>
                  <a:schemeClr val="accent4">
                    <a:lumMod val="50000"/>
                  </a:schemeClr>
                </a:solidFill>
              </a:rPr>
              <a:t>円</a:t>
            </a:r>
            <a:r>
              <a:rPr lang="en-US" altLang="ja-JP" sz="2000" dirty="0">
                <a:solidFill>
                  <a:schemeClr val="accent4">
                    <a:lumMod val="50000"/>
                  </a:schemeClr>
                </a:solidFill>
              </a:rPr>
              <a:t>/</a:t>
            </a:r>
            <a:r>
              <a:rPr lang="ja-JP" altLang="ja-JP" sz="2000" dirty="0">
                <a:solidFill>
                  <a:schemeClr val="accent4">
                    <a:lumMod val="50000"/>
                  </a:schemeClr>
                </a:solidFill>
              </a:rPr>
              <a:t>２週間</a:t>
            </a:r>
          </a:p>
          <a:p>
            <a:r>
              <a:rPr lang="ja-JP" altLang="ja-JP" sz="2000" dirty="0">
                <a:solidFill>
                  <a:schemeClr val="accent4">
                    <a:lumMod val="50000"/>
                  </a:schemeClr>
                </a:solidFill>
              </a:rPr>
              <a:t>　　・絵画、写真、書道、パッチワーク作品など何でも可（出品</a:t>
            </a:r>
            <a:endParaRPr lang="en-US" altLang="ja-JP" sz="2000" dirty="0">
              <a:solidFill>
                <a:schemeClr val="accent4">
                  <a:lumMod val="50000"/>
                </a:schemeClr>
              </a:solidFill>
            </a:endParaRPr>
          </a:p>
          <a:p>
            <a:r>
              <a:rPr lang="ja-JP" altLang="en-US" sz="2000" dirty="0">
                <a:solidFill>
                  <a:schemeClr val="accent4">
                    <a:lumMod val="50000"/>
                  </a:schemeClr>
                </a:solidFill>
              </a:rPr>
              <a:t>　　　</a:t>
            </a:r>
            <a:r>
              <a:rPr lang="ja-JP" altLang="ja-JP" sz="2000" dirty="0">
                <a:solidFill>
                  <a:schemeClr val="accent4">
                    <a:lumMod val="50000"/>
                  </a:schemeClr>
                </a:solidFill>
              </a:rPr>
              <a:t>者は販売可能）</a:t>
            </a:r>
            <a:endParaRPr lang="en-US" altLang="ja-JP" sz="2000" dirty="0">
              <a:solidFill>
                <a:schemeClr val="accent4">
                  <a:lumMod val="50000"/>
                </a:schemeClr>
              </a:solidFill>
            </a:endParaRPr>
          </a:p>
          <a:p>
            <a:r>
              <a:rPr lang="en-US" altLang="ja-JP" sz="1800" dirty="0">
                <a:solidFill>
                  <a:schemeClr val="accent4">
                    <a:lumMod val="50000"/>
                  </a:schemeClr>
                </a:solidFill>
              </a:rPr>
              <a:t>       【</a:t>
            </a:r>
            <a:r>
              <a:rPr lang="ja-JP" altLang="en-US" sz="1800" dirty="0">
                <a:solidFill>
                  <a:schemeClr val="accent4">
                    <a:lumMod val="50000"/>
                  </a:schemeClr>
                </a:solidFill>
              </a:rPr>
              <a:t>課題</a:t>
            </a:r>
            <a:r>
              <a:rPr lang="en-US" altLang="ja-JP" sz="1800" dirty="0">
                <a:solidFill>
                  <a:schemeClr val="accent4">
                    <a:lumMod val="50000"/>
                  </a:schemeClr>
                </a:solidFill>
              </a:rPr>
              <a:t>】</a:t>
            </a:r>
            <a:r>
              <a:rPr lang="ja-JP" altLang="en-US" sz="1800" dirty="0">
                <a:solidFill>
                  <a:schemeClr val="accent4">
                    <a:lumMod val="50000"/>
                  </a:schemeClr>
                </a:solidFill>
              </a:rPr>
              <a:t>コロナ禍のため、滞在型ではないので、展示の呼びかけを</a:t>
            </a:r>
            <a:endParaRPr lang="en-US" altLang="ja-JP" sz="1800" dirty="0">
              <a:solidFill>
                <a:schemeClr val="accent4">
                  <a:lumMod val="50000"/>
                </a:schemeClr>
              </a:solidFill>
            </a:endParaRPr>
          </a:p>
          <a:p>
            <a:r>
              <a:rPr lang="en-US" altLang="ja-JP" sz="1800" dirty="0">
                <a:solidFill>
                  <a:schemeClr val="accent4">
                    <a:lumMod val="50000"/>
                  </a:schemeClr>
                </a:solidFill>
              </a:rPr>
              <a:t>                      </a:t>
            </a:r>
            <a:r>
              <a:rPr lang="ja-JP" altLang="en-US" sz="1800" dirty="0">
                <a:solidFill>
                  <a:schemeClr val="accent4">
                    <a:lumMod val="50000"/>
                  </a:schemeClr>
                </a:solidFill>
              </a:rPr>
              <a:t>掲示しているが使う方は少ない。</a:t>
            </a:r>
            <a:endParaRPr lang="en-US" altLang="ja-JP" sz="1800" dirty="0">
              <a:solidFill>
                <a:schemeClr val="accent4">
                  <a:lumMod val="50000"/>
                </a:schemeClr>
              </a:solidFill>
            </a:endParaRPr>
          </a:p>
          <a:p>
            <a:pPr marL="136525" indent="0">
              <a:buNone/>
            </a:pPr>
            <a:r>
              <a:rPr lang="ja-JP" altLang="ja-JP" sz="2400" dirty="0">
                <a:solidFill>
                  <a:srgbClr val="F72AF2"/>
                </a:solidFill>
              </a:rPr>
              <a:t>（４）フリーマーケットの開催</a:t>
            </a:r>
          </a:p>
          <a:p>
            <a:r>
              <a:rPr lang="ja-JP" altLang="ja-JP" sz="2000" dirty="0">
                <a:solidFill>
                  <a:schemeClr val="accent4">
                    <a:lumMod val="50000"/>
                  </a:schemeClr>
                </a:solidFill>
              </a:rPr>
              <a:t>　</a:t>
            </a:r>
            <a:r>
              <a:rPr lang="en-US" altLang="ja-JP" sz="2000" dirty="0">
                <a:solidFill>
                  <a:schemeClr val="accent4">
                    <a:lumMod val="50000"/>
                  </a:schemeClr>
                </a:solidFill>
              </a:rPr>
              <a:t>   </a:t>
            </a:r>
            <a:r>
              <a:rPr lang="ja-JP" altLang="ja-JP" sz="2000" dirty="0">
                <a:solidFill>
                  <a:schemeClr val="accent4">
                    <a:lumMod val="50000"/>
                  </a:schemeClr>
                </a:solidFill>
              </a:rPr>
              <a:t>衣料品、食器、雑貨、本、オモチャなど安価で販売</a:t>
            </a:r>
          </a:p>
          <a:p>
            <a:r>
              <a:rPr lang="ja-JP" altLang="en-US" sz="2000" dirty="0">
                <a:solidFill>
                  <a:schemeClr val="accent4">
                    <a:lumMod val="50000"/>
                  </a:schemeClr>
                </a:solidFill>
              </a:rPr>
              <a:t>　</a:t>
            </a:r>
            <a:r>
              <a:rPr lang="ja-JP" altLang="ja-JP" sz="2000" dirty="0">
                <a:solidFill>
                  <a:schemeClr val="accent4">
                    <a:lumMod val="50000"/>
                  </a:schemeClr>
                </a:solidFill>
              </a:rPr>
              <a:t>・希望があれば家庭の不用品の整理、回収の手助けをする</a:t>
            </a:r>
            <a:endParaRPr lang="en-US" altLang="ja-JP" sz="2000" dirty="0">
              <a:solidFill>
                <a:schemeClr val="accent4">
                  <a:lumMod val="50000"/>
                </a:schemeClr>
              </a:solidFill>
            </a:endParaRPr>
          </a:p>
          <a:p>
            <a:pPr marL="136525" indent="0">
              <a:buNone/>
            </a:pPr>
            <a:r>
              <a:rPr lang="ja-JP" altLang="en-US" sz="1800" dirty="0">
                <a:solidFill>
                  <a:schemeClr val="accent4">
                    <a:lumMod val="50000"/>
                  </a:schemeClr>
                </a:solidFill>
              </a:rPr>
              <a:t>　　　</a:t>
            </a:r>
            <a:r>
              <a:rPr lang="en-US" altLang="ja-JP" sz="1800" dirty="0">
                <a:solidFill>
                  <a:schemeClr val="accent4">
                    <a:lumMod val="50000"/>
                  </a:schemeClr>
                </a:solidFill>
              </a:rPr>
              <a:t>【</a:t>
            </a:r>
            <a:r>
              <a:rPr lang="ja-JP" altLang="en-US" sz="1800" dirty="0">
                <a:solidFill>
                  <a:schemeClr val="accent4">
                    <a:lumMod val="50000"/>
                  </a:schemeClr>
                </a:solidFill>
              </a:rPr>
              <a:t>課題</a:t>
            </a:r>
            <a:r>
              <a:rPr lang="en-US" altLang="ja-JP" sz="1800" dirty="0">
                <a:solidFill>
                  <a:schemeClr val="accent4">
                    <a:lumMod val="50000"/>
                  </a:schemeClr>
                </a:solidFill>
              </a:rPr>
              <a:t>】</a:t>
            </a:r>
            <a:r>
              <a:rPr lang="ja-JP" altLang="en-US" sz="1800" dirty="0">
                <a:solidFill>
                  <a:schemeClr val="accent4">
                    <a:lumMod val="50000"/>
                  </a:schemeClr>
                </a:solidFill>
              </a:rPr>
              <a:t>定期開催ではなく、常設開催。今後定期開催も検討する。</a:t>
            </a:r>
            <a:endParaRPr lang="ja-JP" altLang="ja-JP" sz="1800" dirty="0">
              <a:solidFill>
                <a:schemeClr val="accent4">
                  <a:lumMod val="50000"/>
                </a:schemeClr>
              </a:solidFill>
            </a:endParaRPr>
          </a:p>
          <a:p>
            <a:pPr marL="136525" indent="0">
              <a:buNone/>
            </a:pPr>
            <a:endParaRPr lang="ja-JP" altLang="ja-JP" sz="2000" dirty="0">
              <a:solidFill>
                <a:schemeClr val="accent4">
                  <a:lumMod val="50000"/>
                </a:schemeClr>
              </a:solidFill>
            </a:endParaRPr>
          </a:p>
          <a:p>
            <a:pPr marL="136525" indent="0">
              <a:buNone/>
            </a:pPr>
            <a:endParaRPr kumimoji="1" lang="ja-JP" altLang="en-US" dirty="0"/>
          </a:p>
        </p:txBody>
      </p:sp>
    </p:spTree>
    <p:extLst>
      <p:ext uri="{BB962C8B-B14F-4D97-AF65-F5344CB8AC3E}">
        <p14:creationId xmlns="" xmlns:p14="http://schemas.microsoft.com/office/powerpoint/2010/main" val="352535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97735C2-5922-6C4F-949B-5ADA8C36EE10}"/>
              </a:ext>
            </a:extLst>
          </p:cNvPr>
          <p:cNvSpPr>
            <a:spLocks noGrp="1"/>
          </p:cNvSpPr>
          <p:nvPr>
            <p:ph type="title"/>
          </p:nvPr>
        </p:nvSpPr>
        <p:spPr/>
        <p:txBody>
          <a:bodyPr>
            <a:normAutofit/>
          </a:bodyPr>
          <a:lstStyle/>
          <a:p>
            <a:r>
              <a:rPr lang="ja-JP" altLang="ja-JP" sz="2800" dirty="0">
                <a:solidFill>
                  <a:srgbClr val="F72AF2"/>
                </a:solidFill>
                <a:effectLst/>
              </a:rPr>
              <a:t>地域の居場所（ほっとスペース）事業</a:t>
            </a:r>
            <a:r>
              <a:rPr lang="en-US" altLang="ja-JP" sz="2800" dirty="0">
                <a:solidFill>
                  <a:srgbClr val="F72AF2"/>
                </a:solidFill>
                <a:effectLst/>
              </a:rPr>
              <a:t/>
            </a:r>
            <a:br>
              <a:rPr lang="en-US" altLang="ja-JP" sz="2800" dirty="0">
                <a:solidFill>
                  <a:srgbClr val="F72AF2"/>
                </a:solidFill>
                <a:effectLst/>
              </a:rPr>
            </a:br>
            <a:r>
              <a:rPr lang="en-US" altLang="ja-JP" sz="2000" dirty="0">
                <a:solidFill>
                  <a:srgbClr val="002060"/>
                </a:solidFill>
                <a:effectLst/>
              </a:rPr>
              <a:t>※</a:t>
            </a:r>
            <a:r>
              <a:rPr lang="ja-JP" altLang="en-US" sz="1800" dirty="0">
                <a:solidFill>
                  <a:srgbClr val="002060"/>
                </a:solidFill>
                <a:effectLst/>
              </a:rPr>
              <a:t>コロナ禍のためなかなかできかかった事業内容</a:t>
            </a:r>
            <a:endParaRPr kumimoji="1" lang="ja-JP" altLang="en-US" sz="1800" dirty="0">
              <a:solidFill>
                <a:srgbClr val="002060"/>
              </a:solidFill>
            </a:endParaRPr>
          </a:p>
        </p:txBody>
      </p:sp>
      <p:sp>
        <p:nvSpPr>
          <p:cNvPr id="3" name="コンテンツ プレースホルダー 2">
            <a:extLst>
              <a:ext uri="{FF2B5EF4-FFF2-40B4-BE49-F238E27FC236}">
                <a16:creationId xmlns="" xmlns:a16="http://schemas.microsoft.com/office/drawing/2014/main" id="{1D1E53CC-E6C1-9247-AC59-BF158445311A}"/>
              </a:ext>
            </a:extLst>
          </p:cNvPr>
          <p:cNvSpPr>
            <a:spLocks noGrp="1"/>
          </p:cNvSpPr>
          <p:nvPr>
            <p:ph idx="1"/>
          </p:nvPr>
        </p:nvSpPr>
        <p:spPr>
          <a:xfrm>
            <a:off x="457200" y="1196753"/>
            <a:ext cx="8507288" cy="5256584"/>
          </a:xfrm>
        </p:spPr>
        <p:txBody>
          <a:bodyPr/>
          <a:lstStyle/>
          <a:p>
            <a:pPr marL="136525" indent="0">
              <a:buNone/>
            </a:pPr>
            <a:r>
              <a:rPr lang="ja-JP" altLang="ja-JP" sz="2400" dirty="0">
                <a:solidFill>
                  <a:srgbClr val="F72AF2"/>
                </a:solidFill>
              </a:rPr>
              <a:t>（５）イベントの開催</a:t>
            </a:r>
            <a:r>
              <a:rPr lang="ja-JP" altLang="ja-JP" sz="2000" dirty="0">
                <a:solidFill>
                  <a:schemeClr val="accent4">
                    <a:lumMod val="50000"/>
                  </a:schemeClr>
                </a:solidFill>
              </a:rPr>
              <a:t>（交流の場の提供）■参加費</a:t>
            </a:r>
            <a:r>
              <a:rPr lang="en-US" altLang="ja-JP" sz="2000" dirty="0">
                <a:solidFill>
                  <a:schemeClr val="accent4">
                    <a:lumMod val="50000"/>
                  </a:schemeClr>
                </a:solidFill>
              </a:rPr>
              <a:t>300</a:t>
            </a:r>
            <a:r>
              <a:rPr lang="ja-JP" altLang="ja-JP" sz="2000" dirty="0">
                <a:solidFill>
                  <a:schemeClr val="accent4">
                    <a:lumMod val="50000"/>
                  </a:schemeClr>
                </a:solidFill>
              </a:rPr>
              <a:t>円</a:t>
            </a:r>
            <a:r>
              <a:rPr lang="ja-JP" altLang="en-US" sz="2000" dirty="0">
                <a:solidFill>
                  <a:schemeClr val="accent4">
                    <a:lumMod val="50000"/>
                  </a:schemeClr>
                </a:solidFill>
              </a:rPr>
              <a:t>　</a:t>
            </a:r>
            <a:r>
              <a:rPr lang="ja-JP" altLang="ja-JP" sz="2000" dirty="0">
                <a:solidFill>
                  <a:schemeClr val="accent4">
                    <a:lumMod val="50000"/>
                  </a:schemeClr>
                </a:solidFill>
              </a:rPr>
              <a:t>月１回</a:t>
            </a:r>
          </a:p>
          <a:p>
            <a:pPr marL="136525" indent="0">
              <a:buNone/>
            </a:pPr>
            <a:r>
              <a:rPr lang="ja-JP" altLang="en-US" sz="2000" dirty="0">
                <a:solidFill>
                  <a:schemeClr val="accent4">
                    <a:lumMod val="50000"/>
                  </a:schemeClr>
                </a:solidFill>
              </a:rPr>
              <a:t>　</a:t>
            </a:r>
            <a:r>
              <a:rPr lang="ja-JP" altLang="ja-JP" sz="1600" dirty="0">
                <a:solidFill>
                  <a:schemeClr val="accent4">
                    <a:lumMod val="50000"/>
                  </a:schemeClr>
                </a:solidFill>
              </a:rPr>
              <a:t>・ミニ音楽会やミニ学習会（パソコンやスマホ教室）薬膳料理、お</a:t>
            </a:r>
            <a:r>
              <a:rPr lang="ja-JP" altLang="en-US" sz="1600" dirty="0">
                <a:solidFill>
                  <a:schemeClr val="accent4">
                    <a:lumMod val="50000"/>
                  </a:schemeClr>
                </a:solidFill>
              </a:rPr>
              <a:t>　　</a:t>
            </a:r>
            <a:endParaRPr lang="en-US" altLang="ja-JP" sz="1600" dirty="0">
              <a:solidFill>
                <a:schemeClr val="accent4">
                  <a:lumMod val="50000"/>
                </a:schemeClr>
              </a:solidFill>
            </a:endParaRPr>
          </a:p>
          <a:p>
            <a:pPr marL="136525" indent="0">
              <a:buNone/>
            </a:pPr>
            <a:r>
              <a:rPr lang="ja-JP" altLang="en-US" sz="1600" dirty="0">
                <a:solidFill>
                  <a:schemeClr val="accent4">
                    <a:lumMod val="50000"/>
                  </a:schemeClr>
                </a:solidFill>
              </a:rPr>
              <a:t>　　</a:t>
            </a:r>
            <a:r>
              <a:rPr lang="ja-JP" altLang="ja-JP" sz="1600" dirty="0">
                <a:solidFill>
                  <a:schemeClr val="accent4">
                    <a:lumMod val="50000"/>
                  </a:schemeClr>
                </a:solidFill>
              </a:rPr>
              <a:t>菓子作り、リメイク工房、読み聞かせや、物づくり体験、ゲーム</a:t>
            </a:r>
            <a:endParaRPr lang="en-US" altLang="ja-JP" sz="1600" dirty="0">
              <a:solidFill>
                <a:schemeClr val="accent4">
                  <a:lumMod val="50000"/>
                </a:schemeClr>
              </a:solidFill>
            </a:endParaRPr>
          </a:p>
          <a:p>
            <a:pPr marL="136525" indent="0">
              <a:buNone/>
            </a:pPr>
            <a:r>
              <a:rPr lang="ja-JP" altLang="en-US" sz="1600" dirty="0">
                <a:solidFill>
                  <a:schemeClr val="accent4">
                    <a:lumMod val="50000"/>
                  </a:schemeClr>
                </a:solidFill>
              </a:rPr>
              <a:t>　　</a:t>
            </a:r>
            <a:r>
              <a:rPr lang="ja-JP" altLang="ja-JP" sz="1600" dirty="0">
                <a:solidFill>
                  <a:schemeClr val="accent4">
                    <a:lumMod val="50000"/>
                  </a:schemeClr>
                </a:solidFill>
              </a:rPr>
              <a:t>遊び　他、地域の方々に出演や講師をお願いする</a:t>
            </a:r>
          </a:p>
          <a:p>
            <a:pPr marL="136525" indent="0">
              <a:buNone/>
            </a:pPr>
            <a:r>
              <a:rPr lang="ja-JP" altLang="ja-JP" sz="2400" dirty="0">
                <a:solidFill>
                  <a:srgbClr val="F72AF2"/>
                </a:solidFill>
              </a:rPr>
              <a:t>（６）公開講座の開催　　　　</a:t>
            </a:r>
            <a:r>
              <a:rPr lang="ja-JP" altLang="ja-JP" sz="2000" dirty="0">
                <a:solidFill>
                  <a:schemeClr val="accent4">
                    <a:lumMod val="50000"/>
                  </a:schemeClr>
                </a:solidFill>
              </a:rPr>
              <a:t>■参加費</a:t>
            </a:r>
            <a:r>
              <a:rPr lang="en-US" altLang="ja-JP" sz="2000" dirty="0">
                <a:solidFill>
                  <a:schemeClr val="accent4">
                    <a:lumMod val="50000"/>
                  </a:schemeClr>
                </a:solidFill>
              </a:rPr>
              <a:t>300</a:t>
            </a:r>
            <a:r>
              <a:rPr lang="ja-JP" altLang="ja-JP" sz="2000" dirty="0">
                <a:solidFill>
                  <a:schemeClr val="accent4">
                    <a:lumMod val="50000"/>
                  </a:schemeClr>
                </a:solidFill>
              </a:rPr>
              <a:t>円　　月１回</a:t>
            </a:r>
          </a:p>
          <a:p>
            <a:pPr marL="136525" indent="0">
              <a:buNone/>
            </a:pPr>
            <a:r>
              <a:rPr lang="ja-JP" altLang="en-US" sz="2000" dirty="0">
                <a:solidFill>
                  <a:schemeClr val="accent4">
                    <a:lumMod val="50000"/>
                  </a:schemeClr>
                </a:solidFill>
              </a:rPr>
              <a:t>　</a:t>
            </a:r>
            <a:r>
              <a:rPr lang="ja-JP" altLang="ja-JP" sz="1800" dirty="0">
                <a:solidFill>
                  <a:schemeClr val="accent4">
                    <a:lumMod val="50000"/>
                  </a:schemeClr>
                </a:solidFill>
              </a:rPr>
              <a:t>・教養講座、健康講座、子育ち子育て講座、ライフプランニング、</a:t>
            </a:r>
            <a:r>
              <a:rPr lang="ja-JP" altLang="en-US" sz="1800" dirty="0">
                <a:solidFill>
                  <a:schemeClr val="accent4">
                    <a:lumMod val="50000"/>
                  </a:schemeClr>
                </a:solidFill>
              </a:rPr>
              <a:t>　　　</a:t>
            </a:r>
            <a:endParaRPr lang="en-US" altLang="ja-JP" sz="1800" dirty="0">
              <a:solidFill>
                <a:schemeClr val="accent4">
                  <a:lumMod val="50000"/>
                </a:schemeClr>
              </a:solidFill>
            </a:endParaRPr>
          </a:p>
          <a:p>
            <a:pPr marL="136525" indent="0">
              <a:buNone/>
            </a:pPr>
            <a:r>
              <a:rPr lang="ja-JP" altLang="en-US" sz="1800" dirty="0">
                <a:solidFill>
                  <a:schemeClr val="accent4">
                    <a:lumMod val="50000"/>
                  </a:schemeClr>
                </a:solidFill>
              </a:rPr>
              <a:t>　　</a:t>
            </a:r>
            <a:r>
              <a:rPr lang="ja-JP" altLang="ja-JP" sz="1800" dirty="0">
                <a:solidFill>
                  <a:schemeClr val="accent4">
                    <a:lumMod val="50000"/>
                  </a:schemeClr>
                </a:solidFill>
              </a:rPr>
              <a:t>お楽しみ映画会、他　各種の講座。行政、専門家、学校の先生や</a:t>
            </a:r>
            <a:endParaRPr lang="en-US" altLang="ja-JP" sz="1800" dirty="0">
              <a:solidFill>
                <a:schemeClr val="accent4">
                  <a:lumMod val="50000"/>
                </a:schemeClr>
              </a:solidFill>
            </a:endParaRPr>
          </a:p>
          <a:p>
            <a:pPr marL="136525" indent="0">
              <a:buNone/>
            </a:pPr>
            <a:r>
              <a:rPr lang="ja-JP" altLang="en-US" sz="1800" dirty="0">
                <a:solidFill>
                  <a:schemeClr val="accent4">
                    <a:lumMod val="50000"/>
                  </a:schemeClr>
                </a:solidFill>
              </a:rPr>
              <a:t>　　</a:t>
            </a:r>
            <a:r>
              <a:rPr lang="ja-JP" altLang="ja-JP" sz="1800" dirty="0">
                <a:solidFill>
                  <a:schemeClr val="accent4">
                    <a:lumMod val="50000"/>
                  </a:schemeClr>
                </a:solidFill>
              </a:rPr>
              <a:t>学生などに講師をお願いする</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defRPr/>
            </a:pPr>
            <a:r>
              <a:rPr kumimoji="1" lang="ja-JP" altLang="ja-JP" sz="2400" b="0" i="0" u="none" strike="noStrike" kern="1200" cap="none" spc="0" normalizeH="0" baseline="0" noProof="0" dirty="0">
                <a:ln>
                  <a:noFill/>
                </a:ln>
                <a:solidFill>
                  <a:srgbClr val="F72AF2"/>
                </a:solidFill>
                <a:effectLst/>
                <a:uLnTx/>
                <a:uFillTx/>
                <a:latin typeface="Book Antiqua"/>
                <a:ea typeface="HG明朝B" panose="02020809000000000000" pitchFamily="17" charset="-128"/>
                <a:cs typeface="+mn-cs"/>
              </a:rPr>
              <a:t>（７）オープンスペースの提供　</a:t>
            </a:r>
            <a:endParaRPr kumimoji="1" lang="en-US" altLang="ja-JP" sz="2400" b="0" i="0" u="none" strike="noStrike" kern="1200" cap="none" spc="0" normalizeH="0" baseline="0" noProof="0" dirty="0">
              <a:ln>
                <a:noFill/>
              </a:ln>
              <a:solidFill>
                <a:srgbClr val="F72AF2"/>
              </a:solidFill>
              <a:effectLst/>
              <a:uLnTx/>
              <a:uFillTx/>
              <a:latin typeface="Book Antiqua"/>
              <a:ea typeface="HG明朝B" panose="02020809000000000000" pitchFamily="17" charset="-128"/>
              <a:cs typeface="+mn-cs"/>
            </a:endParaRP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defRPr/>
            </a:pPr>
            <a:r>
              <a:rPr kumimoji="1" lang="ja-JP" altLang="en-US" sz="20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　　</a:t>
            </a:r>
            <a:r>
              <a:rPr kumimoji="1" lang="ja-JP" altLang="en-US"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　</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■運営協力費  </a:t>
            </a: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1</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時間</a:t>
            </a: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200</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円  </a:t>
            </a: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1</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時間以上</a:t>
            </a: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30</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分単位で</a:t>
            </a: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100</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円</a:t>
            </a:r>
          </a:p>
          <a:p>
            <a:pPr marL="547688" marR="0" lvl="0" indent="-411163" algn="l" defTabSz="914400" rtl="0" eaLnBrk="0" fontAlgn="base" latinLnBrk="0" hangingPunct="0">
              <a:lnSpc>
                <a:spcPct val="100000"/>
              </a:lnSpc>
              <a:spcBef>
                <a:spcPct val="20000"/>
              </a:spcBef>
              <a:spcAft>
                <a:spcPct val="0"/>
              </a:spcAft>
              <a:buClr>
                <a:srgbClr val="F9F9F9"/>
              </a:buClr>
              <a:buSzPct val="65000"/>
              <a:buFont typeface="Wingdings 2" pitchFamily="18" charset="2"/>
              <a:buChar char=""/>
              <a:tabLst/>
              <a:defRPr/>
            </a:pP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     </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・事業のない日　火・水・金・土曜日　</a:t>
            </a: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9</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a:t>
            </a: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00</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a:t>
            </a: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21</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a:t>
            </a: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00</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defRPr/>
            </a:pPr>
            <a:r>
              <a:rPr kumimoji="1" lang="ja-JP" altLang="ja-JP" sz="2400" b="0" i="0" u="none" strike="noStrike" kern="1200" cap="none" spc="0" normalizeH="0" baseline="0" noProof="0" dirty="0">
                <a:ln>
                  <a:noFill/>
                </a:ln>
                <a:solidFill>
                  <a:srgbClr val="F72AF2"/>
                </a:solidFill>
                <a:effectLst/>
                <a:uLnTx/>
                <a:uFillTx/>
                <a:latin typeface="Book Antiqua"/>
                <a:ea typeface="HG明朝B" panose="02020809000000000000" pitchFamily="17" charset="-128"/>
                <a:cs typeface="+mn-cs"/>
              </a:rPr>
              <a:t>（８）物品販売　</a:t>
            </a:r>
            <a:r>
              <a:rPr kumimoji="1" lang="ja-JP" altLang="ja-JP" sz="20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　　</a:t>
            </a:r>
            <a:endParaRPr kumimoji="1" lang="en-US" altLang="ja-JP" sz="20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endParaRP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defRPr/>
            </a:pPr>
            <a:r>
              <a:rPr kumimoji="1" lang="ja-JP" altLang="en-US"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　   　</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■販売協力費</a:t>
            </a: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5,000</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円　　次年度以降の組み立てをする。</a:t>
            </a:r>
          </a:p>
          <a:p>
            <a:pPr marL="547688" marR="0" lvl="0" indent="-411163" algn="l" defTabSz="914400" rtl="0" eaLnBrk="0" fontAlgn="base" latinLnBrk="0" hangingPunct="0">
              <a:lnSpc>
                <a:spcPct val="100000"/>
              </a:lnSpc>
              <a:spcBef>
                <a:spcPct val="20000"/>
              </a:spcBef>
              <a:spcAft>
                <a:spcPct val="0"/>
              </a:spcAft>
              <a:buClr>
                <a:srgbClr val="F9F9F9"/>
              </a:buClr>
              <a:buSzPct val="65000"/>
              <a:buFont typeface="Wingdings 2" pitchFamily="18" charset="2"/>
              <a:buChar char=""/>
              <a:tabLst/>
              <a:defRPr/>
            </a:pPr>
            <a:r>
              <a:rPr kumimoji="1" lang="en-US"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   </a:t>
            </a:r>
            <a:r>
              <a:rPr kumimoji="1" lang="ja-JP" altLang="ja-JP" sz="1800" b="0" i="0" u="none" strike="noStrike" kern="1200" cap="none" spc="0" normalizeH="0" baseline="0" noProof="0" dirty="0">
                <a:ln>
                  <a:noFill/>
                </a:ln>
                <a:solidFill>
                  <a:srgbClr val="6585CF">
                    <a:lumMod val="50000"/>
                  </a:srgbClr>
                </a:solidFill>
                <a:effectLst/>
                <a:uLnTx/>
                <a:uFillTx/>
                <a:latin typeface="Book Antiqua"/>
                <a:ea typeface="HG明朝B" panose="02020809000000000000" pitchFamily="17" charset="-128"/>
                <a:cs typeface="+mn-cs"/>
              </a:rPr>
              <a:t>・団地内で販売していない生活必需品の定期的な販売</a:t>
            </a:r>
          </a:p>
          <a:p>
            <a:pPr marL="136525" indent="0">
              <a:buNone/>
            </a:pPr>
            <a:endParaRPr kumimoji="1" lang="ja-JP" altLang="en-US" dirty="0"/>
          </a:p>
        </p:txBody>
      </p:sp>
    </p:spTree>
    <p:extLst>
      <p:ext uri="{BB962C8B-B14F-4D97-AF65-F5344CB8AC3E}">
        <p14:creationId xmlns="" xmlns:p14="http://schemas.microsoft.com/office/powerpoint/2010/main" val="340045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0F32DBA-10EC-42C9-A88F-7DD427E7E02B}"/>
              </a:ext>
            </a:extLst>
          </p:cNvPr>
          <p:cNvSpPr>
            <a:spLocks noGrp="1"/>
          </p:cNvSpPr>
          <p:nvPr>
            <p:ph type="title"/>
          </p:nvPr>
        </p:nvSpPr>
        <p:spPr/>
        <p:txBody>
          <a:bodyPr>
            <a:normAutofit/>
          </a:bodyPr>
          <a:lstStyle/>
          <a:p>
            <a:r>
              <a:rPr lang="ja-JP" altLang="en-US" dirty="0">
                <a:solidFill>
                  <a:srgbClr val="F72AF2"/>
                </a:solidFill>
              </a:rPr>
              <a:t>今後の取り組みとこれからの展望</a:t>
            </a:r>
            <a:endParaRPr kumimoji="1" lang="ja-JP" altLang="en-US" dirty="0">
              <a:solidFill>
                <a:srgbClr val="F72AF2"/>
              </a:solidFill>
            </a:endParaRPr>
          </a:p>
        </p:txBody>
      </p:sp>
      <p:sp>
        <p:nvSpPr>
          <p:cNvPr id="3" name="コンテンツ プレースホルダー 2">
            <a:extLst>
              <a:ext uri="{FF2B5EF4-FFF2-40B4-BE49-F238E27FC236}">
                <a16:creationId xmlns="" xmlns:a16="http://schemas.microsoft.com/office/drawing/2014/main" id="{82C9BF8A-5ECA-4448-8D47-89D376AC7AF5}"/>
              </a:ext>
            </a:extLst>
          </p:cNvPr>
          <p:cNvSpPr>
            <a:spLocks noGrp="1"/>
          </p:cNvSpPr>
          <p:nvPr>
            <p:ph idx="1"/>
          </p:nvPr>
        </p:nvSpPr>
        <p:spPr>
          <a:xfrm>
            <a:off x="457200" y="1700808"/>
            <a:ext cx="8229600" cy="4882554"/>
          </a:xfrm>
        </p:spPr>
        <p:txBody>
          <a:bodyPr/>
          <a:lstStyle/>
          <a:p>
            <a:pPr algn="l">
              <a:lnSpc>
                <a:spcPts val="1200"/>
              </a:lnSpc>
            </a:pPr>
            <a:endParaRPr lang="ja-JP" altLang="ja-JP" sz="2400" kern="100" dirty="0">
              <a:solidFill>
                <a:srgbClr val="002060"/>
              </a:solidFill>
              <a:effectLst/>
              <a:latin typeface="+mn-ea"/>
              <a:cs typeface="Times New Roman" panose="02020603050405020304" pitchFamily="18" charset="0"/>
            </a:endParaRPr>
          </a:p>
          <a:p>
            <a:pPr algn="l">
              <a:lnSpc>
                <a:spcPts val="1200"/>
              </a:lnSpc>
            </a:pPr>
            <a:r>
              <a:rPr lang="en-US" altLang="ja-JP" sz="2400" kern="100" dirty="0">
                <a:solidFill>
                  <a:srgbClr val="002060"/>
                </a:solidFill>
                <a:effectLst/>
                <a:latin typeface="+mn-ea"/>
                <a:cs typeface="Times New Roman" panose="02020603050405020304" pitchFamily="18" charset="0"/>
              </a:rPr>
              <a:t>1.  </a:t>
            </a:r>
            <a:r>
              <a:rPr lang="ja-JP" altLang="ja-JP" sz="2400" kern="100" dirty="0">
                <a:solidFill>
                  <a:srgbClr val="002060"/>
                </a:solidFill>
                <a:effectLst/>
                <a:latin typeface="+mn-ea"/>
                <a:cs typeface="Times New Roman" panose="02020603050405020304" pitchFamily="18" charset="0"/>
              </a:rPr>
              <a:t>隣に空き店舗があり募集が始まったので、</a:t>
            </a:r>
            <a:r>
              <a:rPr lang="ja-JP" altLang="ja-JP" sz="2000" kern="100" dirty="0">
                <a:solidFill>
                  <a:srgbClr val="002060"/>
                </a:solidFill>
                <a:effectLst/>
                <a:latin typeface="+mn-ea"/>
                <a:cs typeface="Times New Roman" panose="02020603050405020304" pitchFamily="18" charset="0"/>
              </a:rPr>
              <a:t>資金繰</a:t>
            </a:r>
            <a:endParaRPr lang="en-US" altLang="ja-JP" sz="2000" kern="100" dirty="0">
              <a:solidFill>
                <a:srgbClr val="002060"/>
              </a:solidFill>
              <a:effectLst/>
              <a:latin typeface="+mn-ea"/>
              <a:cs typeface="Times New Roman" panose="02020603050405020304" pitchFamily="18" charset="0"/>
            </a:endParaRPr>
          </a:p>
          <a:p>
            <a:pPr algn="l">
              <a:lnSpc>
                <a:spcPts val="1200"/>
              </a:lnSpc>
            </a:pPr>
            <a:endParaRPr lang="en-US" altLang="ja-JP" sz="2000" kern="100" dirty="0">
              <a:solidFill>
                <a:srgbClr val="002060"/>
              </a:solidFill>
              <a:latin typeface="+mn-ea"/>
              <a:cs typeface="Times New Roman" panose="02020603050405020304" pitchFamily="18" charset="0"/>
            </a:endParaRPr>
          </a:p>
          <a:p>
            <a:pPr algn="l">
              <a:lnSpc>
                <a:spcPts val="1200"/>
              </a:lnSpc>
            </a:pPr>
            <a:r>
              <a:rPr lang="en-US" altLang="ja-JP" sz="2000" kern="100" dirty="0">
                <a:solidFill>
                  <a:srgbClr val="002060"/>
                </a:solidFill>
                <a:effectLst/>
                <a:latin typeface="+mn-ea"/>
                <a:cs typeface="Times New Roman" panose="02020603050405020304" pitchFamily="18" charset="0"/>
              </a:rPr>
              <a:t>     </a:t>
            </a:r>
            <a:r>
              <a:rPr lang="ja-JP" altLang="ja-JP" sz="2000" kern="100" dirty="0">
                <a:solidFill>
                  <a:srgbClr val="002060"/>
                </a:solidFill>
                <a:effectLst/>
                <a:latin typeface="+mn-ea"/>
                <a:cs typeface="Times New Roman" panose="02020603050405020304" pitchFamily="18" charset="0"/>
              </a:rPr>
              <a:t>り</a:t>
            </a:r>
            <a:r>
              <a:rPr lang="ja-JP" altLang="ja-JP" sz="2400" kern="100" dirty="0">
                <a:solidFill>
                  <a:srgbClr val="002060"/>
                </a:solidFill>
                <a:effectLst/>
                <a:latin typeface="+mn-ea"/>
                <a:cs typeface="Times New Roman" panose="02020603050405020304" pitchFamily="18" charset="0"/>
              </a:rPr>
              <a:t>の計画と</a:t>
            </a:r>
            <a:r>
              <a:rPr lang="ja-JP" altLang="en-US" sz="2400" kern="100" dirty="0">
                <a:solidFill>
                  <a:srgbClr val="002060"/>
                </a:solidFill>
                <a:effectLst/>
                <a:latin typeface="+mn-ea"/>
                <a:cs typeface="Times New Roman" panose="02020603050405020304" pitchFamily="18" charset="0"/>
              </a:rPr>
              <a:t>運営</a:t>
            </a:r>
            <a:r>
              <a:rPr lang="ja-JP" altLang="ja-JP" sz="2400" kern="100" dirty="0">
                <a:solidFill>
                  <a:srgbClr val="002060"/>
                </a:solidFill>
                <a:effectLst/>
                <a:latin typeface="+mn-ea"/>
                <a:cs typeface="Times New Roman" panose="02020603050405020304" pitchFamily="18" charset="0"/>
              </a:rPr>
              <a:t>協力者目処が立てば店舗を借り</a:t>
            </a:r>
            <a:endParaRPr lang="en-US" altLang="ja-JP" sz="2400" kern="100" dirty="0">
              <a:solidFill>
                <a:srgbClr val="002060"/>
              </a:solidFill>
              <a:effectLst/>
              <a:latin typeface="+mn-ea"/>
              <a:cs typeface="Times New Roman" panose="02020603050405020304" pitchFamily="18" charset="0"/>
            </a:endParaRPr>
          </a:p>
          <a:p>
            <a:pPr algn="l">
              <a:lnSpc>
                <a:spcPts val="1200"/>
              </a:lnSpc>
            </a:pPr>
            <a:endParaRPr lang="en-US" altLang="ja-JP" sz="2400" kern="100" dirty="0">
              <a:solidFill>
                <a:srgbClr val="002060"/>
              </a:solidFill>
              <a:latin typeface="+mn-ea"/>
              <a:cs typeface="Times New Roman" panose="02020603050405020304" pitchFamily="18" charset="0"/>
            </a:endParaRPr>
          </a:p>
          <a:p>
            <a:pPr algn="l">
              <a:lnSpc>
                <a:spcPts val="1200"/>
              </a:lnSpc>
            </a:pPr>
            <a:r>
              <a:rPr lang="ja-JP" altLang="en-US" sz="2400" kern="100" dirty="0">
                <a:solidFill>
                  <a:srgbClr val="002060"/>
                </a:solidFill>
                <a:effectLst/>
                <a:latin typeface="+mn-ea"/>
                <a:cs typeface="Times New Roman" panose="02020603050405020304" pitchFamily="18" charset="0"/>
              </a:rPr>
              <a:t>　　</a:t>
            </a:r>
            <a:r>
              <a:rPr lang="ja-JP" altLang="ja-JP" sz="2400" kern="100">
                <a:solidFill>
                  <a:srgbClr val="002060"/>
                </a:solidFill>
                <a:effectLst/>
                <a:latin typeface="+mn-ea"/>
                <a:cs typeface="Times New Roman" panose="02020603050405020304" pitchFamily="18" charset="0"/>
              </a:rPr>
              <a:t>ることを</a:t>
            </a:r>
            <a:r>
              <a:rPr lang="ja-JP" altLang="ja-JP" sz="2400" kern="100" dirty="0">
                <a:solidFill>
                  <a:srgbClr val="002060"/>
                </a:solidFill>
                <a:effectLst/>
                <a:latin typeface="+mn-ea"/>
                <a:cs typeface="Times New Roman" panose="02020603050405020304" pitchFamily="18" charset="0"/>
              </a:rPr>
              <a:t>検討する。</a:t>
            </a:r>
            <a:endParaRPr lang="en-US" altLang="ja-JP" sz="2400" kern="100" dirty="0">
              <a:solidFill>
                <a:srgbClr val="002060"/>
              </a:solidFill>
              <a:effectLst/>
              <a:latin typeface="+mn-ea"/>
              <a:cs typeface="Times New Roman" panose="02020603050405020304" pitchFamily="18" charset="0"/>
            </a:endParaRPr>
          </a:p>
          <a:p>
            <a:pPr algn="l">
              <a:lnSpc>
                <a:spcPts val="1200"/>
              </a:lnSpc>
            </a:pPr>
            <a:endParaRPr lang="en-US" altLang="ja-JP" sz="2400" kern="100" dirty="0">
              <a:solidFill>
                <a:srgbClr val="002060"/>
              </a:solidFill>
              <a:effectLst/>
              <a:latin typeface="+mn-ea"/>
              <a:cs typeface="Times New Roman" panose="02020603050405020304" pitchFamily="18" charset="0"/>
            </a:endParaRPr>
          </a:p>
          <a:p>
            <a:pPr marL="136525" indent="0" algn="l">
              <a:lnSpc>
                <a:spcPts val="1200"/>
              </a:lnSpc>
              <a:buNone/>
            </a:pPr>
            <a:endParaRPr lang="ja-JP" altLang="ja-JP" sz="2400" kern="100" dirty="0">
              <a:solidFill>
                <a:srgbClr val="002060"/>
              </a:solidFill>
              <a:effectLst/>
              <a:latin typeface="+mn-ea"/>
              <a:cs typeface="Times New Roman" panose="02020603050405020304" pitchFamily="18" charset="0"/>
            </a:endParaRPr>
          </a:p>
          <a:p>
            <a:pPr algn="l">
              <a:lnSpc>
                <a:spcPts val="1200"/>
              </a:lnSpc>
            </a:pPr>
            <a:r>
              <a:rPr lang="en-US" altLang="ja-JP" sz="2400" kern="100" dirty="0">
                <a:solidFill>
                  <a:srgbClr val="002060"/>
                </a:solidFill>
                <a:effectLst/>
                <a:latin typeface="+mn-ea"/>
                <a:cs typeface="Times New Roman" panose="02020603050405020304" pitchFamily="18" charset="0"/>
              </a:rPr>
              <a:t>2.</a:t>
            </a:r>
            <a:r>
              <a:rPr lang="ja-JP" altLang="ja-JP" sz="2400" kern="100" dirty="0">
                <a:solidFill>
                  <a:srgbClr val="002060"/>
                </a:solidFill>
                <a:effectLst/>
                <a:latin typeface="+mn-ea"/>
                <a:cs typeface="Times New Roman" panose="02020603050405020304" pitchFamily="18" charset="0"/>
              </a:rPr>
              <a:t>　さくらさくらは、当初予定していた「ほっとサ</a:t>
            </a:r>
            <a:endParaRPr lang="en-US" altLang="ja-JP" sz="2400" kern="100" dirty="0">
              <a:solidFill>
                <a:srgbClr val="002060"/>
              </a:solidFill>
              <a:effectLst/>
              <a:latin typeface="+mn-ea"/>
              <a:cs typeface="Times New Roman" panose="02020603050405020304" pitchFamily="18" charset="0"/>
            </a:endParaRPr>
          </a:p>
          <a:p>
            <a:pPr algn="l">
              <a:lnSpc>
                <a:spcPts val="1200"/>
              </a:lnSpc>
            </a:pPr>
            <a:r>
              <a:rPr lang="en-US" altLang="ja-JP" sz="2400" kern="100" dirty="0">
                <a:solidFill>
                  <a:srgbClr val="002060"/>
                </a:solidFill>
                <a:latin typeface="+mn-ea"/>
                <a:cs typeface="Times New Roman" panose="02020603050405020304" pitchFamily="18" charset="0"/>
              </a:rPr>
              <a:t>     </a:t>
            </a:r>
          </a:p>
          <a:p>
            <a:pPr algn="l">
              <a:lnSpc>
                <a:spcPts val="1200"/>
              </a:lnSpc>
            </a:pPr>
            <a:r>
              <a:rPr lang="en-US" altLang="ja-JP" sz="2400" kern="100" dirty="0">
                <a:solidFill>
                  <a:srgbClr val="002060"/>
                </a:solidFill>
                <a:effectLst/>
                <a:latin typeface="+mn-ea"/>
                <a:cs typeface="Times New Roman" panose="02020603050405020304" pitchFamily="18" charset="0"/>
              </a:rPr>
              <a:t>    </a:t>
            </a:r>
            <a:r>
              <a:rPr lang="ja-JP" altLang="ja-JP" sz="2400" kern="100" dirty="0">
                <a:solidFill>
                  <a:srgbClr val="002060"/>
                </a:solidFill>
                <a:effectLst/>
                <a:latin typeface="+mn-ea"/>
                <a:cs typeface="Times New Roman" panose="02020603050405020304" pitchFamily="18" charset="0"/>
              </a:rPr>
              <a:t>ービス」</a:t>
            </a:r>
            <a:r>
              <a:rPr lang="ja-JP" altLang="en-US" sz="2400" kern="100" dirty="0">
                <a:solidFill>
                  <a:srgbClr val="002060"/>
                </a:solidFill>
                <a:latin typeface="+mn-ea"/>
                <a:cs typeface="Times New Roman" panose="02020603050405020304" pitchFamily="18" charset="0"/>
              </a:rPr>
              <a:t>「安心見守り事業」</a:t>
            </a:r>
            <a:r>
              <a:rPr lang="ja-JP" altLang="ja-JP" sz="2400" kern="100" dirty="0">
                <a:solidFill>
                  <a:srgbClr val="002060"/>
                </a:solidFill>
                <a:effectLst/>
                <a:latin typeface="+mn-ea"/>
                <a:cs typeface="Times New Roman" panose="02020603050405020304" pitchFamily="18" charset="0"/>
              </a:rPr>
              <a:t>を今年度から</a:t>
            </a:r>
            <a:r>
              <a:rPr lang="ja-JP" altLang="en-US" sz="2400" kern="100" dirty="0">
                <a:solidFill>
                  <a:srgbClr val="002060"/>
                </a:solidFill>
                <a:effectLst/>
                <a:latin typeface="+mn-ea"/>
                <a:cs typeface="Times New Roman" panose="02020603050405020304" pitchFamily="18" charset="0"/>
              </a:rPr>
              <a:t>本格</a:t>
            </a:r>
            <a:endParaRPr lang="en-US" altLang="ja-JP" sz="2400" kern="100" dirty="0">
              <a:solidFill>
                <a:srgbClr val="002060"/>
              </a:solidFill>
              <a:effectLst/>
              <a:latin typeface="+mn-ea"/>
              <a:cs typeface="Times New Roman" panose="02020603050405020304" pitchFamily="18" charset="0"/>
            </a:endParaRPr>
          </a:p>
          <a:p>
            <a:pPr algn="l">
              <a:lnSpc>
                <a:spcPts val="1200"/>
              </a:lnSpc>
            </a:pPr>
            <a:endParaRPr lang="en-US" altLang="ja-JP" sz="2400" kern="100" dirty="0">
              <a:solidFill>
                <a:srgbClr val="002060"/>
              </a:solidFill>
              <a:latin typeface="+mn-ea"/>
              <a:cs typeface="Times New Roman" panose="02020603050405020304" pitchFamily="18" charset="0"/>
            </a:endParaRPr>
          </a:p>
          <a:p>
            <a:pPr algn="l">
              <a:lnSpc>
                <a:spcPts val="1200"/>
              </a:lnSpc>
            </a:pPr>
            <a:r>
              <a:rPr lang="ja-JP" altLang="en-US" sz="2400" kern="100" dirty="0">
                <a:solidFill>
                  <a:srgbClr val="002060"/>
                </a:solidFill>
                <a:effectLst/>
                <a:latin typeface="+mn-ea"/>
                <a:cs typeface="Times New Roman" panose="02020603050405020304" pitchFamily="18" charset="0"/>
              </a:rPr>
              <a:t>　　実施する</a:t>
            </a:r>
            <a:r>
              <a:rPr lang="ja-JP" altLang="ja-JP" sz="2400" kern="100" dirty="0">
                <a:solidFill>
                  <a:srgbClr val="002060"/>
                </a:solidFill>
                <a:effectLst/>
                <a:latin typeface="+mn-ea"/>
                <a:cs typeface="Times New Roman" panose="02020603050405020304" pitchFamily="18" charset="0"/>
              </a:rPr>
              <a:t>。</a:t>
            </a:r>
            <a:endParaRPr lang="en-US" altLang="ja-JP" sz="2400" kern="100" dirty="0">
              <a:solidFill>
                <a:srgbClr val="002060"/>
              </a:solidFill>
              <a:effectLst/>
              <a:latin typeface="+mn-ea"/>
              <a:cs typeface="Times New Roman" panose="02020603050405020304" pitchFamily="18" charset="0"/>
            </a:endParaRPr>
          </a:p>
          <a:p>
            <a:pPr algn="l">
              <a:lnSpc>
                <a:spcPts val="1200"/>
              </a:lnSpc>
            </a:pPr>
            <a:endParaRPr lang="en-US" altLang="ja-JP" sz="2400" kern="100" dirty="0">
              <a:solidFill>
                <a:srgbClr val="002060"/>
              </a:solidFill>
              <a:effectLst/>
              <a:latin typeface="+mn-ea"/>
              <a:cs typeface="Times New Roman" panose="02020603050405020304" pitchFamily="18" charset="0"/>
            </a:endParaRPr>
          </a:p>
          <a:p>
            <a:pPr algn="l">
              <a:lnSpc>
                <a:spcPts val="1200"/>
              </a:lnSpc>
            </a:pPr>
            <a:endParaRPr lang="ja-JP" altLang="ja-JP" sz="2400" kern="100" dirty="0">
              <a:solidFill>
                <a:srgbClr val="002060"/>
              </a:solidFill>
              <a:effectLst/>
              <a:latin typeface="+mn-ea"/>
              <a:cs typeface="Times New Roman" panose="02020603050405020304" pitchFamily="18" charset="0"/>
            </a:endParaRPr>
          </a:p>
          <a:p>
            <a:pPr algn="l">
              <a:lnSpc>
                <a:spcPts val="1200"/>
              </a:lnSpc>
            </a:pPr>
            <a:r>
              <a:rPr lang="en-US" altLang="ja-JP" sz="2400" kern="100" dirty="0">
                <a:solidFill>
                  <a:srgbClr val="002060"/>
                </a:solidFill>
                <a:effectLst/>
                <a:latin typeface="+mn-ea"/>
                <a:cs typeface="Times New Roman" panose="02020603050405020304" pitchFamily="18" charset="0"/>
              </a:rPr>
              <a:t>3.</a:t>
            </a:r>
            <a:r>
              <a:rPr lang="ja-JP" altLang="ja-JP" sz="2400" kern="100" dirty="0">
                <a:solidFill>
                  <a:srgbClr val="002060"/>
                </a:solidFill>
                <a:effectLst/>
                <a:latin typeface="+mn-ea"/>
                <a:cs typeface="Times New Roman" panose="02020603050405020304" pitchFamily="18" charset="0"/>
              </a:rPr>
              <a:t>　隣の店舗が借りられない場合は、十分なコロナ</a:t>
            </a:r>
            <a:endParaRPr lang="en-US" altLang="ja-JP" sz="2400" kern="100" dirty="0">
              <a:solidFill>
                <a:srgbClr val="002060"/>
              </a:solidFill>
              <a:effectLst/>
              <a:latin typeface="+mn-ea"/>
              <a:cs typeface="Times New Roman" panose="02020603050405020304" pitchFamily="18" charset="0"/>
            </a:endParaRPr>
          </a:p>
          <a:p>
            <a:pPr algn="l">
              <a:lnSpc>
                <a:spcPts val="1200"/>
              </a:lnSpc>
            </a:pPr>
            <a:endParaRPr lang="en-US" altLang="ja-JP" sz="2400" kern="100" dirty="0">
              <a:solidFill>
                <a:srgbClr val="002060"/>
              </a:solidFill>
              <a:latin typeface="+mn-ea"/>
              <a:cs typeface="Times New Roman" panose="02020603050405020304" pitchFamily="18" charset="0"/>
            </a:endParaRPr>
          </a:p>
          <a:p>
            <a:pPr algn="l">
              <a:lnSpc>
                <a:spcPts val="1200"/>
              </a:lnSpc>
            </a:pPr>
            <a:r>
              <a:rPr lang="en-US" altLang="ja-JP" sz="2400" kern="100" dirty="0">
                <a:solidFill>
                  <a:srgbClr val="002060"/>
                </a:solidFill>
                <a:effectLst/>
                <a:latin typeface="+mn-ea"/>
                <a:cs typeface="Times New Roman" panose="02020603050405020304" pitchFamily="18" charset="0"/>
              </a:rPr>
              <a:t>    </a:t>
            </a:r>
            <a:r>
              <a:rPr lang="ja-JP" altLang="ja-JP" sz="2400" kern="100" dirty="0">
                <a:solidFill>
                  <a:srgbClr val="002060"/>
                </a:solidFill>
                <a:effectLst/>
                <a:latin typeface="+mn-ea"/>
                <a:cs typeface="Times New Roman" panose="02020603050405020304" pitchFamily="18" charset="0"/>
              </a:rPr>
              <a:t>対策を取りながら</a:t>
            </a:r>
            <a:r>
              <a:rPr lang="ja-JP" altLang="en-US" sz="2400" kern="100" dirty="0">
                <a:solidFill>
                  <a:srgbClr val="002060"/>
                </a:solidFill>
                <a:effectLst/>
                <a:latin typeface="+mn-ea"/>
                <a:cs typeface="Times New Roman" panose="02020603050405020304" pitchFamily="18" charset="0"/>
              </a:rPr>
              <a:t>、</a:t>
            </a:r>
            <a:r>
              <a:rPr lang="ja-JP" altLang="ja-JP" sz="2400" kern="100" dirty="0">
                <a:solidFill>
                  <a:srgbClr val="002060"/>
                </a:solidFill>
                <a:effectLst/>
                <a:latin typeface="+mn-ea"/>
                <a:cs typeface="Times New Roman" panose="02020603050405020304" pitchFamily="18" charset="0"/>
              </a:rPr>
              <a:t>集会所を使って公開講座</a:t>
            </a:r>
            <a:r>
              <a:rPr lang="ja-JP" altLang="en-US" sz="2400" kern="100" dirty="0">
                <a:solidFill>
                  <a:srgbClr val="002060"/>
                </a:solidFill>
                <a:effectLst/>
                <a:latin typeface="+mn-ea"/>
                <a:cs typeface="Times New Roman" panose="02020603050405020304" pitchFamily="18" charset="0"/>
              </a:rPr>
              <a:t>、</a:t>
            </a:r>
            <a:endParaRPr lang="en-US" altLang="ja-JP" sz="2400" kern="100" dirty="0">
              <a:solidFill>
                <a:srgbClr val="002060"/>
              </a:solidFill>
              <a:effectLst/>
              <a:latin typeface="+mn-ea"/>
              <a:cs typeface="Times New Roman" panose="02020603050405020304" pitchFamily="18" charset="0"/>
            </a:endParaRPr>
          </a:p>
          <a:p>
            <a:pPr algn="l">
              <a:lnSpc>
                <a:spcPts val="1200"/>
              </a:lnSpc>
            </a:pPr>
            <a:endParaRPr lang="en-US" altLang="ja-JP" sz="2400" kern="100" dirty="0">
              <a:solidFill>
                <a:srgbClr val="002060"/>
              </a:solidFill>
              <a:latin typeface="+mn-ea"/>
              <a:cs typeface="Times New Roman" panose="02020603050405020304" pitchFamily="18" charset="0"/>
            </a:endParaRPr>
          </a:p>
          <a:p>
            <a:pPr algn="l">
              <a:lnSpc>
                <a:spcPts val="1200"/>
              </a:lnSpc>
            </a:pPr>
            <a:r>
              <a:rPr lang="ja-JP" altLang="en-US" sz="2400" kern="100" dirty="0">
                <a:solidFill>
                  <a:srgbClr val="002060"/>
                </a:solidFill>
                <a:effectLst/>
                <a:latin typeface="+mn-ea"/>
                <a:cs typeface="Times New Roman" panose="02020603050405020304" pitchFamily="18" charset="0"/>
              </a:rPr>
              <a:t>　</a:t>
            </a:r>
            <a:r>
              <a:rPr lang="ja-JP" altLang="en-US" sz="2400" kern="100" dirty="0">
                <a:solidFill>
                  <a:srgbClr val="002060"/>
                </a:solidFill>
                <a:latin typeface="+mn-ea"/>
                <a:cs typeface="Times New Roman" panose="02020603050405020304" pitchFamily="18" charset="0"/>
              </a:rPr>
              <a:t>　</a:t>
            </a:r>
            <a:r>
              <a:rPr lang="ja-JP" altLang="ja-JP" sz="2400" kern="100" dirty="0">
                <a:solidFill>
                  <a:srgbClr val="002060"/>
                </a:solidFill>
                <a:effectLst/>
                <a:latin typeface="+mn-ea"/>
                <a:cs typeface="Times New Roman" panose="02020603050405020304" pitchFamily="18" charset="0"/>
              </a:rPr>
              <a:t>各種イベント、相談事業などを進めていく。 </a:t>
            </a:r>
          </a:p>
          <a:p>
            <a:endParaRPr kumimoji="1" lang="ja-JP" altLang="en-US" dirty="0"/>
          </a:p>
        </p:txBody>
      </p:sp>
    </p:spTree>
    <p:extLst>
      <p:ext uri="{BB962C8B-B14F-4D97-AF65-F5344CB8AC3E}">
        <p14:creationId xmlns="" xmlns:p14="http://schemas.microsoft.com/office/powerpoint/2010/main" val="84338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04664"/>
            <a:ext cx="8229600" cy="1512168"/>
          </a:xfrm>
        </p:spPr>
        <p:txBody>
          <a:bodyPr>
            <a:normAutofit/>
          </a:bodyPr>
          <a:lstStyle/>
          <a:p>
            <a:pPr algn="l"/>
            <a:r>
              <a:rPr lang="ja-JP" altLang="en-US" sz="2000" dirty="0">
                <a:solidFill>
                  <a:srgbClr val="00B050"/>
                </a:solidFill>
              </a:rPr>
              <a:t>　　　</a:t>
            </a:r>
            <a:r>
              <a:rPr lang="ja-JP" altLang="en-US" sz="2000" dirty="0">
                <a:solidFill>
                  <a:srgbClr val="F72AF2"/>
                </a:solidFill>
              </a:rPr>
              <a:t>ワーカーズまち</a:t>
            </a:r>
            <a:r>
              <a:rPr lang="ja-JP" altLang="en-US" sz="2000">
                <a:solidFill>
                  <a:srgbClr val="F72AF2"/>
                </a:solidFill>
              </a:rPr>
              <a:t>の縁がわ小山田桜台　ほっとスペース</a:t>
            </a:r>
            <a:r>
              <a:rPr lang="en-US" altLang="ja-JP" sz="2000" dirty="0">
                <a:solidFill>
                  <a:srgbClr val="F72AF2"/>
                </a:solidFill>
              </a:rPr>
              <a:t/>
            </a:r>
            <a:br>
              <a:rPr lang="en-US" altLang="ja-JP" sz="2000" dirty="0">
                <a:solidFill>
                  <a:srgbClr val="F72AF2"/>
                </a:solidFill>
              </a:rPr>
            </a:br>
            <a:r>
              <a:rPr lang="ja-JP" altLang="en-US" sz="2000" dirty="0">
                <a:solidFill>
                  <a:srgbClr val="F72AF2"/>
                </a:solidFill>
              </a:rPr>
              <a:t>　　</a:t>
            </a:r>
            <a:r>
              <a:rPr lang="ja-JP" altLang="en-US" sz="2000">
                <a:solidFill>
                  <a:srgbClr val="F72AF2"/>
                </a:solidFill>
              </a:rPr>
              <a:t>　</a:t>
            </a:r>
            <a:r>
              <a:rPr lang="ja-JP" altLang="en-US" sz="4400">
                <a:solidFill>
                  <a:srgbClr val="F72AF2"/>
                </a:solidFill>
              </a:rPr>
              <a:t>さくらさくらの</a:t>
            </a:r>
            <a:r>
              <a:rPr kumimoji="1" lang="ja-JP" altLang="en-US" sz="4400" dirty="0">
                <a:solidFill>
                  <a:srgbClr val="F72AF2"/>
                </a:solidFill>
              </a:rPr>
              <a:t>活動と事業</a:t>
            </a:r>
          </a:p>
        </p:txBody>
      </p:sp>
      <p:sp>
        <p:nvSpPr>
          <p:cNvPr id="3" name="コンテンツ プレースホルダー 2"/>
          <p:cNvSpPr>
            <a:spLocks noGrp="1"/>
          </p:cNvSpPr>
          <p:nvPr>
            <p:ph idx="1"/>
          </p:nvPr>
        </p:nvSpPr>
        <p:spPr>
          <a:xfrm>
            <a:off x="457200" y="2060848"/>
            <a:ext cx="8229600" cy="4247877"/>
          </a:xfrm>
        </p:spPr>
        <p:txBody>
          <a:bodyPr/>
          <a:lstStyle/>
          <a:p>
            <a:pPr marL="136525" indent="0">
              <a:buNone/>
            </a:pPr>
            <a:r>
              <a:rPr kumimoji="1" lang="ja-JP" altLang="en-US" sz="2000" dirty="0">
                <a:solidFill>
                  <a:srgbClr val="002060"/>
                </a:solidFill>
              </a:rPr>
              <a:t>①</a:t>
            </a:r>
            <a:r>
              <a:rPr lang="ja-JP" altLang="ja-JP" sz="2000" dirty="0">
                <a:solidFill>
                  <a:srgbClr val="002060"/>
                </a:solidFill>
              </a:rPr>
              <a:t>地域の方々がいつでも誰でもがふらっと訪れることが</a:t>
            </a:r>
            <a:endParaRPr lang="en-US" altLang="ja-JP" sz="2000" dirty="0">
              <a:solidFill>
                <a:srgbClr val="002060"/>
              </a:solidFill>
            </a:endParaRPr>
          </a:p>
          <a:p>
            <a:pPr marL="136525" indent="0">
              <a:buNone/>
            </a:pPr>
            <a:r>
              <a:rPr lang="ja-JP" altLang="en-US" sz="2000" dirty="0">
                <a:solidFill>
                  <a:srgbClr val="002060"/>
                </a:solidFill>
              </a:rPr>
              <a:t>　</a:t>
            </a:r>
            <a:r>
              <a:rPr lang="ja-JP" altLang="ja-JP" sz="2000" dirty="0">
                <a:solidFill>
                  <a:srgbClr val="002060"/>
                </a:solidFill>
              </a:rPr>
              <a:t>できる「居場所」</a:t>
            </a:r>
            <a:r>
              <a:rPr lang="ja-JP" altLang="en-US" sz="2000" dirty="0">
                <a:solidFill>
                  <a:srgbClr val="002060"/>
                </a:solidFill>
              </a:rPr>
              <a:t>をつくる</a:t>
            </a:r>
            <a:r>
              <a:rPr lang="ja-JP" altLang="ja-JP" sz="2000" dirty="0">
                <a:solidFill>
                  <a:srgbClr val="002060"/>
                </a:solidFill>
              </a:rPr>
              <a:t> </a:t>
            </a:r>
            <a:endParaRPr kumimoji="1" lang="en-US" altLang="ja-JP" sz="2000" dirty="0">
              <a:solidFill>
                <a:srgbClr val="002060"/>
              </a:solidFill>
            </a:endParaRPr>
          </a:p>
          <a:p>
            <a:pPr marL="136525" indent="0">
              <a:buNone/>
            </a:pPr>
            <a:endParaRPr lang="en-US" altLang="ja-JP" sz="2400" dirty="0">
              <a:solidFill>
                <a:srgbClr val="002060"/>
              </a:solidFill>
            </a:endParaRPr>
          </a:p>
          <a:p>
            <a:pPr marL="136525" indent="0">
              <a:buNone/>
            </a:pPr>
            <a:r>
              <a:rPr kumimoji="1" lang="ja-JP" altLang="en-US" sz="2000" dirty="0">
                <a:solidFill>
                  <a:srgbClr val="002060"/>
                </a:solidFill>
              </a:rPr>
              <a:t>②</a:t>
            </a:r>
            <a:r>
              <a:rPr lang="ja-JP" altLang="ja-JP" sz="2000" dirty="0">
                <a:solidFill>
                  <a:srgbClr val="002060"/>
                </a:solidFill>
              </a:rPr>
              <a:t>出会い、懇親、安心 </a:t>
            </a:r>
            <a:r>
              <a:rPr lang="ja-JP" altLang="en-US" sz="2000" dirty="0">
                <a:solidFill>
                  <a:srgbClr val="002060"/>
                </a:solidFill>
              </a:rPr>
              <a:t>。</a:t>
            </a:r>
            <a:r>
              <a:rPr lang="ja-JP" altLang="ja-JP" sz="2000" dirty="0">
                <a:solidFill>
                  <a:srgbClr val="002060"/>
                </a:solidFill>
              </a:rPr>
              <a:t>地域でできる限り長く暮らし続けられる</a:t>
            </a:r>
            <a:r>
              <a:rPr lang="en-US" altLang="ja-JP" sz="2000" dirty="0">
                <a:solidFill>
                  <a:srgbClr val="002060"/>
                </a:solidFill>
              </a:rPr>
              <a:t>“</a:t>
            </a:r>
          </a:p>
          <a:p>
            <a:pPr marL="136525" indent="0">
              <a:buNone/>
            </a:pPr>
            <a:r>
              <a:rPr lang="ja-JP" altLang="en-US" sz="2000" dirty="0">
                <a:solidFill>
                  <a:srgbClr val="002060"/>
                </a:solidFill>
              </a:rPr>
              <a:t>　</a:t>
            </a:r>
            <a:r>
              <a:rPr lang="ja-JP" altLang="ja-JP" sz="2000" dirty="0">
                <a:solidFill>
                  <a:srgbClr val="002060"/>
                </a:solidFill>
              </a:rPr>
              <a:t>わが町</a:t>
            </a:r>
            <a:r>
              <a:rPr lang="en-US" altLang="ja-JP" sz="2000" dirty="0">
                <a:solidFill>
                  <a:srgbClr val="002060"/>
                </a:solidFill>
              </a:rPr>
              <a:t>”</a:t>
            </a:r>
            <a:r>
              <a:rPr lang="ja-JP" altLang="ja-JP" sz="2000" dirty="0">
                <a:solidFill>
                  <a:srgbClr val="002060"/>
                </a:solidFill>
              </a:rPr>
              <a:t>であるように市民自治に根ざしたまちづくり </a:t>
            </a:r>
            <a:r>
              <a:rPr lang="ja-JP" altLang="en-US" sz="2000" dirty="0">
                <a:solidFill>
                  <a:srgbClr val="002060"/>
                </a:solidFill>
              </a:rPr>
              <a:t>をする</a:t>
            </a:r>
            <a:endParaRPr lang="en-US" altLang="ja-JP" sz="2000" dirty="0">
              <a:solidFill>
                <a:srgbClr val="002060"/>
              </a:solidFill>
            </a:endParaRPr>
          </a:p>
          <a:p>
            <a:pPr marL="136525" indent="0">
              <a:buNone/>
            </a:pPr>
            <a:endParaRPr kumimoji="1" lang="en-US" altLang="ja-JP" sz="2400" dirty="0">
              <a:solidFill>
                <a:srgbClr val="002060"/>
              </a:solidFill>
            </a:endParaRPr>
          </a:p>
          <a:p>
            <a:pPr marL="136525" indent="0">
              <a:buNone/>
            </a:pPr>
            <a:r>
              <a:rPr kumimoji="1" lang="ja-JP" altLang="en-US" sz="2000" dirty="0">
                <a:solidFill>
                  <a:srgbClr val="002060"/>
                </a:solidFill>
              </a:rPr>
              <a:t>③</a:t>
            </a:r>
            <a:r>
              <a:rPr lang="ja-JP" altLang="ja-JP" sz="2000" dirty="0">
                <a:solidFill>
                  <a:srgbClr val="002060"/>
                </a:solidFill>
              </a:rPr>
              <a:t>多世代、多様性との関わりを持ち、子育て中の若い親を助け、</a:t>
            </a:r>
            <a:endParaRPr lang="en-US" altLang="ja-JP" sz="2000" dirty="0">
              <a:solidFill>
                <a:srgbClr val="002060"/>
              </a:solidFill>
            </a:endParaRPr>
          </a:p>
          <a:p>
            <a:pPr marL="136525" indent="0">
              <a:buNone/>
            </a:pPr>
            <a:r>
              <a:rPr lang="ja-JP" altLang="en-US" sz="2000" dirty="0">
                <a:solidFill>
                  <a:srgbClr val="002060"/>
                </a:solidFill>
              </a:rPr>
              <a:t>　</a:t>
            </a:r>
            <a:r>
              <a:rPr lang="en-US" altLang="ja-JP" sz="2000" dirty="0">
                <a:solidFill>
                  <a:srgbClr val="002060"/>
                </a:solidFill>
              </a:rPr>
              <a:t> </a:t>
            </a:r>
            <a:r>
              <a:rPr lang="ja-JP" altLang="ja-JP" sz="2000" dirty="0">
                <a:solidFill>
                  <a:srgbClr val="002060"/>
                </a:solidFill>
              </a:rPr>
              <a:t>子どもたちの学びの場や孤食、欠食を防ぐ </a:t>
            </a:r>
            <a:endParaRPr lang="en-US" altLang="ja-JP" sz="2000" dirty="0">
              <a:solidFill>
                <a:srgbClr val="002060"/>
              </a:solidFill>
            </a:endParaRPr>
          </a:p>
          <a:p>
            <a:pPr marL="136525" indent="0">
              <a:buNone/>
            </a:pPr>
            <a:endParaRPr kumimoji="1" lang="en-US" altLang="ja-JP" sz="2000" dirty="0">
              <a:solidFill>
                <a:srgbClr val="002060"/>
              </a:solidFill>
            </a:endParaRPr>
          </a:p>
          <a:p>
            <a:pPr marL="136525" indent="0">
              <a:buNone/>
            </a:pPr>
            <a:r>
              <a:rPr lang="en-US" altLang="ja-JP" sz="2000" dirty="0">
                <a:solidFill>
                  <a:srgbClr val="002060"/>
                </a:solidFill>
              </a:rPr>
              <a:t>④</a:t>
            </a:r>
            <a:r>
              <a:rPr lang="ja-JP" altLang="ja-JP" sz="2000" dirty="0">
                <a:solidFill>
                  <a:srgbClr val="002060"/>
                </a:solidFill>
              </a:rPr>
              <a:t>安心で充実した生活、笑顔につながる生活、つながり賑わいの</a:t>
            </a:r>
            <a:endParaRPr lang="en-US" altLang="ja-JP" sz="2000" dirty="0">
              <a:solidFill>
                <a:srgbClr val="002060"/>
              </a:solidFill>
            </a:endParaRPr>
          </a:p>
          <a:p>
            <a:pPr marL="136525" indent="0">
              <a:buNone/>
            </a:pPr>
            <a:r>
              <a:rPr lang="ja-JP" altLang="en-US" sz="2000" dirty="0">
                <a:solidFill>
                  <a:srgbClr val="002060"/>
                </a:solidFill>
              </a:rPr>
              <a:t>　</a:t>
            </a:r>
            <a:r>
              <a:rPr lang="ja-JP" altLang="ja-JP" sz="2000" dirty="0">
                <a:solidFill>
                  <a:srgbClr val="002060"/>
                </a:solidFill>
              </a:rPr>
              <a:t>ある小山田桜台団地を住民の方々と一緒に</a:t>
            </a:r>
            <a:r>
              <a:rPr lang="ja-JP" altLang="en-US" sz="2000" dirty="0">
                <a:solidFill>
                  <a:srgbClr val="002060"/>
                </a:solidFill>
              </a:rPr>
              <a:t>作る</a:t>
            </a:r>
            <a:r>
              <a:rPr lang="ja-JP" altLang="ja-JP" sz="2000" dirty="0">
                <a:solidFill>
                  <a:srgbClr val="002060"/>
                </a:solidFill>
              </a:rPr>
              <a:t> </a:t>
            </a:r>
            <a:endParaRPr kumimoji="1" lang="ja-JP" altLang="en-US" sz="2000" dirty="0">
              <a:solidFill>
                <a:srgbClr val="002060"/>
              </a:solidFill>
            </a:endParaRPr>
          </a:p>
        </p:txBody>
      </p:sp>
    </p:spTree>
    <p:extLst>
      <p:ext uri="{BB962C8B-B14F-4D97-AF65-F5344CB8AC3E}">
        <p14:creationId xmlns="" xmlns:p14="http://schemas.microsoft.com/office/powerpoint/2010/main" val="199508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C0E6406-199B-0843-BFA3-7AB378C6B070}"/>
              </a:ext>
            </a:extLst>
          </p:cNvPr>
          <p:cNvSpPr>
            <a:spLocks noGrp="1"/>
          </p:cNvSpPr>
          <p:nvPr>
            <p:ph type="title"/>
          </p:nvPr>
        </p:nvSpPr>
        <p:spPr>
          <a:xfrm>
            <a:off x="457200" y="188640"/>
            <a:ext cx="8229600" cy="936104"/>
          </a:xfrm>
        </p:spPr>
        <p:txBody>
          <a:bodyPr>
            <a:normAutofit/>
          </a:bodyPr>
          <a:lstStyle/>
          <a:p>
            <a:r>
              <a:rPr kumimoji="1" lang="ja-JP" altLang="en-US" sz="3200" dirty="0">
                <a:solidFill>
                  <a:srgbClr val="F72AF2"/>
                </a:solidFill>
              </a:rPr>
              <a:t>小山田桜台地域の背景</a:t>
            </a:r>
          </a:p>
        </p:txBody>
      </p:sp>
      <p:sp>
        <p:nvSpPr>
          <p:cNvPr id="3" name="コンテンツ プレースホルダー 2">
            <a:extLst>
              <a:ext uri="{FF2B5EF4-FFF2-40B4-BE49-F238E27FC236}">
                <a16:creationId xmlns="" xmlns:a16="http://schemas.microsoft.com/office/drawing/2014/main" id="{DC75838B-4C02-D443-8281-DCFA357E5F26}"/>
              </a:ext>
            </a:extLst>
          </p:cNvPr>
          <p:cNvSpPr>
            <a:spLocks noGrp="1"/>
          </p:cNvSpPr>
          <p:nvPr>
            <p:ph idx="1"/>
          </p:nvPr>
        </p:nvSpPr>
        <p:spPr>
          <a:xfrm>
            <a:off x="457200" y="1124744"/>
            <a:ext cx="8229600" cy="5328592"/>
          </a:xfrm>
        </p:spPr>
        <p:txBody>
          <a:bodyPr/>
          <a:lstStyle/>
          <a:p>
            <a:pPr marL="136525" indent="0">
              <a:buNone/>
            </a:pPr>
            <a:r>
              <a:rPr lang="ja-JP" altLang="ja-JP" sz="2000" dirty="0">
                <a:solidFill>
                  <a:srgbClr val="002060"/>
                </a:solidFill>
              </a:rPr>
              <a:t>・小山田桜台団地は</a:t>
            </a:r>
            <a:r>
              <a:rPr lang="en-US" altLang="ja-JP" sz="2000" dirty="0">
                <a:solidFill>
                  <a:srgbClr val="002060"/>
                </a:solidFill>
              </a:rPr>
              <a:t>UR</a:t>
            </a:r>
            <a:r>
              <a:rPr lang="ja-JP" altLang="ja-JP" sz="2000" dirty="0">
                <a:solidFill>
                  <a:srgbClr val="002060"/>
                </a:solidFill>
              </a:rPr>
              <a:t>都市機構の賃貸住宅</a:t>
            </a:r>
            <a:r>
              <a:rPr lang="en-US" altLang="ja-JP" sz="2000" dirty="0">
                <a:solidFill>
                  <a:srgbClr val="002060"/>
                </a:solidFill>
              </a:rPr>
              <a:t>487</a:t>
            </a:r>
            <a:r>
              <a:rPr lang="ja-JP" altLang="ja-JP" sz="2000" dirty="0">
                <a:solidFill>
                  <a:srgbClr val="002060"/>
                </a:solidFill>
              </a:rPr>
              <a:t>戸、分譲住宅</a:t>
            </a:r>
            <a:r>
              <a:rPr lang="en-US" altLang="ja-JP" sz="2000" dirty="0">
                <a:solidFill>
                  <a:srgbClr val="002060"/>
                </a:solidFill>
              </a:rPr>
              <a:t>1,131</a:t>
            </a:r>
            <a:r>
              <a:rPr lang="ja-JP" altLang="ja-JP" sz="2000" dirty="0">
                <a:solidFill>
                  <a:srgbClr val="002060"/>
                </a:solidFill>
              </a:rPr>
              <a:t>戸</a:t>
            </a:r>
            <a:r>
              <a:rPr lang="ja-JP" altLang="en-US" sz="2000" dirty="0">
                <a:solidFill>
                  <a:srgbClr val="002060"/>
                </a:solidFill>
              </a:rPr>
              <a:t>　　</a:t>
            </a:r>
            <a:endParaRPr lang="en-US" altLang="ja-JP" sz="2000" dirty="0">
              <a:solidFill>
                <a:srgbClr val="002060"/>
              </a:solidFill>
            </a:endParaRPr>
          </a:p>
          <a:p>
            <a:pPr marL="136525" indent="0">
              <a:buNone/>
            </a:pPr>
            <a:r>
              <a:rPr lang="ja-JP" altLang="en-US" sz="2000" dirty="0">
                <a:solidFill>
                  <a:srgbClr val="002060"/>
                </a:solidFill>
              </a:rPr>
              <a:t>　</a:t>
            </a:r>
            <a:r>
              <a:rPr lang="ja-JP" altLang="ja-JP" sz="2000" dirty="0">
                <a:solidFill>
                  <a:srgbClr val="002060"/>
                </a:solidFill>
              </a:rPr>
              <a:t>（計</a:t>
            </a:r>
            <a:r>
              <a:rPr lang="en-US" altLang="ja-JP" sz="2000" dirty="0">
                <a:solidFill>
                  <a:srgbClr val="002060"/>
                </a:solidFill>
              </a:rPr>
              <a:t>1,618</a:t>
            </a:r>
            <a:r>
              <a:rPr lang="ja-JP" altLang="ja-JP" sz="2000" dirty="0">
                <a:solidFill>
                  <a:srgbClr val="002060"/>
                </a:solidFill>
              </a:rPr>
              <a:t>戸）で構成されている。</a:t>
            </a:r>
            <a:endParaRPr lang="en-US" altLang="ja-JP" sz="2000" dirty="0">
              <a:solidFill>
                <a:srgbClr val="002060"/>
              </a:solidFill>
            </a:endParaRPr>
          </a:p>
          <a:p>
            <a:pPr marL="136525" indent="0">
              <a:buNone/>
            </a:pPr>
            <a:endParaRPr lang="ja-JP" altLang="ja-JP" sz="2000" dirty="0">
              <a:solidFill>
                <a:srgbClr val="002060"/>
              </a:solidFill>
            </a:endParaRPr>
          </a:p>
          <a:p>
            <a:pPr marL="136525" indent="0">
              <a:buNone/>
            </a:pPr>
            <a:r>
              <a:rPr lang="ja-JP" altLang="ja-JP" sz="2000" dirty="0">
                <a:solidFill>
                  <a:srgbClr val="002060"/>
                </a:solidFill>
              </a:rPr>
              <a:t>・</a:t>
            </a:r>
            <a:r>
              <a:rPr lang="en-US" altLang="ja-JP" sz="2000" dirty="0">
                <a:solidFill>
                  <a:srgbClr val="002060"/>
                </a:solidFill>
              </a:rPr>
              <a:t>2019 </a:t>
            </a:r>
            <a:r>
              <a:rPr lang="ja-JP" altLang="ja-JP" sz="2000" dirty="0">
                <a:solidFill>
                  <a:srgbClr val="002060"/>
                </a:solidFill>
              </a:rPr>
              <a:t>年</a:t>
            </a:r>
            <a:r>
              <a:rPr lang="en-US" altLang="ja-JP" sz="2000" dirty="0">
                <a:solidFill>
                  <a:srgbClr val="002060"/>
                </a:solidFill>
              </a:rPr>
              <a:t>1</a:t>
            </a:r>
            <a:r>
              <a:rPr lang="ja-JP" altLang="ja-JP" sz="2000" dirty="0">
                <a:solidFill>
                  <a:srgbClr val="002060"/>
                </a:solidFill>
              </a:rPr>
              <a:t>月１日現在、人口は</a:t>
            </a:r>
            <a:r>
              <a:rPr lang="en-US" altLang="ja-JP" sz="2000" dirty="0">
                <a:solidFill>
                  <a:srgbClr val="002060"/>
                </a:solidFill>
              </a:rPr>
              <a:t>20</a:t>
            </a:r>
            <a:r>
              <a:rPr lang="ja-JP" altLang="ja-JP" sz="2000" dirty="0">
                <a:solidFill>
                  <a:srgbClr val="002060"/>
                </a:solidFill>
              </a:rPr>
              <a:t>年間で約</a:t>
            </a:r>
            <a:r>
              <a:rPr lang="en-US" altLang="ja-JP" sz="2000" dirty="0">
                <a:solidFill>
                  <a:srgbClr val="002060"/>
                </a:solidFill>
              </a:rPr>
              <a:t>36%</a:t>
            </a:r>
            <a:r>
              <a:rPr lang="ja-JP" altLang="ja-JP" sz="2000" dirty="0">
                <a:solidFill>
                  <a:srgbClr val="002060"/>
                </a:solidFill>
              </a:rPr>
              <a:t>減少し、高齢化率は</a:t>
            </a:r>
            <a:endParaRPr lang="en-US" altLang="ja-JP" sz="2000" dirty="0">
              <a:solidFill>
                <a:srgbClr val="002060"/>
              </a:solidFill>
            </a:endParaRPr>
          </a:p>
          <a:p>
            <a:pPr marL="136525" indent="0">
              <a:buNone/>
            </a:pPr>
            <a:r>
              <a:rPr lang="ja-JP" altLang="en-US" sz="2000" dirty="0">
                <a:solidFill>
                  <a:srgbClr val="002060"/>
                </a:solidFill>
              </a:rPr>
              <a:t>　</a:t>
            </a:r>
            <a:r>
              <a:rPr lang="ja-JP" altLang="ja-JP" sz="2000" dirty="0">
                <a:solidFill>
                  <a:srgbClr val="002060"/>
                </a:solidFill>
              </a:rPr>
              <a:t>約</a:t>
            </a:r>
            <a:r>
              <a:rPr lang="en-US" altLang="ja-JP" sz="2000" dirty="0">
                <a:solidFill>
                  <a:srgbClr val="002060"/>
                </a:solidFill>
                <a:latin typeface="+mn-ea"/>
              </a:rPr>
              <a:t>47.2</a:t>
            </a:r>
            <a:r>
              <a:rPr lang="en-US" altLang="ja-JP" sz="2000" dirty="0">
                <a:solidFill>
                  <a:srgbClr val="002060"/>
                </a:solidFill>
              </a:rPr>
              <a:t>%</a:t>
            </a:r>
            <a:r>
              <a:rPr lang="ja-JP" altLang="ja-JP" sz="2000" dirty="0">
                <a:solidFill>
                  <a:srgbClr val="002060"/>
                </a:solidFill>
              </a:rPr>
              <a:t>（市内</a:t>
            </a:r>
            <a:r>
              <a:rPr lang="en-US" altLang="ja-JP" sz="2000" dirty="0">
                <a:solidFill>
                  <a:srgbClr val="002060"/>
                </a:solidFill>
              </a:rPr>
              <a:t>50</a:t>
            </a:r>
            <a:r>
              <a:rPr lang="ja-JP" altLang="ja-JP" sz="2000" dirty="0">
                <a:solidFill>
                  <a:srgbClr val="002060"/>
                </a:solidFill>
              </a:rPr>
              <a:t>地域で第</a:t>
            </a:r>
            <a:r>
              <a:rPr lang="en-US" altLang="ja-JP" sz="2000" dirty="0">
                <a:solidFill>
                  <a:srgbClr val="002060"/>
                </a:solidFill>
              </a:rPr>
              <a:t>1</a:t>
            </a:r>
            <a:r>
              <a:rPr lang="ja-JP" altLang="ja-JP" sz="2000" dirty="0">
                <a:solidFill>
                  <a:srgbClr val="002060"/>
                </a:solidFill>
              </a:rPr>
              <a:t>位）</a:t>
            </a:r>
            <a:r>
              <a:rPr lang="ja-JP" altLang="en-US" sz="2000" dirty="0">
                <a:solidFill>
                  <a:srgbClr val="002060"/>
                </a:solidFill>
              </a:rPr>
              <a:t>　</a:t>
            </a:r>
            <a:r>
              <a:rPr lang="ja-JP" altLang="ja-JP" sz="2000" dirty="0">
                <a:solidFill>
                  <a:srgbClr val="002060"/>
                </a:solidFill>
              </a:rPr>
              <a:t>超高齢化地域。</a:t>
            </a:r>
          </a:p>
          <a:p>
            <a:endParaRPr lang="en-US" altLang="ja-JP" sz="2000" dirty="0">
              <a:solidFill>
                <a:srgbClr val="002060"/>
              </a:solidFill>
            </a:endParaRPr>
          </a:p>
          <a:p>
            <a:pPr marL="136525" indent="0">
              <a:buNone/>
            </a:pPr>
            <a:r>
              <a:rPr lang="ja-JP" altLang="ja-JP" sz="2000" dirty="0">
                <a:solidFill>
                  <a:srgbClr val="002060"/>
                </a:solidFill>
              </a:rPr>
              <a:t>・高齢者の世帯類型は</a:t>
            </a:r>
            <a:r>
              <a:rPr lang="en-US" altLang="ja-JP" sz="2000" dirty="0">
                <a:solidFill>
                  <a:srgbClr val="002060"/>
                </a:solidFill>
              </a:rPr>
              <a:t>1995</a:t>
            </a:r>
            <a:r>
              <a:rPr lang="ja-JP" altLang="ja-JP" sz="2000" dirty="0">
                <a:solidFill>
                  <a:srgbClr val="002060"/>
                </a:solidFill>
              </a:rPr>
              <a:t>年⇨</a:t>
            </a:r>
            <a:r>
              <a:rPr lang="en-US" altLang="ja-JP" sz="2000" dirty="0">
                <a:solidFill>
                  <a:srgbClr val="002060"/>
                </a:solidFill>
              </a:rPr>
              <a:t>2015</a:t>
            </a:r>
            <a:r>
              <a:rPr lang="ja-JP" altLang="ja-JP" sz="2000" dirty="0">
                <a:solidFill>
                  <a:srgbClr val="002060"/>
                </a:solidFill>
              </a:rPr>
              <a:t>年・夫婦のみ</a:t>
            </a:r>
            <a:r>
              <a:rPr lang="en-US" altLang="ja-JP" sz="2000" dirty="0">
                <a:solidFill>
                  <a:srgbClr val="002060"/>
                </a:solidFill>
              </a:rPr>
              <a:t>49</a:t>
            </a:r>
            <a:r>
              <a:rPr lang="ja-JP" altLang="ja-JP" sz="2000" dirty="0">
                <a:solidFill>
                  <a:srgbClr val="002060"/>
                </a:solidFill>
              </a:rPr>
              <a:t>世帯⇨</a:t>
            </a:r>
            <a:r>
              <a:rPr lang="en-US" altLang="ja-JP" sz="2000" dirty="0">
                <a:solidFill>
                  <a:srgbClr val="002060"/>
                </a:solidFill>
              </a:rPr>
              <a:t>367</a:t>
            </a:r>
            <a:r>
              <a:rPr lang="ja-JP" altLang="ja-JP" sz="2000" dirty="0">
                <a:solidFill>
                  <a:srgbClr val="002060"/>
                </a:solidFill>
              </a:rPr>
              <a:t>世帯・</a:t>
            </a:r>
            <a:r>
              <a:rPr lang="ja-JP" altLang="en-US" sz="2000" dirty="0">
                <a:solidFill>
                  <a:srgbClr val="002060"/>
                </a:solidFill>
              </a:rPr>
              <a:t>　</a:t>
            </a:r>
            <a:endParaRPr lang="en-US" altLang="ja-JP" sz="2000" dirty="0">
              <a:solidFill>
                <a:srgbClr val="002060"/>
              </a:solidFill>
            </a:endParaRPr>
          </a:p>
          <a:p>
            <a:pPr marL="136525" indent="0">
              <a:buNone/>
            </a:pPr>
            <a:r>
              <a:rPr lang="ja-JP" altLang="en-US" sz="2000" dirty="0">
                <a:solidFill>
                  <a:srgbClr val="002060"/>
                </a:solidFill>
              </a:rPr>
              <a:t>　</a:t>
            </a:r>
            <a:r>
              <a:rPr lang="ja-JP" altLang="ja-JP" sz="2000" dirty="0">
                <a:solidFill>
                  <a:srgbClr val="002060"/>
                </a:solidFill>
              </a:rPr>
              <a:t>単身</a:t>
            </a:r>
            <a:r>
              <a:rPr lang="en-US" altLang="ja-JP" sz="2000" dirty="0">
                <a:solidFill>
                  <a:srgbClr val="002060"/>
                </a:solidFill>
              </a:rPr>
              <a:t>11</a:t>
            </a:r>
            <a:r>
              <a:rPr lang="ja-JP" altLang="ja-JP" sz="2000" dirty="0">
                <a:solidFill>
                  <a:srgbClr val="002060"/>
                </a:solidFill>
              </a:rPr>
              <a:t>世帯⇨</a:t>
            </a:r>
            <a:r>
              <a:rPr lang="en-US" altLang="ja-JP" sz="2000" dirty="0">
                <a:solidFill>
                  <a:srgbClr val="002060"/>
                </a:solidFill>
              </a:rPr>
              <a:t>148</a:t>
            </a:r>
            <a:r>
              <a:rPr lang="ja-JP" altLang="ja-JP" sz="2000" dirty="0">
                <a:solidFill>
                  <a:srgbClr val="002060"/>
                </a:solidFill>
              </a:rPr>
              <a:t>世帯に増加した。</a:t>
            </a:r>
            <a:endParaRPr lang="en-US" altLang="ja-JP" sz="2000" dirty="0">
              <a:solidFill>
                <a:srgbClr val="002060"/>
              </a:solidFill>
            </a:endParaRPr>
          </a:p>
          <a:p>
            <a:pPr marL="136525" indent="0">
              <a:buNone/>
            </a:pPr>
            <a:endParaRPr lang="ja-JP" altLang="ja-JP" sz="2000" dirty="0">
              <a:solidFill>
                <a:srgbClr val="002060"/>
              </a:solidFill>
            </a:endParaRPr>
          </a:p>
          <a:p>
            <a:pPr marL="136525" indent="0">
              <a:buNone/>
            </a:pPr>
            <a:r>
              <a:rPr lang="ja-JP" altLang="ja-JP" sz="2000" dirty="0">
                <a:solidFill>
                  <a:srgbClr val="002060"/>
                </a:solidFill>
              </a:rPr>
              <a:t>・高齢化の進行にハード面・ソフト面のインフラ整備が追いついて</a:t>
            </a:r>
            <a:endParaRPr lang="en-US" altLang="ja-JP" sz="2000" dirty="0">
              <a:solidFill>
                <a:srgbClr val="002060"/>
              </a:solidFill>
            </a:endParaRPr>
          </a:p>
          <a:p>
            <a:pPr marL="136525" indent="0">
              <a:buNone/>
            </a:pPr>
            <a:r>
              <a:rPr lang="ja-JP" altLang="en-US" sz="2000" dirty="0">
                <a:solidFill>
                  <a:srgbClr val="002060"/>
                </a:solidFill>
              </a:rPr>
              <a:t>　</a:t>
            </a:r>
            <a:r>
              <a:rPr lang="ja-JP" altLang="ja-JP" sz="2000" dirty="0">
                <a:solidFill>
                  <a:srgbClr val="002060"/>
                </a:solidFill>
              </a:rPr>
              <a:t>いない。</a:t>
            </a:r>
            <a:r>
              <a:rPr lang="ja-JP" altLang="en-US" sz="2000" dirty="0">
                <a:solidFill>
                  <a:srgbClr val="002060"/>
                </a:solidFill>
              </a:rPr>
              <a:t>（徒歩圏に病院がない・高齢者支援センターが遠い）</a:t>
            </a:r>
            <a:endParaRPr lang="en-US" altLang="ja-JP" sz="2000" dirty="0">
              <a:solidFill>
                <a:srgbClr val="002060"/>
              </a:solidFill>
            </a:endParaRPr>
          </a:p>
          <a:p>
            <a:pPr marL="136525" indent="0">
              <a:buNone/>
            </a:pPr>
            <a:endParaRPr lang="en-US" altLang="ja-JP" sz="2000" dirty="0">
              <a:solidFill>
                <a:srgbClr val="002060"/>
              </a:solidFill>
            </a:endParaRPr>
          </a:p>
          <a:p>
            <a:pPr marL="136525" indent="0">
              <a:buNone/>
            </a:pPr>
            <a:r>
              <a:rPr lang="ja-JP" altLang="en-US" sz="2000" dirty="0">
                <a:solidFill>
                  <a:srgbClr val="002060"/>
                </a:solidFill>
              </a:rPr>
              <a:t>・</a:t>
            </a:r>
            <a:r>
              <a:rPr lang="ja-JP" altLang="ja-JP" sz="2000" dirty="0">
                <a:solidFill>
                  <a:srgbClr val="002060"/>
                </a:solidFill>
              </a:rPr>
              <a:t>高齢化により団地の活力が減退し賑わいも低下。個人間の助け合い</a:t>
            </a:r>
            <a:r>
              <a:rPr lang="ja-JP" altLang="en-US" sz="2000" dirty="0">
                <a:solidFill>
                  <a:srgbClr val="002060"/>
                </a:solidFill>
              </a:rPr>
              <a:t>　　　</a:t>
            </a:r>
            <a:endParaRPr lang="en-US" altLang="ja-JP" sz="2000" dirty="0">
              <a:solidFill>
                <a:srgbClr val="002060"/>
              </a:solidFill>
            </a:endParaRPr>
          </a:p>
          <a:p>
            <a:pPr marL="136525" indent="0">
              <a:buNone/>
            </a:pPr>
            <a:r>
              <a:rPr lang="ja-JP" altLang="en-US" sz="2000" dirty="0">
                <a:solidFill>
                  <a:srgbClr val="002060"/>
                </a:solidFill>
              </a:rPr>
              <a:t>　</a:t>
            </a:r>
            <a:r>
              <a:rPr lang="ja-JP" altLang="ja-JP" sz="2000" dirty="0">
                <a:solidFill>
                  <a:srgbClr val="002060"/>
                </a:solidFill>
              </a:rPr>
              <a:t>や交流も希薄になり災害や孤独死に対する不安も高まっている。</a:t>
            </a:r>
            <a:endParaRPr lang="ja-JP" altLang="ja-JP" dirty="0">
              <a:solidFill>
                <a:srgbClr val="002060"/>
              </a:solidFill>
            </a:endParaRPr>
          </a:p>
          <a:p>
            <a:pPr marL="136525" indent="0">
              <a:buNone/>
            </a:pPr>
            <a:endParaRPr lang="ja-JP" altLang="ja-JP" sz="2000" dirty="0">
              <a:solidFill>
                <a:srgbClr val="002060"/>
              </a:solidFill>
            </a:endParaRPr>
          </a:p>
          <a:p>
            <a:pPr marL="136525" indent="0">
              <a:buNone/>
            </a:pPr>
            <a:endParaRPr kumimoji="1" lang="ja-JP" altLang="en-US" dirty="0"/>
          </a:p>
        </p:txBody>
      </p:sp>
    </p:spTree>
    <p:extLst>
      <p:ext uri="{BB962C8B-B14F-4D97-AF65-F5344CB8AC3E}">
        <p14:creationId xmlns="" xmlns:p14="http://schemas.microsoft.com/office/powerpoint/2010/main" val="426146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BF1ADB3-4DDA-4AA0-BF6C-946E29EE14E1}"/>
              </a:ext>
            </a:extLst>
          </p:cNvPr>
          <p:cNvSpPr>
            <a:spLocks noGrp="1"/>
          </p:cNvSpPr>
          <p:nvPr>
            <p:ph type="title"/>
          </p:nvPr>
        </p:nvSpPr>
        <p:spPr>
          <a:xfrm>
            <a:off x="450574" y="285189"/>
            <a:ext cx="8229600" cy="562074"/>
          </a:xfrm>
        </p:spPr>
        <p:txBody>
          <a:bodyPr>
            <a:normAutofit fontScale="90000"/>
          </a:bodyPr>
          <a:lstStyle/>
          <a:p>
            <a:r>
              <a:rPr kumimoji="1" lang="ja-JP" altLang="en-US" dirty="0">
                <a:solidFill>
                  <a:srgbClr val="F72AF2"/>
                </a:solidFill>
              </a:rPr>
              <a:t>住民の茶話会から空き店舗の活用へ</a:t>
            </a:r>
          </a:p>
        </p:txBody>
      </p:sp>
      <p:sp>
        <p:nvSpPr>
          <p:cNvPr id="3" name="コンテンツ プレースホルダー 2">
            <a:extLst>
              <a:ext uri="{FF2B5EF4-FFF2-40B4-BE49-F238E27FC236}">
                <a16:creationId xmlns="" xmlns:a16="http://schemas.microsoft.com/office/drawing/2014/main" id="{2B02FCB0-2EB0-473C-B535-57190CE3E9B8}"/>
              </a:ext>
            </a:extLst>
          </p:cNvPr>
          <p:cNvSpPr>
            <a:spLocks noGrp="1"/>
          </p:cNvSpPr>
          <p:nvPr>
            <p:ph idx="1"/>
          </p:nvPr>
        </p:nvSpPr>
        <p:spPr>
          <a:xfrm>
            <a:off x="457200" y="1196753"/>
            <a:ext cx="8229600" cy="1585830"/>
          </a:xfrm>
        </p:spPr>
        <p:txBody>
          <a:bodyPr/>
          <a:lstStyle/>
          <a:p>
            <a:pPr marL="136525" indent="0">
              <a:buNone/>
            </a:pPr>
            <a:endParaRPr lang="en-US" altLang="ja-JP" dirty="0">
              <a:solidFill>
                <a:srgbClr val="002060"/>
              </a:solidFill>
            </a:endParaRPr>
          </a:p>
          <a:p>
            <a:pPr marL="136525" indent="0">
              <a:buNone/>
            </a:pPr>
            <a:endParaRPr lang="en-US" altLang="ja-JP" dirty="0">
              <a:solidFill>
                <a:srgbClr val="002060"/>
              </a:solidFill>
            </a:endParaRPr>
          </a:p>
          <a:p>
            <a:pPr marL="136525" indent="0">
              <a:buNone/>
            </a:pPr>
            <a:endParaRPr lang="en-US" altLang="ja-JP" dirty="0">
              <a:solidFill>
                <a:srgbClr val="002060"/>
              </a:solidFill>
            </a:endParaRPr>
          </a:p>
          <a:p>
            <a:pPr marL="136525" indent="0">
              <a:buNone/>
            </a:pPr>
            <a:endParaRPr lang="en-US" altLang="ja-JP" dirty="0">
              <a:solidFill>
                <a:srgbClr val="002060"/>
              </a:solidFill>
            </a:endParaRPr>
          </a:p>
          <a:p>
            <a:pPr marL="136525" indent="0">
              <a:buNone/>
            </a:pPr>
            <a:endParaRPr lang="en-US" altLang="ja-JP" dirty="0">
              <a:solidFill>
                <a:srgbClr val="002060"/>
              </a:solidFill>
            </a:endParaRPr>
          </a:p>
          <a:p>
            <a:pPr marL="136525" indent="0">
              <a:buNone/>
            </a:pPr>
            <a:endParaRPr lang="en-US" altLang="ja-JP" dirty="0">
              <a:solidFill>
                <a:srgbClr val="002060"/>
              </a:solidFill>
            </a:endParaRPr>
          </a:p>
          <a:p>
            <a:pPr marL="136525" indent="0">
              <a:buNone/>
            </a:pPr>
            <a:r>
              <a:rPr lang="ja-JP" altLang="ja-JP" sz="2000" dirty="0">
                <a:solidFill>
                  <a:srgbClr val="002060"/>
                </a:solidFill>
              </a:rPr>
              <a:t> </a:t>
            </a:r>
            <a:r>
              <a:rPr lang="ja-JP" altLang="en-US" sz="2000" dirty="0">
                <a:solidFill>
                  <a:srgbClr val="002060"/>
                </a:solidFill>
              </a:rPr>
              <a:t>     </a:t>
            </a:r>
            <a:endParaRPr lang="en-US" altLang="ja-JP" sz="2000" dirty="0">
              <a:solidFill>
                <a:srgbClr val="002060"/>
              </a:solidFill>
            </a:endParaRPr>
          </a:p>
          <a:p>
            <a:r>
              <a:rPr lang="ja-JP" altLang="en-US" sz="2000" dirty="0">
                <a:solidFill>
                  <a:srgbClr val="002060"/>
                </a:solidFill>
              </a:rPr>
              <a:t>　　　　　　</a:t>
            </a:r>
            <a:endParaRPr lang="en-US" altLang="ja-JP" sz="2000" dirty="0">
              <a:solidFill>
                <a:srgbClr val="002060"/>
              </a:solidFill>
            </a:endParaRPr>
          </a:p>
          <a:p>
            <a:endParaRPr kumimoji="1" lang="ja-JP" altLang="en-US" dirty="0"/>
          </a:p>
        </p:txBody>
      </p:sp>
      <p:pic>
        <p:nvPicPr>
          <p:cNvPr id="5" name="図 4" descr="屋内, 天井, キッチン, テーブル が含まれている画像&#10;&#10;自動的に生成された説明">
            <a:extLst>
              <a:ext uri="{FF2B5EF4-FFF2-40B4-BE49-F238E27FC236}">
                <a16:creationId xmlns="" xmlns:a16="http://schemas.microsoft.com/office/drawing/2014/main" id="{B256A441-7989-45C1-8087-097E9A2F7BE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21972" y="920589"/>
            <a:ext cx="2010368" cy="1510493"/>
          </a:xfrm>
          <a:prstGeom prst="rect">
            <a:avLst/>
          </a:prstGeom>
        </p:spPr>
      </p:pic>
      <p:sp>
        <p:nvSpPr>
          <p:cNvPr id="6" name="正方形/長方形 5">
            <a:extLst>
              <a:ext uri="{FF2B5EF4-FFF2-40B4-BE49-F238E27FC236}">
                <a16:creationId xmlns="" xmlns:a16="http://schemas.microsoft.com/office/drawing/2014/main" id="{4692DD0F-E799-4654-844A-40D34F36695D}"/>
              </a:ext>
            </a:extLst>
          </p:cNvPr>
          <p:cNvSpPr/>
          <p:nvPr/>
        </p:nvSpPr>
        <p:spPr>
          <a:xfrm>
            <a:off x="1979712" y="1131506"/>
            <a:ext cx="1975960"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2019/12/30</a:t>
            </a:r>
            <a:endParaRPr kumimoji="1" lang="ja-JP" altLang="en-US" dirty="0"/>
          </a:p>
        </p:txBody>
      </p:sp>
      <p:sp>
        <p:nvSpPr>
          <p:cNvPr id="7" name="正方形/長方形 6">
            <a:extLst>
              <a:ext uri="{FF2B5EF4-FFF2-40B4-BE49-F238E27FC236}">
                <a16:creationId xmlns="" xmlns:a16="http://schemas.microsoft.com/office/drawing/2014/main" id="{B28D5908-133D-4EE5-BA0A-084D626A7A43}"/>
              </a:ext>
            </a:extLst>
          </p:cNvPr>
          <p:cNvSpPr/>
          <p:nvPr/>
        </p:nvSpPr>
        <p:spPr>
          <a:xfrm>
            <a:off x="2014804" y="1679602"/>
            <a:ext cx="1975960"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2020/1/19</a:t>
            </a:r>
            <a:endParaRPr lang="ja-JP" altLang="en-US" dirty="0"/>
          </a:p>
        </p:txBody>
      </p:sp>
      <p:sp>
        <p:nvSpPr>
          <p:cNvPr id="9" name="タイトル 1">
            <a:extLst>
              <a:ext uri="{FF2B5EF4-FFF2-40B4-BE49-F238E27FC236}">
                <a16:creationId xmlns="" xmlns:a16="http://schemas.microsoft.com/office/drawing/2014/main" id="{D7785FED-5357-4250-A32B-AE4CA557498A}"/>
              </a:ext>
            </a:extLst>
          </p:cNvPr>
          <p:cNvSpPr txBox="1">
            <a:spLocks/>
          </p:cNvSpPr>
          <p:nvPr/>
        </p:nvSpPr>
        <p:spPr>
          <a:xfrm>
            <a:off x="89651" y="2479329"/>
            <a:ext cx="8229600" cy="869203"/>
          </a:xfrm>
          <a:prstGeom prst="rect">
            <a:avLst/>
          </a:prstGeom>
        </p:spPr>
        <p:txBody>
          <a:bodyPr vert="horz" anchor="ctr">
            <a:normAutofit fontScale="60000" lnSpcReduction="20000"/>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kumimoji="1"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2pPr>
            <a:lvl3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3pPr>
            <a:lvl4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4pPr>
            <a:lvl5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5pPr>
            <a:lvl6pPr marL="457200" algn="ctr" rtl="0" fontAlgn="base">
              <a:spcBef>
                <a:spcPct val="0"/>
              </a:spcBef>
              <a:spcAft>
                <a:spcPct val="0"/>
              </a:spcAft>
              <a:defRPr kumimoji="1" sz="4100" b="1">
                <a:solidFill>
                  <a:schemeClr val="tx1"/>
                </a:solidFill>
                <a:latin typeface="Lucida Sans" pitchFamily="34" charset="0"/>
                <a:ea typeface="HG丸ｺﾞｼｯｸM-PRO" pitchFamily="50" charset="-128"/>
              </a:defRPr>
            </a:lvl6pPr>
            <a:lvl7pPr marL="914400" algn="ctr" rtl="0" fontAlgn="base">
              <a:spcBef>
                <a:spcPct val="0"/>
              </a:spcBef>
              <a:spcAft>
                <a:spcPct val="0"/>
              </a:spcAft>
              <a:defRPr kumimoji="1" sz="4100" b="1">
                <a:solidFill>
                  <a:schemeClr val="tx1"/>
                </a:solidFill>
                <a:latin typeface="Lucida Sans" pitchFamily="34" charset="0"/>
                <a:ea typeface="HG丸ｺﾞｼｯｸM-PRO" pitchFamily="50" charset="-128"/>
              </a:defRPr>
            </a:lvl7pPr>
            <a:lvl8pPr marL="1371600" algn="ctr" rtl="0" fontAlgn="base">
              <a:spcBef>
                <a:spcPct val="0"/>
              </a:spcBef>
              <a:spcAft>
                <a:spcPct val="0"/>
              </a:spcAft>
              <a:defRPr kumimoji="1" sz="4100" b="1">
                <a:solidFill>
                  <a:schemeClr val="tx1"/>
                </a:solidFill>
                <a:latin typeface="Lucida Sans" pitchFamily="34" charset="0"/>
                <a:ea typeface="HG丸ｺﾞｼｯｸM-PRO" pitchFamily="50" charset="-128"/>
              </a:defRPr>
            </a:lvl8pPr>
            <a:lvl9pPr marL="1828800" algn="ctr" rtl="0" fontAlgn="base">
              <a:spcBef>
                <a:spcPct val="0"/>
              </a:spcBef>
              <a:spcAft>
                <a:spcPct val="0"/>
              </a:spcAft>
              <a:defRPr kumimoji="1" sz="4100" b="1">
                <a:solidFill>
                  <a:schemeClr val="tx1"/>
                </a:solidFill>
                <a:latin typeface="Lucida Sans" pitchFamily="34" charset="0"/>
                <a:ea typeface="HG丸ｺﾞｼｯｸM-PRO" pitchFamily="50" charset="-128"/>
              </a:defRPr>
            </a:lvl9pPr>
          </a:lstStyle>
          <a:p>
            <a:r>
              <a:rPr lang="ja-JP" altLang="ja-JP" sz="5300" dirty="0">
                <a:solidFill>
                  <a:srgbClr val="F72AF2"/>
                </a:solidFill>
              </a:rPr>
              <a:t>行政や町会関係との話し合い・説明会</a:t>
            </a:r>
            <a:r>
              <a:rPr lang="ja-JP" altLang="en-US" dirty="0"/>
              <a:t/>
            </a:r>
            <a:br>
              <a:rPr lang="ja-JP" altLang="en-US" dirty="0"/>
            </a:br>
            <a:endParaRPr lang="ja-JP" altLang="en-US" dirty="0"/>
          </a:p>
        </p:txBody>
      </p:sp>
      <p:pic>
        <p:nvPicPr>
          <p:cNvPr id="10" name="図 9">
            <a:extLst>
              <a:ext uri="{FF2B5EF4-FFF2-40B4-BE49-F238E27FC236}">
                <a16:creationId xmlns="" xmlns:a16="http://schemas.microsoft.com/office/drawing/2014/main" id="{81537347-104A-434E-A464-47998DE41C96}"/>
              </a:ext>
            </a:extLst>
          </p:cNvPr>
          <p:cNvPicPr>
            <a:picLocks noChangeAspect="1"/>
          </p:cNvPicPr>
          <p:nvPr/>
        </p:nvPicPr>
        <p:blipFill>
          <a:blip r:embed="rId3" cstate="print"/>
          <a:stretch>
            <a:fillRect/>
          </a:stretch>
        </p:blipFill>
        <p:spPr>
          <a:xfrm>
            <a:off x="563003" y="3068324"/>
            <a:ext cx="8004742" cy="902286"/>
          </a:xfrm>
          <a:prstGeom prst="rect">
            <a:avLst/>
          </a:prstGeom>
        </p:spPr>
      </p:pic>
      <p:pic>
        <p:nvPicPr>
          <p:cNvPr id="11" name="図 10">
            <a:extLst>
              <a:ext uri="{FF2B5EF4-FFF2-40B4-BE49-F238E27FC236}">
                <a16:creationId xmlns="" xmlns:a16="http://schemas.microsoft.com/office/drawing/2014/main" id="{E8FBD916-E993-491D-AA64-1D1566855231}"/>
              </a:ext>
            </a:extLst>
          </p:cNvPr>
          <p:cNvPicPr>
            <a:picLocks noChangeAspect="1"/>
          </p:cNvPicPr>
          <p:nvPr/>
        </p:nvPicPr>
        <p:blipFill>
          <a:blip r:embed="rId4" cstate="print"/>
          <a:stretch>
            <a:fillRect/>
          </a:stretch>
        </p:blipFill>
        <p:spPr>
          <a:xfrm>
            <a:off x="1331640" y="3970610"/>
            <a:ext cx="1978252" cy="1123025"/>
          </a:xfrm>
          <a:prstGeom prst="rect">
            <a:avLst/>
          </a:prstGeom>
        </p:spPr>
      </p:pic>
      <p:pic>
        <p:nvPicPr>
          <p:cNvPr id="12" name="図 11">
            <a:extLst>
              <a:ext uri="{FF2B5EF4-FFF2-40B4-BE49-F238E27FC236}">
                <a16:creationId xmlns="" xmlns:a16="http://schemas.microsoft.com/office/drawing/2014/main" id="{3FBBB0D2-5FDC-4BF2-9892-2408D92C85EA}"/>
              </a:ext>
            </a:extLst>
          </p:cNvPr>
          <p:cNvPicPr>
            <a:picLocks noChangeAspect="1"/>
          </p:cNvPicPr>
          <p:nvPr/>
        </p:nvPicPr>
        <p:blipFill>
          <a:blip r:embed="rId5" cstate="print"/>
          <a:stretch>
            <a:fillRect/>
          </a:stretch>
        </p:blipFill>
        <p:spPr>
          <a:xfrm>
            <a:off x="5636509" y="3614509"/>
            <a:ext cx="1978252" cy="1479825"/>
          </a:xfrm>
          <a:prstGeom prst="rect">
            <a:avLst/>
          </a:prstGeom>
        </p:spPr>
      </p:pic>
      <p:sp>
        <p:nvSpPr>
          <p:cNvPr id="14" name="テキスト ボックス 13">
            <a:extLst>
              <a:ext uri="{FF2B5EF4-FFF2-40B4-BE49-F238E27FC236}">
                <a16:creationId xmlns="" xmlns:a16="http://schemas.microsoft.com/office/drawing/2014/main" id="{24B3DD38-A5C9-4A36-8192-33F718562115}"/>
              </a:ext>
            </a:extLst>
          </p:cNvPr>
          <p:cNvSpPr txBox="1"/>
          <p:nvPr/>
        </p:nvSpPr>
        <p:spPr>
          <a:xfrm>
            <a:off x="457200" y="5435253"/>
            <a:ext cx="7067128" cy="769441"/>
          </a:xfrm>
          <a:prstGeom prst="rect">
            <a:avLst/>
          </a:prstGeom>
          <a:noFill/>
        </p:spPr>
        <p:txBody>
          <a:bodyPr wrap="square">
            <a:spAutoFit/>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defRPr/>
            </a:pPr>
            <a:r>
              <a:rPr kumimoji="1" lang="ja-JP" altLang="en-US" sz="2000" b="0" i="0" u="none" strike="noStrike" kern="1200" cap="none" spc="0" normalizeH="0" baseline="0" noProof="0" dirty="0">
                <a:ln>
                  <a:noFill/>
                </a:ln>
                <a:solidFill>
                  <a:srgbClr val="002060"/>
                </a:solidFill>
                <a:effectLst/>
                <a:uLnTx/>
                <a:uFillTx/>
                <a:latin typeface="Book Antiqua"/>
                <a:ea typeface="HG明朝B" panose="02020809000000000000" pitchFamily="17" charset="-128"/>
                <a:cs typeface="+mn-cs"/>
              </a:rPr>
              <a:t>２．</a:t>
            </a:r>
            <a:r>
              <a:rPr kumimoji="1" lang="ja-JP" altLang="ja-JP" sz="2000" b="0" i="0" u="none" strike="noStrike" kern="1200" cap="none" spc="0" normalizeH="0" baseline="0" noProof="0" dirty="0">
                <a:ln>
                  <a:noFill/>
                </a:ln>
                <a:solidFill>
                  <a:srgbClr val="002060"/>
                </a:solidFill>
                <a:effectLst/>
                <a:uLnTx/>
                <a:uFillTx/>
                <a:latin typeface="Book Antiqua"/>
                <a:ea typeface="HG明朝B" panose="02020809000000000000" pitchFamily="17" charset="-128"/>
                <a:cs typeface="+mn-cs"/>
              </a:rPr>
              <a:t>自治連合会</a:t>
            </a:r>
            <a:r>
              <a:rPr kumimoji="1" lang="ja-JP" altLang="en-US" sz="2000" b="0" i="0" u="none" strike="noStrike" kern="1200" cap="none" spc="0" normalizeH="0" baseline="0" noProof="0" dirty="0">
                <a:ln>
                  <a:noFill/>
                </a:ln>
                <a:solidFill>
                  <a:srgbClr val="002060"/>
                </a:solidFill>
                <a:effectLst/>
                <a:uLnTx/>
                <a:uFillTx/>
                <a:latin typeface="Book Antiqua"/>
                <a:ea typeface="HG明朝B" panose="02020809000000000000" pitchFamily="17" charset="-128"/>
                <a:cs typeface="+mn-cs"/>
              </a:rPr>
              <a:t>、町田まちづくり協議会</a:t>
            </a:r>
            <a:r>
              <a:rPr kumimoji="1" lang="ja-JP" altLang="ja-JP" sz="2000" b="0" i="0" u="none" strike="noStrike" kern="1200" cap="none" spc="0" normalizeH="0" baseline="0" noProof="0" dirty="0">
                <a:ln>
                  <a:noFill/>
                </a:ln>
                <a:solidFill>
                  <a:srgbClr val="002060"/>
                </a:solidFill>
                <a:effectLst/>
                <a:uLnTx/>
                <a:uFillTx/>
                <a:latin typeface="Book Antiqua"/>
                <a:ea typeface="HG明朝B" panose="02020809000000000000" pitchFamily="17" charset="-128"/>
                <a:cs typeface="+mn-cs"/>
              </a:rPr>
              <a:t>に</a:t>
            </a:r>
            <a:endParaRPr kumimoji="1" lang="en-US" altLang="ja-JP" sz="2000" b="0" i="0" u="none" strike="noStrike" kern="1200" cap="none" spc="0" normalizeH="0" baseline="0" noProof="0" dirty="0">
              <a:ln>
                <a:noFill/>
              </a:ln>
              <a:solidFill>
                <a:srgbClr val="002060"/>
              </a:solidFill>
              <a:effectLst/>
              <a:uLnTx/>
              <a:uFillTx/>
              <a:latin typeface="Book Antiqua"/>
              <a:ea typeface="HG明朝B" panose="02020809000000000000" pitchFamily="17" charset="-128"/>
              <a:cs typeface="+mn-cs"/>
            </a:endParaRP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defRPr/>
            </a:pPr>
            <a:r>
              <a:rPr kumimoji="1" lang="ja-JP" altLang="en-US" sz="2000" b="0" i="0" u="none" strike="noStrike" kern="1200" cap="none" spc="0" normalizeH="0" baseline="0" noProof="0" dirty="0">
                <a:ln>
                  <a:noFill/>
                </a:ln>
                <a:solidFill>
                  <a:srgbClr val="002060"/>
                </a:solidFill>
                <a:effectLst/>
                <a:uLnTx/>
                <a:uFillTx/>
                <a:latin typeface="Book Antiqua"/>
                <a:ea typeface="HG明朝B" panose="02020809000000000000" pitchFamily="17" charset="-128"/>
                <a:cs typeface="+mn-cs"/>
              </a:rPr>
              <a:t>　　事業</a:t>
            </a:r>
            <a:r>
              <a:rPr kumimoji="1" lang="ja-JP" altLang="ja-JP" sz="2000" b="0" i="0" u="none" strike="noStrike" kern="1200" cap="none" spc="0" normalizeH="0" baseline="0" noProof="0" dirty="0">
                <a:ln>
                  <a:noFill/>
                </a:ln>
                <a:solidFill>
                  <a:srgbClr val="002060"/>
                </a:solidFill>
                <a:effectLst/>
                <a:uLnTx/>
                <a:uFillTx/>
                <a:latin typeface="Book Antiqua"/>
                <a:ea typeface="HG明朝B" panose="02020809000000000000" pitchFamily="17" charset="-128"/>
                <a:cs typeface="+mn-cs"/>
              </a:rPr>
              <a:t>計画の報告を行</a:t>
            </a:r>
            <a:r>
              <a:rPr kumimoji="1" lang="ja-JP" altLang="en-US" sz="2000" b="0" i="0" u="none" strike="noStrike" kern="1200" cap="none" spc="0" normalizeH="0" baseline="0" noProof="0" dirty="0">
                <a:ln>
                  <a:noFill/>
                </a:ln>
                <a:solidFill>
                  <a:srgbClr val="002060"/>
                </a:solidFill>
                <a:effectLst/>
                <a:uLnTx/>
                <a:uFillTx/>
                <a:latin typeface="Book Antiqua"/>
                <a:ea typeface="HG明朝B" panose="02020809000000000000" pitchFamily="17" charset="-128"/>
                <a:cs typeface="+mn-cs"/>
              </a:rPr>
              <a:t>い応援を頂く</a:t>
            </a:r>
            <a:r>
              <a:rPr kumimoji="1" lang="ja-JP" altLang="ja-JP" sz="2000" b="0" i="0" u="none" strike="noStrike" kern="1200" cap="none" spc="0" normalizeH="0" baseline="0" noProof="0" dirty="0">
                <a:ln>
                  <a:noFill/>
                </a:ln>
                <a:solidFill>
                  <a:srgbClr val="002060"/>
                </a:solidFill>
                <a:effectLst/>
                <a:uLnTx/>
                <a:uFillTx/>
                <a:latin typeface="Book Antiqua"/>
                <a:ea typeface="HG明朝B" panose="02020809000000000000" pitchFamily="17" charset="-128"/>
                <a:cs typeface="+mn-cs"/>
              </a:rPr>
              <a:t> </a:t>
            </a:r>
            <a:endParaRPr kumimoji="1" lang="ja-JP" altLang="en-US" sz="2000" b="0" i="0" u="none" strike="noStrike" kern="1200" cap="none" spc="0" normalizeH="0" baseline="0" noProof="0" dirty="0">
              <a:ln>
                <a:noFill/>
              </a:ln>
              <a:solidFill>
                <a:srgbClr val="002060"/>
              </a:solidFill>
              <a:effectLst/>
              <a:uLnTx/>
              <a:uFillTx/>
              <a:latin typeface="Book Antiqua"/>
              <a:ea typeface="HG明朝B" panose="02020809000000000000" pitchFamily="17" charset="-128"/>
              <a:cs typeface="+mn-cs"/>
            </a:endParaRPr>
          </a:p>
        </p:txBody>
      </p:sp>
      <p:pic>
        <p:nvPicPr>
          <p:cNvPr id="15" name="図 14" descr="人, テーブル, 屋内, 男 が含まれている画像&#10;&#10;自動的に生成された説明">
            <a:extLst>
              <a:ext uri="{FF2B5EF4-FFF2-40B4-BE49-F238E27FC236}">
                <a16:creationId xmlns="" xmlns:a16="http://schemas.microsoft.com/office/drawing/2014/main" id="{232A1856-0693-48D5-834F-1170EEAE4EF1}"/>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698004" y="5237313"/>
            <a:ext cx="1934336" cy="1450751"/>
          </a:xfrm>
          <a:prstGeom prst="rect">
            <a:avLst/>
          </a:prstGeom>
        </p:spPr>
      </p:pic>
      <p:sp>
        <p:nvSpPr>
          <p:cNvPr id="16" name="正方形/長方形 15">
            <a:extLst>
              <a:ext uri="{FF2B5EF4-FFF2-40B4-BE49-F238E27FC236}">
                <a16:creationId xmlns="" xmlns:a16="http://schemas.microsoft.com/office/drawing/2014/main" id="{3D7EA552-E5E1-456D-8E83-868ADDC3E1AC}"/>
              </a:ext>
            </a:extLst>
          </p:cNvPr>
          <p:cNvSpPr/>
          <p:nvPr/>
        </p:nvSpPr>
        <p:spPr>
          <a:xfrm>
            <a:off x="3703915" y="6253544"/>
            <a:ext cx="1722918"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6/23</a:t>
            </a:r>
            <a:r>
              <a:rPr kumimoji="1" lang="ja-JP" altLang="en-US" dirty="0"/>
              <a:t>・</a:t>
            </a:r>
            <a:r>
              <a:rPr kumimoji="1" lang="en-US" altLang="ja-JP" dirty="0"/>
              <a:t>7/17</a:t>
            </a:r>
            <a:endParaRPr kumimoji="1" lang="ja-JP" altLang="en-US" dirty="0"/>
          </a:p>
        </p:txBody>
      </p:sp>
      <p:sp>
        <p:nvSpPr>
          <p:cNvPr id="17" name="正方形/長方形 16">
            <a:extLst>
              <a:ext uri="{FF2B5EF4-FFF2-40B4-BE49-F238E27FC236}">
                <a16:creationId xmlns="" xmlns:a16="http://schemas.microsoft.com/office/drawing/2014/main" id="{245E0D5A-4775-4455-B3B0-9DD03DD134EF}"/>
              </a:ext>
            </a:extLst>
          </p:cNvPr>
          <p:cNvSpPr/>
          <p:nvPr/>
        </p:nvSpPr>
        <p:spPr>
          <a:xfrm>
            <a:off x="3613635" y="4639763"/>
            <a:ext cx="1722918"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6/29</a:t>
            </a:r>
            <a:r>
              <a:rPr kumimoji="1" lang="ja-JP" altLang="en-US" dirty="0"/>
              <a:t>・</a:t>
            </a:r>
            <a:r>
              <a:rPr kumimoji="1" lang="en-US" altLang="ja-JP" dirty="0"/>
              <a:t>7/22</a:t>
            </a:r>
            <a:endParaRPr kumimoji="1" lang="ja-JP" altLang="en-US" dirty="0"/>
          </a:p>
        </p:txBody>
      </p:sp>
    </p:spTree>
    <p:extLst>
      <p:ext uri="{BB962C8B-B14F-4D97-AF65-F5344CB8AC3E}">
        <p14:creationId xmlns="" xmlns:p14="http://schemas.microsoft.com/office/powerpoint/2010/main" val="95525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65E8639-4A36-3149-9E8B-B67B2EAC7772}"/>
              </a:ext>
            </a:extLst>
          </p:cNvPr>
          <p:cNvSpPr>
            <a:spLocks noGrp="1"/>
          </p:cNvSpPr>
          <p:nvPr>
            <p:ph type="title"/>
          </p:nvPr>
        </p:nvSpPr>
        <p:spPr/>
        <p:txBody>
          <a:bodyPr>
            <a:normAutofit fontScale="90000"/>
          </a:bodyPr>
          <a:lstStyle/>
          <a:p>
            <a:r>
              <a:rPr lang="en-US" altLang="ja-JP" sz="3100" dirty="0">
                <a:solidFill>
                  <a:srgbClr val="F72AF2"/>
                </a:solidFill>
              </a:rPr>
              <a:t> </a:t>
            </a:r>
            <a:br>
              <a:rPr lang="en-US" altLang="ja-JP" sz="3100" dirty="0">
                <a:solidFill>
                  <a:srgbClr val="F72AF2"/>
                </a:solidFill>
              </a:rPr>
            </a:br>
            <a:r>
              <a:rPr lang="en-US" altLang="ja-JP" sz="3600" dirty="0">
                <a:solidFill>
                  <a:srgbClr val="F72AF2"/>
                </a:solidFill>
              </a:rPr>
              <a:t>UR.</a:t>
            </a:r>
            <a:r>
              <a:rPr lang="ja-JP" altLang="ja-JP" sz="3600" dirty="0">
                <a:solidFill>
                  <a:srgbClr val="F72AF2"/>
                </a:solidFill>
              </a:rPr>
              <a:t>都市機構東日本賃貸住宅</a:t>
            </a:r>
            <a:r>
              <a:rPr lang="ja-JP" altLang="ja-JP" sz="3600" dirty="0">
                <a:solidFill>
                  <a:schemeClr val="bg1"/>
                </a:solidFill>
              </a:rPr>
              <a:t> </a:t>
            </a:r>
            <a:r>
              <a:rPr lang="en-US" altLang="ja-JP" sz="4400" dirty="0">
                <a:solidFill>
                  <a:schemeClr val="bg1"/>
                </a:solidFill>
              </a:rPr>
              <a:t/>
            </a:r>
            <a:br>
              <a:rPr lang="en-US" altLang="ja-JP" sz="4400" dirty="0">
                <a:solidFill>
                  <a:schemeClr val="bg1"/>
                </a:solidFill>
              </a:rPr>
            </a:br>
            <a:endParaRPr kumimoji="1" lang="ja-JP" altLang="en-US" dirty="0"/>
          </a:p>
        </p:txBody>
      </p:sp>
      <p:sp>
        <p:nvSpPr>
          <p:cNvPr id="3" name="コンテンツ プレースホルダー 2">
            <a:extLst>
              <a:ext uri="{FF2B5EF4-FFF2-40B4-BE49-F238E27FC236}">
                <a16:creationId xmlns="" xmlns:a16="http://schemas.microsoft.com/office/drawing/2014/main" id="{4314991E-43E6-4545-900A-4FD8F34F9D4F}"/>
              </a:ext>
            </a:extLst>
          </p:cNvPr>
          <p:cNvSpPr>
            <a:spLocks noGrp="1"/>
          </p:cNvSpPr>
          <p:nvPr>
            <p:ph idx="1"/>
          </p:nvPr>
        </p:nvSpPr>
        <p:spPr>
          <a:xfrm>
            <a:off x="457200" y="1268760"/>
            <a:ext cx="8229600" cy="5039965"/>
          </a:xfrm>
        </p:spPr>
        <p:txBody>
          <a:bodyPr/>
          <a:lstStyle/>
          <a:p>
            <a:pPr marL="136525" indent="0">
              <a:buNone/>
            </a:pPr>
            <a:r>
              <a:rPr lang="ja-JP" altLang="en-US" sz="2400" dirty="0">
                <a:solidFill>
                  <a:srgbClr val="002060"/>
                </a:solidFill>
              </a:rPr>
              <a:t>１</a:t>
            </a:r>
            <a:r>
              <a:rPr lang="en-US" altLang="ja-JP" sz="2400" dirty="0">
                <a:solidFill>
                  <a:srgbClr val="002060"/>
                </a:solidFill>
              </a:rPr>
              <a:t>.</a:t>
            </a:r>
            <a:r>
              <a:rPr lang="ja-JP" altLang="en-US" sz="2400" dirty="0">
                <a:solidFill>
                  <a:srgbClr val="002060"/>
                </a:solidFill>
              </a:rPr>
              <a:t>申請用紙の提出まで</a:t>
            </a:r>
            <a:endParaRPr lang="en-US" altLang="ja-JP" sz="2400" dirty="0">
              <a:solidFill>
                <a:srgbClr val="002060"/>
              </a:solidFill>
            </a:endParaRPr>
          </a:p>
          <a:p>
            <a:pPr marL="136525" indent="0">
              <a:buNone/>
            </a:pPr>
            <a:endParaRPr lang="en-US" altLang="ja-JP" sz="2400" dirty="0">
              <a:solidFill>
                <a:srgbClr val="002060"/>
              </a:solidFill>
            </a:endParaRPr>
          </a:p>
          <a:p>
            <a:pPr marL="136525" indent="0">
              <a:buNone/>
            </a:pPr>
            <a:r>
              <a:rPr lang="ja-JP" altLang="en-US" sz="2400" dirty="0">
                <a:solidFill>
                  <a:srgbClr val="002060"/>
                </a:solidFill>
              </a:rPr>
              <a:t>２．</a:t>
            </a:r>
            <a:r>
              <a:rPr lang="en-US" altLang="ja-JP" sz="2400" dirty="0">
                <a:solidFill>
                  <a:srgbClr val="002060"/>
                </a:solidFill>
              </a:rPr>
              <a:t>5</a:t>
            </a:r>
            <a:r>
              <a:rPr lang="ja-JP" altLang="en-US" sz="2400" dirty="0">
                <a:solidFill>
                  <a:srgbClr val="002060"/>
                </a:solidFill>
              </a:rPr>
              <a:t>月</a:t>
            </a:r>
            <a:r>
              <a:rPr lang="en-US" altLang="ja-JP" sz="2400" dirty="0">
                <a:solidFill>
                  <a:srgbClr val="002060"/>
                </a:solidFill>
              </a:rPr>
              <a:t>19</a:t>
            </a:r>
            <a:r>
              <a:rPr lang="ja-JP" altLang="en-US" sz="2400" dirty="0">
                <a:solidFill>
                  <a:srgbClr val="002060"/>
                </a:solidFill>
              </a:rPr>
              <a:t>日賃貸借仮契約締結</a:t>
            </a:r>
            <a:endParaRPr lang="en-US" altLang="ja-JP" sz="2400" dirty="0">
              <a:solidFill>
                <a:srgbClr val="002060"/>
              </a:solidFill>
            </a:endParaRPr>
          </a:p>
          <a:p>
            <a:pPr marL="136525" indent="0">
              <a:buNone/>
            </a:pPr>
            <a:endParaRPr lang="en-US" altLang="ja-JP" sz="2400" dirty="0">
              <a:solidFill>
                <a:srgbClr val="002060"/>
              </a:solidFill>
            </a:endParaRPr>
          </a:p>
          <a:p>
            <a:pPr marL="136525" indent="0">
              <a:buNone/>
            </a:pPr>
            <a:r>
              <a:rPr lang="ja-JP" altLang="en-US" sz="2400" dirty="0">
                <a:solidFill>
                  <a:srgbClr val="002060"/>
                </a:solidFill>
              </a:rPr>
              <a:t>３．スケルトンの店舗で悪戦苦闘</a:t>
            </a:r>
            <a:endParaRPr lang="en-US" altLang="ja-JP" sz="2400" dirty="0">
              <a:solidFill>
                <a:srgbClr val="002060"/>
              </a:solidFill>
            </a:endParaRPr>
          </a:p>
          <a:p>
            <a:pPr marL="136525" indent="0">
              <a:buNone/>
            </a:pPr>
            <a:r>
              <a:rPr lang="ja-JP" altLang="en-US" sz="2400" dirty="0">
                <a:solidFill>
                  <a:srgbClr val="002060"/>
                </a:solidFill>
              </a:rPr>
              <a:t>　</a:t>
            </a:r>
            <a:r>
              <a:rPr lang="ja-JP" altLang="en-US" sz="1800" dirty="0">
                <a:solidFill>
                  <a:srgbClr val="002060"/>
                </a:solidFill>
              </a:rPr>
              <a:t>・ダンボールを実寸大に切って並べたり、車椅子を借りて測ったり</a:t>
            </a:r>
            <a:endParaRPr lang="en-US" altLang="ja-JP" sz="1800" dirty="0">
              <a:solidFill>
                <a:srgbClr val="002060"/>
              </a:solidFill>
            </a:endParaRPr>
          </a:p>
          <a:p>
            <a:pPr marL="136525" indent="0">
              <a:buNone/>
            </a:pPr>
            <a:endParaRPr lang="en-US" altLang="ja-JP" sz="2400" dirty="0">
              <a:solidFill>
                <a:schemeClr val="bg1"/>
              </a:solidFill>
            </a:endParaRPr>
          </a:p>
          <a:p>
            <a:pPr marL="136525" indent="0">
              <a:buNone/>
            </a:pPr>
            <a:endParaRPr lang="ja-JP" altLang="ja-JP" sz="2400" dirty="0">
              <a:solidFill>
                <a:schemeClr val="bg1"/>
              </a:solidFill>
            </a:endParaRPr>
          </a:p>
          <a:p>
            <a:pPr marL="136525" indent="0">
              <a:buNone/>
            </a:pPr>
            <a:endParaRPr kumimoji="1" lang="ja-JP" altLang="en-US" sz="2400" dirty="0">
              <a:solidFill>
                <a:schemeClr val="bg1"/>
              </a:solidFill>
            </a:endParaRPr>
          </a:p>
        </p:txBody>
      </p:sp>
      <p:pic>
        <p:nvPicPr>
          <p:cNvPr id="10" name="図 9" descr="人, 民衆, グループ, 立つ が含まれている画像&#10;&#10;自動的に生成された説明">
            <a:extLst>
              <a:ext uri="{FF2B5EF4-FFF2-40B4-BE49-F238E27FC236}">
                <a16:creationId xmlns="" xmlns:a16="http://schemas.microsoft.com/office/drawing/2014/main" id="{506ECCB2-56BC-4BB7-B4AF-06159AF9AEA0}"/>
              </a:ext>
            </a:extLst>
          </p:cNvPr>
          <p:cNvPicPr>
            <a:picLocks noChangeAspect="1"/>
          </p:cNvPicPr>
          <p:nvPr/>
        </p:nvPicPr>
        <p:blipFill>
          <a:blip r:embed="rId2" cstate="print">
            <a:alphaModFix amt="85000"/>
            <a:extLst>
              <a:ext uri="{28A0092B-C50C-407E-A947-70E740481C1C}">
                <a14:useLocalDpi xmlns="" xmlns:a14="http://schemas.microsoft.com/office/drawing/2010/main" val="0"/>
              </a:ext>
            </a:extLst>
          </a:blip>
          <a:stretch>
            <a:fillRect/>
          </a:stretch>
        </p:blipFill>
        <p:spPr>
          <a:xfrm>
            <a:off x="1187143" y="4030576"/>
            <a:ext cx="3455902" cy="2582433"/>
          </a:xfrm>
          <a:prstGeom prst="rect">
            <a:avLst/>
          </a:prstGeom>
        </p:spPr>
      </p:pic>
      <p:pic>
        <p:nvPicPr>
          <p:cNvPr id="12" name="図 11" descr="屋内, 建物, 窓, 立つ が含まれている画像&#10;&#10;自動的に生成された説明">
            <a:extLst>
              <a:ext uri="{FF2B5EF4-FFF2-40B4-BE49-F238E27FC236}">
                <a16:creationId xmlns="" xmlns:a16="http://schemas.microsoft.com/office/drawing/2014/main" id="{76DB8199-A9D5-425B-A73C-3997ED6A8FEF}"/>
              </a:ext>
            </a:extLst>
          </p:cNvPr>
          <p:cNvPicPr>
            <a:picLocks noChangeAspect="1"/>
          </p:cNvPicPr>
          <p:nvPr/>
        </p:nvPicPr>
        <p:blipFill>
          <a:blip r:embed="rId3" cstate="print">
            <a:alphaModFix amt="85000"/>
            <a:extLst>
              <a:ext uri="{28A0092B-C50C-407E-A947-70E740481C1C}">
                <a14:useLocalDpi xmlns="" xmlns:a14="http://schemas.microsoft.com/office/drawing/2010/main" val="0"/>
              </a:ext>
            </a:extLst>
          </a:blip>
          <a:stretch>
            <a:fillRect/>
          </a:stretch>
        </p:blipFill>
        <p:spPr>
          <a:xfrm>
            <a:off x="5167761" y="4030576"/>
            <a:ext cx="3455902" cy="2587205"/>
          </a:xfrm>
          <a:prstGeom prst="rect">
            <a:avLst/>
          </a:prstGeom>
        </p:spPr>
      </p:pic>
      <p:pic>
        <p:nvPicPr>
          <p:cNvPr id="7" name="図 6" descr="人, 立つ, 民衆, グループ が含まれている画像&#10;&#10;自動的に生成された説明">
            <a:extLst>
              <a:ext uri="{FF2B5EF4-FFF2-40B4-BE49-F238E27FC236}">
                <a16:creationId xmlns="" xmlns:a16="http://schemas.microsoft.com/office/drawing/2014/main" id="{FB85239D-5DA7-45ED-812A-97B867C1159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18145" y="1417638"/>
            <a:ext cx="3391366" cy="1978296"/>
          </a:xfrm>
          <a:prstGeom prst="rect">
            <a:avLst/>
          </a:prstGeom>
        </p:spPr>
      </p:pic>
    </p:spTree>
    <p:extLst>
      <p:ext uri="{BB962C8B-B14F-4D97-AF65-F5344CB8AC3E}">
        <p14:creationId xmlns="" xmlns:p14="http://schemas.microsoft.com/office/powerpoint/2010/main" val="143070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719B2F8-2CD1-496A-8D16-F0B1022A34C4}"/>
              </a:ext>
            </a:extLst>
          </p:cNvPr>
          <p:cNvSpPr>
            <a:spLocks noGrp="1"/>
          </p:cNvSpPr>
          <p:nvPr>
            <p:ph type="title"/>
          </p:nvPr>
        </p:nvSpPr>
        <p:spPr/>
        <p:txBody>
          <a:bodyPr>
            <a:normAutofit/>
          </a:bodyPr>
          <a:lstStyle/>
          <a:p>
            <a:r>
              <a:rPr lang="ja-JP" altLang="en-US" sz="3600" dirty="0">
                <a:solidFill>
                  <a:srgbClr val="F72AF2"/>
                </a:solidFill>
              </a:rPr>
              <a:t>リユース</a:t>
            </a:r>
            <a:r>
              <a:rPr lang="ja-JP" altLang="ja-JP" sz="3600" dirty="0">
                <a:solidFill>
                  <a:srgbClr val="F72AF2"/>
                </a:solidFill>
              </a:rPr>
              <a:t>厨房用品店舗見学　</a:t>
            </a:r>
            <a:r>
              <a:rPr lang="en-US" altLang="ja-JP" sz="3600" dirty="0">
                <a:solidFill>
                  <a:srgbClr val="F72AF2"/>
                </a:solidFill>
              </a:rPr>
              <a:t>3</a:t>
            </a:r>
            <a:r>
              <a:rPr lang="ja-JP" altLang="ja-JP" sz="3600" dirty="0">
                <a:solidFill>
                  <a:srgbClr val="F72AF2"/>
                </a:solidFill>
              </a:rPr>
              <a:t>店舗</a:t>
            </a:r>
            <a:r>
              <a:rPr lang="en-US" altLang="ja-JP" dirty="0">
                <a:solidFill>
                  <a:srgbClr val="F72AF2"/>
                </a:solidFill>
              </a:rPr>
              <a:t/>
            </a:r>
            <a:br>
              <a:rPr lang="en-US" altLang="ja-JP" dirty="0">
                <a:solidFill>
                  <a:srgbClr val="F72AF2"/>
                </a:solidFill>
              </a:rPr>
            </a:br>
            <a:r>
              <a:rPr lang="ja-JP" altLang="en-US" sz="2200" dirty="0">
                <a:solidFill>
                  <a:srgbClr val="002060"/>
                </a:solidFill>
              </a:rPr>
              <a:t>助成金で主な厨房器具を揃えた</a:t>
            </a:r>
            <a:endParaRPr kumimoji="1" lang="ja-JP" altLang="en-US" sz="2200" dirty="0">
              <a:solidFill>
                <a:srgbClr val="002060"/>
              </a:solidFill>
            </a:endParaRPr>
          </a:p>
        </p:txBody>
      </p:sp>
      <p:pic>
        <p:nvPicPr>
          <p:cNvPr id="5" name="コンテンツ プレースホルダー 4" descr="屋内, 戸棚, キッチン, 商業 が含まれている画像&#10;&#10;自動的に生成された説明">
            <a:extLst>
              <a:ext uri="{FF2B5EF4-FFF2-40B4-BE49-F238E27FC236}">
                <a16:creationId xmlns="" xmlns:a16="http://schemas.microsoft.com/office/drawing/2014/main" id="{D417652B-286D-4326-B900-0291CAD6FC0C}"/>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95363" y="1533397"/>
            <a:ext cx="3312368" cy="1895603"/>
          </a:xfrm>
        </p:spPr>
      </p:pic>
      <p:pic>
        <p:nvPicPr>
          <p:cNvPr id="7" name="図 6" descr="屋内, キッチン, ストーブ, 散らかった が含まれている画像&#10;&#10;自動的に生成された説明">
            <a:extLst>
              <a:ext uri="{FF2B5EF4-FFF2-40B4-BE49-F238E27FC236}">
                <a16:creationId xmlns="" xmlns:a16="http://schemas.microsoft.com/office/drawing/2014/main" id="{C0C8C64C-8E63-482A-B8DC-6892B739A2E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4623" y="3861048"/>
            <a:ext cx="3528392" cy="1972202"/>
          </a:xfrm>
          <a:prstGeom prst="rect">
            <a:avLst/>
          </a:prstGeom>
        </p:spPr>
      </p:pic>
      <p:pic>
        <p:nvPicPr>
          <p:cNvPr id="9" name="図 8" descr="屋内, 人, 流し, キッチン が含まれている画像&#10;&#10;自動的に生成された説明">
            <a:extLst>
              <a:ext uri="{FF2B5EF4-FFF2-40B4-BE49-F238E27FC236}">
                <a16:creationId xmlns="" xmlns:a16="http://schemas.microsoft.com/office/drawing/2014/main" id="{2C12EA71-D83B-4697-AEC8-FF0749F2CFC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57467" y="1536642"/>
            <a:ext cx="3802324" cy="1895603"/>
          </a:xfrm>
          <a:prstGeom prst="rect">
            <a:avLst/>
          </a:prstGeom>
        </p:spPr>
      </p:pic>
      <p:pic>
        <p:nvPicPr>
          <p:cNvPr id="11" name="図 10" descr="冷蔵庫, 屋内, 戸棚, キッチン が含まれている画像&#10;&#10;自動的に生成された説明">
            <a:extLst>
              <a:ext uri="{FF2B5EF4-FFF2-40B4-BE49-F238E27FC236}">
                <a16:creationId xmlns="" xmlns:a16="http://schemas.microsoft.com/office/drawing/2014/main" id="{4D9FA76F-270C-45BE-8D9D-9F943E842230}"/>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51382" y="3861048"/>
            <a:ext cx="4117337" cy="2001399"/>
          </a:xfrm>
          <a:prstGeom prst="rect">
            <a:avLst/>
          </a:prstGeom>
        </p:spPr>
      </p:pic>
    </p:spTree>
    <p:extLst>
      <p:ext uri="{BB962C8B-B14F-4D97-AF65-F5344CB8AC3E}">
        <p14:creationId xmlns="" xmlns:p14="http://schemas.microsoft.com/office/powerpoint/2010/main" val="53300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8F4FC96-02B7-DE45-AE21-1971076B6FAF}"/>
              </a:ext>
            </a:extLst>
          </p:cNvPr>
          <p:cNvSpPr>
            <a:spLocks noGrp="1"/>
          </p:cNvSpPr>
          <p:nvPr>
            <p:ph type="title"/>
          </p:nvPr>
        </p:nvSpPr>
        <p:spPr>
          <a:xfrm>
            <a:off x="6084168" y="546304"/>
            <a:ext cx="2314600" cy="792088"/>
          </a:xfrm>
        </p:spPr>
        <p:txBody>
          <a:bodyPr>
            <a:noAutofit/>
          </a:bodyPr>
          <a:lstStyle/>
          <a:p>
            <a:r>
              <a:rPr kumimoji="1" lang="ja-JP" altLang="en-US" sz="3600" dirty="0">
                <a:solidFill>
                  <a:srgbClr val="F72AF2"/>
                </a:solidFill>
              </a:rPr>
              <a:t>設立総会</a:t>
            </a:r>
          </a:p>
        </p:txBody>
      </p:sp>
      <p:pic>
        <p:nvPicPr>
          <p:cNvPr id="10" name="コンテンツ プレースホルダー 9" descr="人, テーブル, 屋内, グループ が含まれている画像&#10;&#10;自動的に生成された説明">
            <a:extLst>
              <a:ext uri="{FF2B5EF4-FFF2-40B4-BE49-F238E27FC236}">
                <a16:creationId xmlns="" xmlns:a16="http://schemas.microsoft.com/office/drawing/2014/main" id="{B8FD3AB6-6F2D-4529-9107-4D035C5FC8BD}"/>
              </a:ext>
            </a:extLst>
          </p:cNvPr>
          <p:cNvPicPr>
            <a:picLocks noGrp="1" noChangeAspect="1"/>
          </p:cNvPicPr>
          <p:nvPr>
            <p:ph idx="1"/>
          </p:nvPr>
        </p:nvPicPr>
        <p:blipFill>
          <a:blip r:embed="rId2" cstate="print">
            <a:alphaModFix amt="85000"/>
            <a:extLst>
              <a:ext uri="{28A0092B-C50C-407E-A947-70E740481C1C}">
                <a14:useLocalDpi xmlns="" xmlns:a14="http://schemas.microsoft.com/office/drawing/2010/main" val="0"/>
              </a:ext>
            </a:extLst>
          </a:blip>
          <a:stretch>
            <a:fillRect/>
          </a:stretch>
        </p:blipFill>
        <p:spPr>
          <a:xfrm>
            <a:off x="1691680" y="692696"/>
            <a:ext cx="3559725" cy="2423869"/>
          </a:xfrm>
        </p:spPr>
      </p:pic>
      <p:sp>
        <p:nvSpPr>
          <p:cNvPr id="6" name="正方形/長方形 5">
            <a:extLst>
              <a:ext uri="{FF2B5EF4-FFF2-40B4-BE49-F238E27FC236}">
                <a16:creationId xmlns="" xmlns:a16="http://schemas.microsoft.com/office/drawing/2014/main" id="{2FA4B67E-C74F-4D49-A8BA-5C1FF3A7B32D}"/>
              </a:ext>
            </a:extLst>
          </p:cNvPr>
          <p:cNvSpPr/>
          <p:nvPr/>
        </p:nvSpPr>
        <p:spPr>
          <a:xfrm>
            <a:off x="6008475" y="1366050"/>
            <a:ext cx="2465985"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7/21</a:t>
            </a:r>
          </a:p>
          <a:p>
            <a:pPr algn="ctr"/>
            <a:r>
              <a:rPr lang="ja-JP" altLang="en-US" dirty="0"/>
              <a:t>小山田桜台</a:t>
            </a:r>
            <a:r>
              <a:rPr lang="en-US" altLang="ja-JP" dirty="0"/>
              <a:t>1-4</a:t>
            </a:r>
            <a:r>
              <a:rPr lang="ja-JP" altLang="en-US" dirty="0"/>
              <a:t>集会所</a:t>
            </a:r>
            <a:endParaRPr kumimoji="1" lang="ja-JP" altLang="en-US" dirty="0"/>
          </a:p>
        </p:txBody>
      </p:sp>
      <p:sp>
        <p:nvSpPr>
          <p:cNvPr id="3" name="正方形/長方形 2">
            <a:extLst>
              <a:ext uri="{FF2B5EF4-FFF2-40B4-BE49-F238E27FC236}">
                <a16:creationId xmlns="" xmlns:a16="http://schemas.microsoft.com/office/drawing/2014/main" id="{BC400FE7-C540-407D-8168-F3D97001CFD4}"/>
              </a:ext>
            </a:extLst>
          </p:cNvPr>
          <p:cNvSpPr/>
          <p:nvPr/>
        </p:nvSpPr>
        <p:spPr>
          <a:xfrm>
            <a:off x="6099956" y="2192944"/>
            <a:ext cx="2465985" cy="5879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a:t>新型コロナウイルスのため最小限で総会を行ないました。</a:t>
            </a:r>
          </a:p>
        </p:txBody>
      </p:sp>
      <p:sp>
        <p:nvSpPr>
          <p:cNvPr id="8" name="タイトル 1">
            <a:extLst>
              <a:ext uri="{FF2B5EF4-FFF2-40B4-BE49-F238E27FC236}">
                <a16:creationId xmlns="" xmlns:a16="http://schemas.microsoft.com/office/drawing/2014/main" id="{0B683FFF-1241-49E0-946A-6334030688D8}"/>
              </a:ext>
            </a:extLst>
          </p:cNvPr>
          <p:cNvSpPr txBox="1">
            <a:spLocks/>
          </p:cNvSpPr>
          <p:nvPr/>
        </p:nvSpPr>
        <p:spPr>
          <a:xfrm>
            <a:off x="683568" y="3486331"/>
            <a:ext cx="4973722" cy="792088"/>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kumimoji="1"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2pPr>
            <a:lvl3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3pPr>
            <a:lvl4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4pPr>
            <a:lvl5pPr algn="ctr" rtl="0" eaLnBrk="0" fontAlgn="base" hangingPunct="0">
              <a:spcBef>
                <a:spcPct val="0"/>
              </a:spcBef>
              <a:spcAft>
                <a:spcPct val="0"/>
              </a:spcAft>
              <a:defRPr kumimoji="1" sz="4100" b="1">
                <a:solidFill>
                  <a:schemeClr val="tx1"/>
                </a:solidFill>
                <a:latin typeface="Lucida Sans" pitchFamily="34" charset="0"/>
                <a:ea typeface="HG丸ｺﾞｼｯｸM-PRO" pitchFamily="50" charset="-128"/>
              </a:defRPr>
            </a:lvl5pPr>
            <a:lvl6pPr marL="457200" algn="ctr" rtl="0" fontAlgn="base">
              <a:spcBef>
                <a:spcPct val="0"/>
              </a:spcBef>
              <a:spcAft>
                <a:spcPct val="0"/>
              </a:spcAft>
              <a:defRPr kumimoji="1" sz="4100" b="1">
                <a:solidFill>
                  <a:schemeClr val="tx1"/>
                </a:solidFill>
                <a:latin typeface="Lucida Sans" pitchFamily="34" charset="0"/>
                <a:ea typeface="HG丸ｺﾞｼｯｸM-PRO" pitchFamily="50" charset="-128"/>
              </a:defRPr>
            </a:lvl6pPr>
            <a:lvl7pPr marL="914400" algn="ctr" rtl="0" fontAlgn="base">
              <a:spcBef>
                <a:spcPct val="0"/>
              </a:spcBef>
              <a:spcAft>
                <a:spcPct val="0"/>
              </a:spcAft>
              <a:defRPr kumimoji="1" sz="4100" b="1">
                <a:solidFill>
                  <a:schemeClr val="tx1"/>
                </a:solidFill>
                <a:latin typeface="Lucida Sans" pitchFamily="34" charset="0"/>
                <a:ea typeface="HG丸ｺﾞｼｯｸM-PRO" pitchFamily="50" charset="-128"/>
              </a:defRPr>
            </a:lvl7pPr>
            <a:lvl8pPr marL="1371600" algn="ctr" rtl="0" fontAlgn="base">
              <a:spcBef>
                <a:spcPct val="0"/>
              </a:spcBef>
              <a:spcAft>
                <a:spcPct val="0"/>
              </a:spcAft>
              <a:defRPr kumimoji="1" sz="4100" b="1">
                <a:solidFill>
                  <a:schemeClr val="tx1"/>
                </a:solidFill>
                <a:latin typeface="Lucida Sans" pitchFamily="34" charset="0"/>
                <a:ea typeface="HG丸ｺﾞｼｯｸM-PRO" pitchFamily="50" charset="-128"/>
              </a:defRPr>
            </a:lvl8pPr>
            <a:lvl9pPr marL="1828800" algn="ctr" rtl="0" fontAlgn="base">
              <a:spcBef>
                <a:spcPct val="0"/>
              </a:spcBef>
              <a:spcAft>
                <a:spcPct val="0"/>
              </a:spcAft>
              <a:defRPr kumimoji="1" sz="4100" b="1">
                <a:solidFill>
                  <a:schemeClr val="tx1"/>
                </a:solidFill>
                <a:latin typeface="Lucida Sans" pitchFamily="34" charset="0"/>
                <a:ea typeface="HG丸ｺﾞｼｯｸM-PRO" pitchFamily="50" charset="-128"/>
              </a:defRPr>
            </a:lvl9pPr>
          </a:lstStyle>
          <a:p>
            <a:r>
              <a:rPr lang="ja-JP" altLang="en-US" sz="3600" dirty="0">
                <a:solidFill>
                  <a:srgbClr val="F72AF2"/>
                </a:solidFill>
              </a:rPr>
              <a:t>開所</a:t>
            </a:r>
            <a:r>
              <a:rPr lang="ja-JP" altLang="en-US" sz="3600">
                <a:solidFill>
                  <a:srgbClr val="F72AF2"/>
                </a:solidFill>
              </a:rPr>
              <a:t>の集い・事業開始</a:t>
            </a:r>
            <a:endParaRPr lang="ja-JP" altLang="en-US" sz="3600" dirty="0">
              <a:solidFill>
                <a:srgbClr val="F72AF2"/>
              </a:solidFill>
            </a:endParaRPr>
          </a:p>
        </p:txBody>
      </p:sp>
      <p:sp>
        <p:nvSpPr>
          <p:cNvPr id="9" name="正方形/長方形 8">
            <a:extLst>
              <a:ext uri="{FF2B5EF4-FFF2-40B4-BE49-F238E27FC236}">
                <a16:creationId xmlns="" xmlns:a16="http://schemas.microsoft.com/office/drawing/2014/main" id="{79460CEC-69A7-47C9-9682-6DD57C5414C8}"/>
              </a:ext>
            </a:extLst>
          </p:cNvPr>
          <p:cNvSpPr/>
          <p:nvPr/>
        </p:nvSpPr>
        <p:spPr>
          <a:xfrm>
            <a:off x="6084168" y="3301126"/>
            <a:ext cx="2465985" cy="9772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10/29</a:t>
            </a:r>
            <a:r>
              <a:rPr kumimoji="1" lang="ja-JP" altLang="en-US" dirty="0"/>
              <a:t>・</a:t>
            </a:r>
            <a:r>
              <a:rPr kumimoji="1" lang="en-US" altLang="ja-JP" dirty="0"/>
              <a:t>11/1</a:t>
            </a:r>
          </a:p>
          <a:p>
            <a:pPr algn="ctr"/>
            <a:r>
              <a:rPr lang="ja-JP" altLang="en-US" dirty="0"/>
              <a:t>さくらさくら</a:t>
            </a:r>
            <a:endParaRPr lang="en-US" altLang="ja-JP" dirty="0"/>
          </a:p>
          <a:p>
            <a:pPr algn="ctr"/>
            <a:r>
              <a:rPr lang="ja-JP" altLang="en-US" dirty="0"/>
              <a:t>ほっとスペース</a:t>
            </a:r>
            <a:endParaRPr kumimoji="1" lang="ja-JP" altLang="en-US" dirty="0"/>
          </a:p>
        </p:txBody>
      </p:sp>
      <p:pic>
        <p:nvPicPr>
          <p:cNvPr id="11" name="図 10">
            <a:extLst>
              <a:ext uri="{FF2B5EF4-FFF2-40B4-BE49-F238E27FC236}">
                <a16:creationId xmlns="" xmlns:a16="http://schemas.microsoft.com/office/drawing/2014/main" id="{C149876F-6EEB-4E74-966A-DAC34FAE18DC}"/>
              </a:ext>
            </a:extLst>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9882" y="4465272"/>
            <a:ext cx="2650547" cy="1912270"/>
          </a:xfrm>
          <a:prstGeom prst="rect">
            <a:avLst/>
          </a:prstGeom>
          <a:noFill/>
          <a:ln>
            <a:noFill/>
          </a:ln>
        </p:spPr>
      </p:pic>
      <p:sp>
        <p:nvSpPr>
          <p:cNvPr id="12" name="正方形/長方形 11">
            <a:extLst>
              <a:ext uri="{FF2B5EF4-FFF2-40B4-BE49-F238E27FC236}">
                <a16:creationId xmlns="" xmlns:a16="http://schemas.microsoft.com/office/drawing/2014/main" id="{0426B198-A230-4BB3-BA77-27F0462DAA4E}"/>
              </a:ext>
            </a:extLst>
          </p:cNvPr>
          <p:cNvSpPr/>
          <p:nvPr/>
        </p:nvSpPr>
        <p:spPr>
          <a:xfrm>
            <a:off x="6659284" y="4672415"/>
            <a:ext cx="1529881" cy="14979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00" dirty="0"/>
              <a:t>10</a:t>
            </a:r>
            <a:r>
              <a:rPr kumimoji="1" lang="ja-JP" altLang="en-US" sz="1100" dirty="0"/>
              <a:t>月</a:t>
            </a:r>
            <a:r>
              <a:rPr kumimoji="1" lang="en-US" altLang="ja-JP" sz="1100" dirty="0"/>
              <a:t>29</a:t>
            </a:r>
            <a:r>
              <a:rPr kumimoji="1" lang="ja-JP" altLang="en-US" sz="1100" dirty="0"/>
              <a:t>日オープン記念イベントは、地域の方や行政の方もお呼びしました。</a:t>
            </a:r>
            <a:endParaRPr kumimoji="1" lang="en-US" altLang="ja-JP" sz="1100" dirty="0"/>
          </a:p>
          <a:p>
            <a:r>
              <a:rPr kumimoji="1" lang="en-US" altLang="ja-JP" sz="1100" dirty="0">
                <a:latin typeface="+mn-ea"/>
              </a:rPr>
              <a:t>11</a:t>
            </a:r>
            <a:r>
              <a:rPr kumimoji="1" lang="ja-JP" altLang="en-US" sz="1100" dirty="0">
                <a:latin typeface="+mn-ea"/>
              </a:rPr>
              <a:t>月</a:t>
            </a:r>
            <a:r>
              <a:rPr kumimoji="1" lang="en-US" altLang="ja-JP" sz="1100" dirty="0">
                <a:latin typeface="+mn-ea"/>
              </a:rPr>
              <a:t>1</a:t>
            </a:r>
            <a:r>
              <a:rPr kumimoji="1" lang="ja-JP" altLang="en-US" sz="1100" dirty="0">
                <a:latin typeface="+mn-ea"/>
              </a:rPr>
              <a:t>日事業開始</a:t>
            </a:r>
          </a:p>
        </p:txBody>
      </p:sp>
      <p:pic>
        <p:nvPicPr>
          <p:cNvPr id="13" name="図 12">
            <a:extLst>
              <a:ext uri="{FF2B5EF4-FFF2-40B4-BE49-F238E27FC236}">
                <a16:creationId xmlns="" xmlns:a16="http://schemas.microsoft.com/office/drawing/2014/main" id="{775F6873-5BB6-4487-928B-1633824CA1EA}"/>
              </a:ext>
            </a:extLst>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00104" y="4465272"/>
            <a:ext cx="3029505" cy="1912270"/>
          </a:xfrm>
          <a:prstGeom prst="rect">
            <a:avLst/>
          </a:prstGeom>
          <a:noFill/>
          <a:ln>
            <a:noFill/>
          </a:ln>
        </p:spPr>
      </p:pic>
    </p:spTree>
    <p:extLst>
      <p:ext uri="{BB962C8B-B14F-4D97-AF65-F5344CB8AC3E}">
        <p14:creationId xmlns="" xmlns:p14="http://schemas.microsoft.com/office/powerpoint/2010/main" val="426567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1290803-FA85-4A9D-9AF5-CF320780B4A3}"/>
              </a:ext>
            </a:extLst>
          </p:cNvPr>
          <p:cNvSpPr>
            <a:spLocks noGrp="1"/>
          </p:cNvSpPr>
          <p:nvPr>
            <p:ph type="title"/>
          </p:nvPr>
        </p:nvSpPr>
        <p:spPr/>
        <p:txBody>
          <a:bodyPr/>
          <a:lstStyle/>
          <a:p>
            <a:r>
              <a:rPr kumimoji="1" lang="ja-JP" altLang="en-US" dirty="0">
                <a:solidFill>
                  <a:srgbClr val="F72AF2"/>
                </a:solidFill>
              </a:rPr>
              <a:t>草の</a:t>
            </a:r>
            <a:r>
              <a:rPr kumimoji="1" lang="ja-JP" altLang="en-US" dirty="0" smtClean="0">
                <a:solidFill>
                  <a:srgbClr val="F72AF2"/>
                </a:solidFill>
              </a:rPr>
              <a:t>根育成</a:t>
            </a:r>
            <a:r>
              <a:rPr kumimoji="1" lang="ja-JP" altLang="en-US" dirty="0">
                <a:solidFill>
                  <a:srgbClr val="F72AF2"/>
                </a:solidFill>
              </a:rPr>
              <a:t>助成金</a:t>
            </a:r>
          </a:p>
        </p:txBody>
      </p:sp>
      <p:sp>
        <p:nvSpPr>
          <p:cNvPr id="3" name="コンテンツ プレースホルダー 2">
            <a:extLst>
              <a:ext uri="{FF2B5EF4-FFF2-40B4-BE49-F238E27FC236}">
                <a16:creationId xmlns="" xmlns:a16="http://schemas.microsoft.com/office/drawing/2014/main" id="{078AEBA9-9BA9-4772-8F79-99F7853B45B7}"/>
              </a:ext>
            </a:extLst>
          </p:cNvPr>
          <p:cNvSpPr>
            <a:spLocks noGrp="1"/>
          </p:cNvSpPr>
          <p:nvPr>
            <p:ph idx="1"/>
          </p:nvPr>
        </p:nvSpPr>
        <p:spPr>
          <a:xfrm>
            <a:off x="457200" y="1268760"/>
            <a:ext cx="8229600" cy="5039965"/>
          </a:xfrm>
        </p:spPr>
        <p:txBody>
          <a:bodyPr/>
          <a:lstStyle/>
          <a:p>
            <a:pPr marL="136525" indent="0">
              <a:buNone/>
            </a:pPr>
            <a:r>
              <a:rPr kumimoji="1" lang="ja-JP" altLang="en-US" sz="2000" dirty="0">
                <a:solidFill>
                  <a:srgbClr val="002060"/>
                </a:solidFill>
              </a:rPr>
              <a:t>対象経費合計金額：　１，２５０，０００円</a:t>
            </a:r>
            <a:endParaRPr kumimoji="1" lang="en-US" altLang="ja-JP" sz="2000" dirty="0">
              <a:solidFill>
                <a:srgbClr val="002060"/>
              </a:solidFill>
            </a:endParaRPr>
          </a:p>
          <a:p>
            <a:pPr marL="136525" indent="0">
              <a:buNone/>
            </a:pPr>
            <a:r>
              <a:rPr lang="ja-JP" altLang="en-US" sz="2000" dirty="0">
                <a:solidFill>
                  <a:srgbClr val="002060"/>
                </a:solidFill>
              </a:rPr>
              <a:t>助成金金額：　　　　　　５２８，０００円</a:t>
            </a:r>
            <a:endParaRPr lang="en-US" altLang="ja-JP" sz="2000" dirty="0">
              <a:solidFill>
                <a:srgbClr val="002060"/>
              </a:solidFill>
            </a:endParaRPr>
          </a:p>
          <a:p>
            <a:pPr marL="136525" indent="0">
              <a:buNone/>
            </a:pPr>
            <a:r>
              <a:rPr kumimoji="1" lang="ja-JP" altLang="en-US" sz="2000" dirty="0">
                <a:solidFill>
                  <a:srgbClr val="002060"/>
                </a:solidFill>
              </a:rPr>
              <a:t>助成内容：厨房器具備品</a:t>
            </a:r>
            <a:endParaRPr kumimoji="1" lang="en-US" altLang="ja-JP" sz="2000" dirty="0">
              <a:solidFill>
                <a:srgbClr val="002060"/>
              </a:solidFill>
            </a:endParaRPr>
          </a:p>
          <a:p>
            <a:pPr marL="136525" indent="0">
              <a:buNone/>
            </a:pPr>
            <a:r>
              <a:rPr lang="ja-JP" altLang="en-US" sz="2000" dirty="0">
                <a:solidFill>
                  <a:srgbClr val="002060"/>
                </a:solidFill>
              </a:rPr>
              <a:t>　　　　　</a:t>
            </a:r>
            <a:r>
              <a:rPr kumimoji="1" lang="ja-JP" altLang="en-US" sz="2000" dirty="0">
                <a:solidFill>
                  <a:srgbClr val="002060"/>
                </a:solidFill>
              </a:rPr>
              <a:t>プロジェクター</a:t>
            </a:r>
            <a:endParaRPr kumimoji="1" lang="en-US" altLang="ja-JP" sz="2000" dirty="0">
              <a:solidFill>
                <a:srgbClr val="002060"/>
              </a:solidFill>
            </a:endParaRPr>
          </a:p>
          <a:p>
            <a:pPr marL="136525" indent="0">
              <a:buNone/>
            </a:pPr>
            <a:r>
              <a:rPr lang="ja-JP" altLang="en-US" sz="2000" dirty="0">
                <a:solidFill>
                  <a:srgbClr val="002060"/>
                </a:solidFill>
              </a:rPr>
              <a:t>　　　　　テント</a:t>
            </a:r>
            <a:endParaRPr lang="en-US" altLang="ja-JP" sz="2000" dirty="0">
              <a:solidFill>
                <a:srgbClr val="002060"/>
              </a:solidFill>
            </a:endParaRPr>
          </a:p>
          <a:p>
            <a:pPr marL="136525" indent="0">
              <a:buNone/>
            </a:pPr>
            <a:r>
              <a:rPr lang="en-US" altLang="ja-JP" sz="1800" dirty="0">
                <a:solidFill>
                  <a:srgbClr val="002060"/>
                </a:solidFill>
              </a:rPr>
              <a:t>【</a:t>
            </a:r>
            <a:r>
              <a:rPr lang="ja-JP" altLang="en-US" sz="1800" dirty="0">
                <a:solidFill>
                  <a:srgbClr val="002060"/>
                </a:solidFill>
              </a:rPr>
              <a:t>成果</a:t>
            </a:r>
            <a:r>
              <a:rPr lang="en-US" altLang="ja-JP" sz="1800" dirty="0">
                <a:solidFill>
                  <a:srgbClr val="002060"/>
                </a:solidFill>
              </a:rPr>
              <a:t>】</a:t>
            </a:r>
          </a:p>
          <a:p>
            <a:pPr marL="136525" indent="0">
              <a:buNone/>
            </a:pPr>
            <a:r>
              <a:rPr lang="ja-JP" altLang="en-US" sz="1800" dirty="0">
                <a:solidFill>
                  <a:srgbClr val="002060"/>
                </a:solidFill>
              </a:rPr>
              <a:t>　①桜台団地センター街が明るい雰囲気に変わったという声をいただく</a:t>
            </a:r>
            <a:endParaRPr lang="en-US" altLang="ja-JP" sz="1800" dirty="0">
              <a:solidFill>
                <a:srgbClr val="002060"/>
              </a:solidFill>
            </a:endParaRPr>
          </a:p>
          <a:p>
            <a:pPr marL="136525" indent="0">
              <a:buNone/>
            </a:pPr>
            <a:r>
              <a:rPr lang="ja-JP" altLang="en-US" sz="1800" dirty="0">
                <a:solidFill>
                  <a:srgbClr val="002060"/>
                </a:solidFill>
              </a:rPr>
              <a:t>　②レンタルボックスが多世代交流の場になっている</a:t>
            </a:r>
            <a:endParaRPr lang="en-US" altLang="ja-JP" sz="1800" dirty="0">
              <a:solidFill>
                <a:srgbClr val="002060"/>
              </a:solidFill>
            </a:endParaRPr>
          </a:p>
          <a:p>
            <a:pPr marL="136525" indent="0">
              <a:buNone/>
            </a:pPr>
            <a:r>
              <a:rPr lang="ja-JP" altLang="en-US" sz="1800" dirty="0">
                <a:solidFill>
                  <a:srgbClr val="002060"/>
                </a:solidFill>
              </a:rPr>
              <a:t>　③まちづくり協議会日常的な協力関係が生まれ、ソフト面で貢献。</a:t>
            </a:r>
            <a:endParaRPr lang="en-US" altLang="ja-JP" sz="1800" dirty="0">
              <a:solidFill>
                <a:srgbClr val="002060"/>
              </a:solidFill>
            </a:endParaRPr>
          </a:p>
          <a:p>
            <a:pPr marL="136525" indent="0">
              <a:buNone/>
            </a:pPr>
            <a:r>
              <a:rPr lang="ja-JP" altLang="en-US" sz="1800" dirty="0">
                <a:solidFill>
                  <a:srgbClr val="002060"/>
                </a:solidFill>
              </a:rPr>
              <a:t>　④社協・地域包括支援センターとの関係が生まれ、地域の参加型市民団体</a:t>
            </a:r>
            <a:endParaRPr lang="en-US" altLang="ja-JP" sz="1800" dirty="0">
              <a:solidFill>
                <a:srgbClr val="002060"/>
              </a:solidFill>
            </a:endParaRPr>
          </a:p>
          <a:p>
            <a:pPr marL="136525" indent="0">
              <a:buNone/>
            </a:pPr>
            <a:r>
              <a:rPr lang="ja-JP" altLang="en-US" sz="1800" dirty="0">
                <a:solidFill>
                  <a:srgbClr val="002060"/>
                </a:solidFill>
              </a:rPr>
              <a:t>　　の拠点としても検討され始めた。</a:t>
            </a:r>
            <a:endParaRPr lang="en-US" altLang="ja-JP" sz="1800" dirty="0">
              <a:solidFill>
                <a:srgbClr val="002060"/>
              </a:solidFill>
            </a:endParaRPr>
          </a:p>
          <a:p>
            <a:pPr marL="136525" indent="0">
              <a:buNone/>
            </a:pPr>
            <a:r>
              <a:rPr lang="en-US" altLang="ja-JP" sz="1800" dirty="0">
                <a:solidFill>
                  <a:srgbClr val="002060"/>
                </a:solidFill>
              </a:rPr>
              <a:t>【</a:t>
            </a:r>
            <a:r>
              <a:rPr lang="ja-JP" altLang="en-US" sz="1800" dirty="0">
                <a:solidFill>
                  <a:srgbClr val="002060"/>
                </a:solidFill>
              </a:rPr>
              <a:t>課題</a:t>
            </a:r>
            <a:r>
              <a:rPr lang="en-US" altLang="ja-JP" sz="1800" dirty="0">
                <a:solidFill>
                  <a:srgbClr val="002060"/>
                </a:solidFill>
              </a:rPr>
              <a:t>】</a:t>
            </a:r>
          </a:p>
          <a:p>
            <a:pPr marL="136525" indent="0">
              <a:buNone/>
            </a:pPr>
            <a:r>
              <a:rPr lang="ja-JP" altLang="en-US" sz="1800" dirty="0">
                <a:solidFill>
                  <a:srgbClr val="002060"/>
                </a:solidFill>
              </a:rPr>
              <a:t>　①コロナ禍のため、地域の交流拠点としては、場所が狭すぎる。</a:t>
            </a:r>
            <a:endParaRPr lang="en-US" altLang="ja-JP" sz="1800" dirty="0">
              <a:solidFill>
                <a:srgbClr val="002060"/>
              </a:solidFill>
            </a:endParaRPr>
          </a:p>
          <a:p>
            <a:pPr marL="136525" indent="0">
              <a:buNone/>
            </a:pPr>
            <a:r>
              <a:rPr lang="ja-JP" altLang="en-US" sz="1800" dirty="0">
                <a:solidFill>
                  <a:srgbClr val="002060"/>
                </a:solidFill>
              </a:rPr>
              <a:t>　②子ども食堂が</a:t>
            </a:r>
            <a:r>
              <a:rPr lang="en-US" altLang="ja-JP" sz="1800" dirty="0">
                <a:solidFill>
                  <a:srgbClr val="002060"/>
                </a:solidFill>
              </a:rPr>
              <a:t>5</a:t>
            </a:r>
            <a:r>
              <a:rPr lang="ja-JP" altLang="en-US" sz="1800" dirty="0">
                <a:solidFill>
                  <a:srgbClr val="002060"/>
                </a:solidFill>
              </a:rPr>
              <a:t>月から加わり、食事をする広いスペースが必要になった。</a:t>
            </a:r>
            <a:endParaRPr lang="en-US" altLang="ja-JP" sz="1800" dirty="0">
              <a:solidFill>
                <a:srgbClr val="002060"/>
              </a:solidFill>
            </a:endParaRPr>
          </a:p>
          <a:p>
            <a:pPr marL="136525" indent="0">
              <a:buNone/>
            </a:pPr>
            <a:r>
              <a:rPr lang="ja-JP" altLang="en-US" sz="1800" dirty="0">
                <a:solidFill>
                  <a:srgbClr val="002060"/>
                </a:solidFill>
              </a:rPr>
              <a:t>　③改修工事費が予想以上に係ったため、収益を考慮した事業経営が必要。　　　　</a:t>
            </a:r>
            <a:endParaRPr lang="en-US" altLang="ja-JP" sz="1800" dirty="0">
              <a:solidFill>
                <a:srgbClr val="002060"/>
              </a:solidFill>
            </a:endParaRPr>
          </a:p>
          <a:p>
            <a:pPr marL="136525" indent="0">
              <a:buNone/>
            </a:pPr>
            <a:endParaRPr lang="en-US" altLang="ja-JP" dirty="0">
              <a:solidFill>
                <a:srgbClr val="002060"/>
              </a:solidFill>
            </a:endParaRPr>
          </a:p>
          <a:p>
            <a:pPr marL="136525" indent="0">
              <a:buNone/>
            </a:pPr>
            <a:r>
              <a:rPr kumimoji="1" lang="ja-JP" altLang="en-US" dirty="0">
                <a:solidFill>
                  <a:srgbClr val="002060"/>
                </a:solidFill>
              </a:rPr>
              <a:t>　</a:t>
            </a:r>
          </a:p>
        </p:txBody>
      </p:sp>
    </p:spTree>
    <p:extLst>
      <p:ext uri="{BB962C8B-B14F-4D97-AF65-F5344CB8AC3E}">
        <p14:creationId xmlns="" xmlns:p14="http://schemas.microsoft.com/office/powerpoint/2010/main" val="380306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0523113-1AC2-5D4E-AF94-97BE068606DE}"/>
              </a:ext>
            </a:extLst>
          </p:cNvPr>
          <p:cNvSpPr>
            <a:spLocks noGrp="1"/>
          </p:cNvSpPr>
          <p:nvPr>
            <p:ph type="title"/>
          </p:nvPr>
        </p:nvSpPr>
        <p:spPr>
          <a:xfrm>
            <a:off x="323528" y="274638"/>
            <a:ext cx="8363272" cy="1143000"/>
          </a:xfrm>
        </p:spPr>
        <p:txBody>
          <a:bodyPr>
            <a:noAutofit/>
          </a:bodyPr>
          <a:lstStyle/>
          <a:p>
            <a:r>
              <a:rPr lang="ja-JP" altLang="en-US" sz="4000" dirty="0">
                <a:solidFill>
                  <a:srgbClr val="F72AF2"/>
                </a:solidFill>
              </a:rPr>
              <a:t>１．地域の居場所</a:t>
            </a:r>
            <a:r>
              <a:rPr lang="ja-JP" altLang="en-US" sz="2400" dirty="0">
                <a:solidFill>
                  <a:srgbClr val="F72AF2"/>
                </a:solidFill>
              </a:rPr>
              <a:t>（ほっとスペース）</a:t>
            </a:r>
            <a:r>
              <a:rPr lang="ja-JP" altLang="en-US" sz="4000" dirty="0">
                <a:solidFill>
                  <a:srgbClr val="F72AF2"/>
                </a:solidFill>
              </a:rPr>
              <a:t>事業</a:t>
            </a:r>
            <a:endParaRPr kumimoji="1" lang="ja-JP" altLang="en-US" sz="4000" dirty="0">
              <a:solidFill>
                <a:srgbClr val="F72AF2"/>
              </a:solidFill>
            </a:endParaRPr>
          </a:p>
        </p:txBody>
      </p:sp>
      <p:sp>
        <p:nvSpPr>
          <p:cNvPr id="3" name="コンテンツ プレースホルダー 2">
            <a:extLst>
              <a:ext uri="{FF2B5EF4-FFF2-40B4-BE49-F238E27FC236}">
                <a16:creationId xmlns="" xmlns:a16="http://schemas.microsoft.com/office/drawing/2014/main" id="{FA08D917-BB55-2547-AD2D-8A9B045BFF80}"/>
              </a:ext>
            </a:extLst>
          </p:cNvPr>
          <p:cNvSpPr>
            <a:spLocks noGrp="1"/>
          </p:cNvSpPr>
          <p:nvPr>
            <p:ph idx="1"/>
          </p:nvPr>
        </p:nvSpPr>
        <p:spPr>
          <a:xfrm>
            <a:off x="457200" y="1628800"/>
            <a:ext cx="8229600" cy="4382541"/>
          </a:xfrm>
        </p:spPr>
        <p:txBody>
          <a:bodyPr/>
          <a:lstStyle/>
          <a:p>
            <a:pPr marL="136525" indent="0">
              <a:buNone/>
            </a:pPr>
            <a:r>
              <a:rPr lang="ja-JP" altLang="ja-JP" sz="2000" dirty="0">
                <a:solidFill>
                  <a:schemeClr val="accent4">
                    <a:lumMod val="50000"/>
                  </a:schemeClr>
                </a:solidFill>
              </a:rPr>
              <a:t>■開設日…月・木・日</a:t>
            </a:r>
            <a:r>
              <a:rPr lang="ja-JP" altLang="en-US" sz="2000" dirty="0">
                <a:solidFill>
                  <a:schemeClr val="accent4">
                    <a:lumMod val="50000"/>
                  </a:schemeClr>
                </a:solidFill>
              </a:rPr>
              <a:t>　</a:t>
            </a:r>
            <a:r>
              <a:rPr lang="en-US" altLang="ja-JP" sz="2000" dirty="0">
                <a:solidFill>
                  <a:schemeClr val="accent4">
                    <a:lumMod val="50000"/>
                  </a:schemeClr>
                </a:solidFill>
              </a:rPr>
              <a:t>10:00</a:t>
            </a:r>
            <a:r>
              <a:rPr lang="ja-JP" altLang="ja-JP" sz="2000" dirty="0">
                <a:solidFill>
                  <a:schemeClr val="accent4">
                    <a:lumMod val="50000"/>
                  </a:schemeClr>
                </a:solidFill>
              </a:rPr>
              <a:t>～</a:t>
            </a:r>
            <a:r>
              <a:rPr lang="en-US" altLang="ja-JP" sz="2000" dirty="0">
                <a:solidFill>
                  <a:schemeClr val="accent4">
                    <a:lumMod val="50000"/>
                  </a:schemeClr>
                </a:solidFill>
              </a:rPr>
              <a:t>16:00</a:t>
            </a:r>
            <a:r>
              <a:rPr lang="ja-JP" altLang="en-US" sz="2000" dirty="0">
                <a:solidFill>
                  <a:schemeClr val="accent4">
                    <a:lumMod val="50000"/>
                  </a:schemeClr>
                </a:solidFill>
              </a:rPr>
              <a:t>⇒コロナ禍で緊急事態宣言後</a:t>
            </a:r>
            <a:endParaRPr lang="en-US" altLang="ja-JP" sz="2000" dirty="0">
              <a:solidFill>
                <a:schemeClr val="accent4">
                  <a:lumMod val="50000"/>
                </a:schemeClr>
              </a:solidFill>
            </a:endParaRPr>
          </a:p>
          <a:p>
            <a:pPr marL="136525" indent="0">
              <a:buNone/>
            </a:pPr>
            <a:r>
              <a:rPr lang="ja-JP" altLang="en-US" sz="2000" dirty="0">
                <a:solidFill>
                  <a:schemeClr val="accent4">
                    <a:lumMod val="50000"/>
                  </a:schemeClr>
                </a:solidFill>
              </a:rPr>
              <a:t>　　　　　　　　　　　　　　　　月曜日以外営業で分散・時短開催</a:t>
            </a:r>
            <a:r>
              <a:rPr lang="ja-JP" altLang="ja-JP" sz="2000" dirty="0">
                <a:solidFill>
                  <a:schemeClr val="accent4">
                    <a:lumMod val="50000"/>
                  </a:schemeClr>
                </a:solidFill>
              </a:rPr>
              <a:t>　</a:t>
            </a:r>
          </a:p>
          <a:p>
            <a:pPr marL="136525" indent="0">
              <a:buNone/>
            </a:pPr>
            <a:r>
              <a:rPr lang="ja-JP" altLang="ja-JP" sz="2400" dirty="0">
                <a:solidFill>
                  <a:srgbClr val="F72AF2"/>
                </a:solidFill>
              </a:rPr>
              <a:t>（１）食の提供</a:t>
            </a:r>
            <a:r>
              <a:rPr lang="ja-JP" altLang="en-US" sz="2400" dirty="0">
                <a:solidFill>
                  <a:srgbClr val="F72AF2"/>
                </a:solidFill>
              </a:rPr>
              <a:t>　　</a:t>
            </a:r>
            <a:r>
              <a:rPr lang="ja-JP" altLang="en-US" sz="2400" dirty="0">
                <a:solidFill>
                  <a:schemeClr val="accent4">
                    <a:lumMod val="50000"/>
                  </a:schemeClr>
                </a:solidFill>
              </a:rPr>
              <a:t>　</a:t>
            </a:r>
            <a:r>
              <a:rPr lang="ja-JP" altLang="en-US" sz="1800" dirty="0">
                <a:solidFill>
                  <a:schemeClr val="accent4">
                    <a:lumMod val="50000"/>
                  </a:schemeClr>
                </a:solidFill>
              </a:rPr>
              <a:t>来場者</a:t>
            </a:r>
            <a:r>
              <a:rPr lang="en-US" altLang="ja-JP" sz="1800" dirty="0">
                <a:solidFill>
                  <a:schemeClr val="accent4">
                    <a:lumMod val="50000"/>
                  </a:schemeClr>
                </a:solidFill>
              </a:rPr>
              <a:t>1</a:t>
            </a:r>
            <a:r>
              <a:rPr lang="ja-JP" altLang="en-US" sz="1800" dirty="0">
                <a:solidFill>
                  <a:schemeClr val="accent4">
                    <a:lumMod val="50000"/>
                  </a:schemeClr>
                </a:solidFill>
              </a:rPr>
              <a:t>日約</a:t>
            </a:r>
            <a:r>
              <a:rPr lang="en-US" altLang="ja-JP" sz="1800" dirty="0">
                <a:solidFill>
                  <a:schemeClr val="accent4">
                    <a:lumMod val="50000"/>
                  </a:schemeClr>
                </a:solidFill>
              </a:rPr>
              <a:t>50</a:t>
            </a:r>
            <a:r>
              <a:rPr lang="ja-JP" altLang="en-US" sz="1800" dirty="0">
                <a:solidFill>
                  <a:schemeClr val="accent4">
                    <a:lumMod val="50000"/>
                  </a:schemeClr>
                </a:solidFill>
              </a:rPr>
              <a:t>人</a:t>
            </a:r>
            <a:endParaRPr lang="en-US" altLang="ja-JP" sz="1800" dirty="0">
              <a:solidFill>
                <a:srgbClr val="F72AF2"/>
              </a:solidFill>
            </a:endParaRPr>
          </a:p>
          <a:p>
            <a:pPr marL="136525" indent="0">
              <a:buNone/>
            </a:pPr>
            <a:r>
              <a:rPr lang="ja-JP" altLang="en-US" sz="2000" dirty="0">
                <a:solidFill>
                  <a:schemeClr val="accent4">
                    <a:lumMod val="50000"/>
                  </a:schemeClr>
                </a:solidFill>
                <a:sym typeface="Apple Color Emoji" pitchFamily="2" charset="0"/>
              </a:rPr>
              <a:t>　  </a:t>
            </a:r>
            <a:r>
              <a:rPr lang="ja-JP" altLang="en-US" dirty="0">
                <a:solidFill>
                  <a:schemeClr val="accent4">
                    <a:lumMod val="50000"/>
                  </a:schemeClr>
                </a:solidFill>
              </a:rPr>
              <a:t>☛　 </a:t>
            </a:r>
            <a:r>
              <a:rPr lang="ja-JP" altLang="en-US" sz="2000" dirty="0">
                <a:solidFill>
                  <a:schemeClr val="accent4">
                    <a:lumMod val="50000"/>
                  </a:schemeClr>
                </a:solidFill>
              </a:rPr>
              <a:t>惣菜の提供（日・木）</a:t>
            </a:r>
            <a:r>
              <a:rPr lang="en-US" altLang="ja-JP" sz="2000" dirty="0">
                <a:solidFill>
                  <a:schemeClr val="accent4">
                    <a:lumMod val="50000"/>
                  </a:schemeClr>
                </a:solidFill>
              </a:rPr>
              <a:t>100</a:t>
            </a:r>
            <a:r>
              <a:rPr lang="ja-JP" altLang="en-US" sz="2000" dirty="0">
                <a:solidFill>
                  <a:schemeClr val="accent4">
                    <a:lumMod val="50000"/>
                  </a:schemeClr>
                </a:solidFill>
              </a:rPr>
              <a:t>円～</a:t>
            </a:r>
            <a:r>
              <a:rPr lang="en-US" altLang="ja-JP" sz="2000" dirty="0">
                <a:solidFill>
                  <a:schemeClr val="accent4">
                    <a:lumMod val="50000"/>
                  </a:schemeClr>
                </a:solidFill>
              </a:rPr>
              <a:t>300</a:t>
            </a:r>
            <a:r>
              <a:rPr lang="ja-JP" altLang="en-US" sz="2000" dirty="0">
                <a:solidFill>
                  <a:schemeClr val="accent4">
                    <a:lumMod val="50000"/>
                  </a:schemeClr>
                </a:solidFill>
              </a:rPr>
              <a:t>円　１日</a:t>
            </a:r>
            <a:r>
              <a:rPr lang="en-US" altLang="ja-JP" sz="2000" dirty="0">
                <a:solidFill>
                  <a:schemeClr val="accent4">
                    <a:lumMod val="50000"/>
                  </a:schemeClr>
                </a:solidFill>
              </a:rPr>
              <a:t>150</a:t>
            </a:r>
            <a:r>
              <a:rPr lang="ja-JP" altLang="en-US" sz="2000" dirty="0">
                <a:solidFill>
                  <a:schemeClr val="accent4">
                    <a:lumMod val="50000"/>
                  </a:schemeClr>
                </a:solidFill>
              </a:rPr>
              <a:t>～</a:t>
            </a:r>
            <a:r>
              <a:rPr lang="en-US" altLang="ja-JP" sz="2000" dirty="0">
                <a:solidFill>
                  <a:schemeClr val="accent4">
                    <a:lumMod val="50000"/>
                  </a:schemeClr>
                </a:solidFill>
              </a:rPr>
              <a:t>180</a:t>
            </a:r>
            <a:r>
              <a:rPr lang="ja-JP" altLang="en-US" sz="2000" dirty="0">
                <a:solidFill>
                  <a:schemeClr val="accent4">
                    <a:lumMod val="50000"/>
                  </a:schemeClr>
                </a:solidFill>
              </a:rPr>
              <a:t>パック　</a:t>
            </a:r>
            <a:endParaRPr lang="en-US" altLang="ja-JP" sz="2000" dirty="0">
              <a:solidFill>
                <a:schemeClr val="accent4">
                  <a:lumMod val="50000"/>
                </a:schemeClr>
              </a:solidFill>
            </a:endParaRPr>
          </a:p>
          <a:p>
            <a:pPr marL="136525" indent="0">
              <a:buNone/>
            </a:pPr>
            <a:r>
              <a:rPr lang="ja-JP" altLang="en-US" sz="2000" dirty="0">
                <a:solidFill>
                  <a:schemeClr val="accent4">
                    <a:lumMod val="50000"/>
                  </a:schemeClr>
                </a:solidFill>
              </a:rPr>
              <a:t>　  </a:t>
            </a:r>
            <a:r>
              <a:rPr lang="ja-JP" altLang="en-US" dirty="0">
                <a:solidFill>
                  <a:schemeClr val="accent4">
                    <a:lumMod val="50000"/>
                  </a:schemeClr>
                </a:solidFill>
              </a:rPr>
              <a:t>☛ </a:t>
            </a:r>
            <a:r>
              <a:rPr lang="ja-JP" altLang="ja-JP" sz="2000" dirty="0">
                <a:solidFill>
                  <a:schemeClr val="accent4">
                    <a:lumMod val="50000"/>
                  </a:schemeClr>
                </a:solidFill>
              </a:rPr>
              <a:t>　</a:t>
            </a:r>
            <a:r>
              <a:rPr lang="ja-JP" altLang="en-US" sz="2000" dirty="0">
                <a:solidFill>
                  <a:schemeClr val="accent4">
                    <a:lumMod val="50000"/>
                  </a:schemeClr>
                </a:solidFill>
              </a:rPr>
              <a:t> </a:t>
            </a:r>
            <a:r>
              <a:rPr lang="ja-JP" altLang="ja-JP" sz="2000" dirty="0">
                <a:solidFill>
                  <a:schemeClr val="accent4">
                    <a:lumMod val="50000"/>
                  </a:schemeClr>
                </a:solidFill>
              </a:rPr>
              <a:t>スープ</a:t>
            </a:r>
            <a:r>
              <a:rPr lang="ja-JP" altLang="en-US" sz="2000" dirty="0">
                <a:solidFill>
                  <a:schemeClr val="accent4">
                    <a:lumMod val="50000"/>
                  </a:schemeClr>
                </a:solidFill>
              </a:rPr>
              <a:t>とパン  （火・水・木・金）     </a:t>
            </a:r>
            <a:endParaRPr lang="ja-JP" altLang="ja-JP" sz="2000" dirty="0">
              <a:solidFill>
                <a:schemeClr val="accent4">
                  <a:lumMod val="50000"/>
                </a:schemeClr>
              </a:solidFill>
            </a:endParaRPr>
          </a:p>
          <a:p>
            <a:r>
              <a:rPr lang="ja-JP" altLang="en-US" dirty="0">
                <a:solidFill>
                  <a:schemeClr val="accent4">
                    <a:lumMod val="50000"/>
                  </a:schemeClr>
                </a:solidFill>
              </a:rPr>
              <a:t>☛ </a:t>
            </a:r>
            <a:r>
              <a:rPr lang="ja-JP" altLang="ja-JP" sz="2000" dirty="0">
                <a:solidFill>
                  <a:schemeClr val="accent4">
                    <a:lumMod val="50000"/>
                  </a:schemeClr>
                </a:solidFill>
              </a:rPr>
              <a:t>　</a:t>
            </a:r>
            <a:r>
              <a:rPr lang="ja-JP" altLang="en-US" sz="2000" dirty="0">
                <a:solidFill>
                  <a:schemeClr val="accent4">
                    <a:lumMod val="50000"/>
                  </a:schemeClr>
                </a:solidFill>
              </a:rPr>
              <a:t> 焼き芋、焼き鳥、たこやき（火・水・金）</a:t>
            </a:r>
            <a:endParaRPr lang="ja-JP" altLang="ja-JP" sz="2000" dirty="0">
              <a:solidFill>
                <a:schemeClr val="accent4">
                  <a:lumMod val="50000"/>
                </a:schemeClr>
              </a:solidFill>
            </a:endParaRPr>
          </a:p>
          <a:p>
            <a:pPr marL="136525" indent="0">
              <a:buNone/>
            </a:pPr>
            <a:r>
              <a:rPr lang="ja-JP" altLang="en-US" sz="2000" dirty="0">
                <a:solidFill>
                  <a:schemeClr val="accent4">
                    <a:lumMod val="50000"/>
                  </a:schemeClr>
                </a:solidFill>
              </a:rPr>
              <a:t>　　</a:t>
            </a:r>
            <a:endParaRPr lang="en-US" altLang="ja-JP" sz="2000" dirty="0">
              <a:solidFill>
                <a:schemeClr val="accent4">
                  <a:lumMod val="50000"/>
                </a:schemeClr>
              </a:solidFill>
            </a:endParaRPr>
          </a:p>
          <a:p>
            <a:pPr marL="136525" indent="0">
              <a:buNone/>
            </a:pPr>
            <a:r>
              <a:rPr lang="ja-JP" altLang="en-US" sz="2000" dirty="0">
                <a:solidFill>
                  <a:schemeClr val="accent4">
                    <a:lumMod val="50000"/>
                  </a:schemeClr>
                </a:solidFill>
              </a:rPr>
              <a:t>　　</a:t>
            </a:r>
            <a:r>
              <a:rPr lang="en-US" altLang="ja-JP" sz="1800" dirty="0">
                <a:solidFill>
                  <a:schemeClr val="accent4">
                    <a:lumMod val="50000"/>
                  </a:schemeClr>
                </a:solidFill>
              </a:rPr>
              <a:t>2021</a:t>
            </a:r>
            <a:r>
              <a:rPr lang="ja-JP" altLang="en-US" sz="1800" dirty="0">
                <a:solidFill>
                  <a:schemeClr val="accent4">
                    <a:lumMod val="50000"/>
                  </a:schemeClr>
                </a:solidFill>
              </a:rPr>
              <a:t>年</a:t>
            </a:r>
            <a:r>
              <a:rPr lang="en-US" altLang="ja-JP" sz="1800" dirty="0">
                <a:solidFill>
                  <a:schemeClr val="accent4">
                    <a:lumMod val="50000"/>
                  </a:schemeClr>
                </a:solidFill>
              </a:rPr>
              <a:t>6</a:t>
            </a:r>
            <a:r>
              <a:rPr lang="ja-JP" altLang="en-US" sz="1800" dirty="0">
                <a:solidFill>
                  <a:schemeClr val="accent4">
                    <a:lumMod val="50000"/>
                  </a:schemeClr>
                </a:solidFill>
              </a:rPr>
              <a:t>月からお菓子類の製造及び販売を予定</a:t>
            </a:r>
            <a:endParaRPr lang="en-US" altLang="ja-JP" sz="1800" dirty="0">
              <a:solidFill>
                <a:schemeClr val="accent4">
                  <a:lumMod val="50000"/>
                </a:schemeClr>
              </a:solidFill>
            </a:endParaRPr>
          </a:p>
          <a:p>
            <a:r>
              <a:rPr lang="ja-JP" altLang="en-US" sz="1800" dirty="0">
                <a:solidFill>
                  <a:schemeClr val="accent4">
                    <a:lumMod val="50000"/>
                  </a:schemeClr>
                </a:solidFill>
              </a:rPr>
              <a:t>コロナ禍のためワンコインランチや</a:t>
            </a:r>
            <a:endParaRPr lang="en-US" altLang="ja-JP" sz="1800" dirty="0">
              <a:solidFill>
                <a:schemeClr val="accent4">
                  <a:lumMod val="50000"/>
                </a:schemeClr>
              </a:solidFill>
            </a:endParaRPr>
          </a:p>
          <a:p>
            <a:r>
              <a:rPr lang="ja-JP" altLang="en-US" sz="1800" dirty="0">
                <a:solidFill>
                  <a:schemeClr val="accent4">
                    <a:lumMod val="50000"/>
                  </a:schemeClr>
                </a:solidFill>
              </a:rPr>
              <a:t>ワンデイシェフの日は当面実施を見送る</a:t>
            </a:r>
            <a:endParaRPr lang="en-US" altLang="ja-JP" sz="1800" dirty="0">
              <a:solidFill>
                <a:schemeClr val="accent4">
                  <a:lumMod val="50000"/>
                </a:schemeClr>
              </a:solidFill>
            </a:endParaRPr>
          </a:p>
          <a:p>
            <a:pPr marL="136525" indent="0">
              <a:buNone/>
            </a:pPr>
            <a:endParaRPr lang="en-US" altLang="ja-JP" sz="2000" dirty="0">
              <a:solidFill>
                <a:schemeClr val="accent4">
                  <a:lumMod val="50000"/>
                </a:schemeClr>
              </a:solidFill>
            </a:endParaRPr>
          </a:p>
          <a:p>
            <a:r>
              <a:rPr lang="ja-JP" altLang="en-US" sz="2000" dirty="0">
                <a:solidFill>
                  <a:schemeClr val="accent4">
                    <a:lumMod val="50000"/>
                  </a:schemeClr>
                </a:solidFill>
              </a:rPr>
              <a:t>　　　　　　　　　　</a:t>
            </a:r>
            <a:r>
              <a:rPr lang="en-US" altLang="ja-JP" sz="2000" dirty="0">
                <a:solidFill>
                  <a:schemeClr val="accent4">
                    <a:lumMod val="50000"/>
                  </a:schemeClr>
                </a:solidFill>
              </a:rPr>
              <a:t>※</a:t>
            </a:r>
            <a:r>
              <a:rPr lang="ja-JP" altLang="en-US" sz="2000" dirty="0">
                <a:solidFill>
                  <a:schemeClr val="accent4">
                    <a:lumMod val="50000"/>
                  </a:schemeClr>
                </a:solidFill>
              </a:rPr>
              <a:t>保健所へ申請</a:t>
            </a:r>
            <a:r>
              <a:rPr lang="ja-JP" altLang="en-US" sz="2000" dirty="0">
                <a:solidFill>
                  <a:schemeClr val="bg1"/>
                </a:solidFill>
              </a:rPr>
              <a:t>👉</a:t>
            </a:r>
            <a:endParaRPr lang="ja-JP" altLang="ja-JP" sz="2000" dirty="0">
              <a:solidFill>
                <a:schemeClr val="bg1"/>
              </a:solidFill>
            </a:endParaRPr>
          </a:p>
          <a:p>
            <a:pPr marL="136525" indent="0">
              <a:buNone/>
            </a:pPr>
            <a:endParaRPr kumimoji="1" lang="ja-JP" altLang="en-US" sz="2000" dirty="0">
              <a:solidFill>
                <a:schemeClr val="bg1"/>
              </a:solidFill>
            </a:endParaRPr>
          </a:p>
        </p:txBody>
      </p:sp>
      <p:pic>
        <p:nvPicPr>
          <p:cNvPr id="4" name="図 3">
            <a:extLst>
              <a:ext uri="{FF2B5EF4-FFF2-40B4-BE49-F238E27FC236}">
                <a16:creationId xmlns="" xmlns:a16="http://schemas.microsoft.com/office/drawing/2014/main" id="{1F95619A-E690-F147-9917-1D934421CE6B}"/>
              </a:ext>
            </a:extLst>
          </p:cNvPr>
          <p:cNvPicPr>
            <a:picLocks noChangeAspect="1"/>
          </p:cNvPicPr>
          <p:nvPr/>
        </p:nvPicPr>
        <p:blipFill>
          <a:blip r:embed="rId2" cstate="print"/>
          <a:stretch>
            <a:fillRect/>
          </a:stretch>
        </p:blipFill>
        <p:spPr>
          <a:xfrm rot="10800000">
            <a:off x="6084168" y="4671386"/>
            <a:ext cx="2450868" cy="1838151"/>
          </a:xfrm>
          <a:prstGeom prst="rect">
            <a:avLst/>
          </a:prstGeom>
        </p:spPr>
      </p:pic>
    </p:spTree>
    <p:extLst>
      <p:ext uri="{BB962C8B-B14F-4D97-AF65-F5344CB8AC3E}">
        <p14:creationId xmlns="" xmlns:p14="http://schemas.microsoft.com/office/powerpoint/2010/main" val="474648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ひらめき">
  <a:themeElements>
    <a:clrScheme name="ひらめき">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ひらめき">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ひらめき">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7308</TotalTime>
  <Words>279</Words>
  <Application>Microsoft Office PowerPoint</Application>
  <PresentationFormat>画面に合わせる (4:3)</PresentationFormat>
  <Paragraphs>146</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ひらめき</vt:lpstr>
      <vt:lpstr>        町田・ワーカーズまちの縁がわ小山田桜台  2020年年度草の根育成助成　第6回報告会　2021.6</vt:lpstr>
      <vt:lpstr>　　　ワーカーズまちの縁がわ小山田桜台　ほっとスペース 　　　さくらさくらの活動と事業</vt:lpstr>
      <vt:lpstr>小山田桜台地域の背景</vt:lpstr>
      <vt:lpstr>住民の茶話会から空き店舗の活用へ</vt:lpstr>
      <vt:lpstr>  UR.都市機構東日本賃貸住宅  </vt:lpstr>
      <vt:lpstr>リユース厨房用品店舗見学　3店舗 助成金で主な厨房器具を揃えた</vt:lpstr>
      <vt:lpstr>設立総会</vt:lpstr>
      <vt:lpstr>草の根育成助成金</vt:lpstr>
      <vt:lpstr>１．地域の居場所（ほっとスペース）事業</vt:lpstr>
      <vt:lpstr>地域の居場所（ほっとスペース）事業</vt:lpstr>
      <vt:lpstr>地域の居場所（ほっとスペース）事業 ※コロナ禍のためなかなかできかかった事業内容</vt:lpstr>
      <vt:lpstr>今後の取り組みとこれからの展望</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北後</dc:creator>
  <cp:lastModifiedBy>user</cp:lastModifiedBy>
  <cp:revision>550</cp:revision>
  <cp:lastPrinted>2021-06-01T14:28:38Z</cp:lastPrinted>
  <dcterms:created xsi:type="dcterms:W3CDTF">2011-10-31T07:16:19Z</dcterms:created>
  <dcterms:modified xsi:type="dcterms:W3CDTF">2021-06-04T01:52:09Z</dcterms:modified>
</cp:coreProperties>
</file>