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-198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dae882e62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dae882e62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dae882e627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dae882e627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dae882e62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dae882e627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dae882e627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dae882e627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dae882e627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dae882e627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dae882e627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dae882e627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dae882e627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dae882e627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dae882e627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dae882e627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dae882e627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dae882e627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dae882e627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dae882e627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&lt;#&gt;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1816735" y="594995"/>
            <a:ext cx="6167755" cy="5727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320">
                <a:latin typeface="HG丸ｺﾞｼｯｸM-PRO" panose="020F0600000000000000" charset="-128"/>
                <a:ea typeface="HG丸ｺﾞｼｯｸM-PRO" panose="020F0600000000000000" charset="-128"/>
              </a:rPr>
              <a:t>2020年草の根育成助成報告</a:t>
            </a:r>
          </a:p>
        </p:txBody>
      </p:sp>
      <p:pic>
        <p:nvPicPr>
          <p:cNvPr id="60" name="Google Shape;60;p1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143885" y="1401595"/>
            <a:ext cx="2856151" cy="285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テキストボックス 0"/>
          <p:cNvSpPr txBox="1"/>
          <p:nvPr/>
        </p:nvSpPr>
        <p:spPr>
          <a:xfrm>
            <a:off x="3740150" y="4483100"/>
            <a:ext cx="1664335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>
                <a:latin typeface="HG丸ｺﾞｼｯｸM-PRO" panose="020F0600000000000000" charset="-128"/>
                <a:ea typeface="HG丸ｺﾞｼｯｸM-PRO" panose="020F0600000000000000" charset="-128"/>
              </a:rPr>
              <a:t>2021</a:t>
            </a:r>
            <a:r>
              <a:rPr lang="ja-JP" altLang="en-US">
                <a:latin typeface="HG丸ｺﾞｼｯｸM-PRO" panose="020F0600000000000000" charset="-128"/>
                <a:ea typeface="HG丸ｺﾞｼｯｸM-PRO" panose="020F0600000000000000" charset="-128"/>
              </a:rPr>
              <a:t>年</a:t>
            </a:r>
            <a:r>
              <a:rPr lang="en-US" altLang="ja-JP">
                <a:latin typeface="HG丸ｺﾞｼｯｸM-PRO" panose="020F0600000000000000" charset="-128"/>
                <a:ea typeface="HG丸ｺﾞｼｯｸM-PRO" panose="020F0600000000000000" charset="-128"/>
              </a:rPr>
              <a:t>5</a:t>
            </a:r>
            <a:r>
              <a:rPr lang="ja-JP" altLang="en-US">
                <a:latin typeface="HG丸ｺﾞｼｯｸM-PRO" panose="020F0600000000000000" charset="-128"/>
                <a:ea typeface="HG丸ｺﾞｼｯｸM-PRO" panose="020F0600000000000000" charset="-128"/>
              </a:rPr>
              <a:t>月</a:t>
            </a:r>
            <a:r>
              <a:rPr lang="en-US" altLang="ja-JP">
                <a:latin typeface="HG丸ｺﾞｼｯｸM-PRO" panose="020F0600000000000000" charset="-128"/>
                <a:ea typeface="HG丸ｺﾞｼｯｸM-PRO" panose="020F0600000000000000" charset="-128"/>
              </a:rPr>
              <a:t>31</a:t>
            </a:r>
            <a:r>
              <a:rPr lang="ja-JP" altLang="en-US">
                <a:latin typeface="HG丸ｺﾞｼｯｸM-PRO" panose="020F0600000000000000" charset="-128"/>
                <a:ea typeface="HG丸ｺﾞｼｯｸM-PRO" panose="020F0600000000000000" charset="-128"/>
              </a:rPr>
              <a:t>日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>
            <a:spLocks noGrp="1"/>
          </p:cNvSpPr>
          <p:nvPr>
            <p:ph type="title"/>
          </p:nvPr>
        </p:nvSpPr>
        <p:spPr>
          <a:xfrm>
            <a:off x="3830955" y="471170"/>
            <a:ext cx="1344930" cy="5727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latin typeface="HG丸ｺﾞｼｯｸM-PRO" panose="020F0600000000000000" charset="-128"/>
                <a:ea typeface="HG丸ｺﾞｼｯｸM-PRO" panose="020F0600000000000000" charset="-128"/>
              </a:rPr>
              <a:t>御　礼</a:t>
            </a:r>
          </a:p>
        </p:txBody>
      </p:sp>
      <p:sp>
        <p:nvSpPr>
          <p:cNvPr id="2" name="テキストボックス 0"/>
          <p:cNvSpPr txBox="1"/>
          <p:nvPr/>
        </p:nvSpPr>
        <p:spPr>
          <a:xfrm>
            <a:off x="981075" y="1275080"/>
            <a:ext cx="7496810" cy="3291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>
                <a:latin typeface="HG丸ｺﾞｼｯｸM-PRO" panose="020F0600000000000000" charset="-128"/>
                <a:ea typeface="HG丸ｺﾞｼｯｸM-PRO" panose="020F0600000000000000" charset="-128"/>
              </a:rPr>
              <a:t>新型コロナウィルス感染拡大により、計画していた事業を中止すべきか、実行すべきか悩みながらの</a:t>
            </a:r>
            <a:r>
              <a:rPr lang="en-US" altLang="ja-JP">
                <a:latin typeface="HG丸ｺﾞｼｯｸM-PRO" panose="020F0600000000000000" charset="-128"/>
                <a:ea typeface="HG丸ｺﾞｼｯｸM-PRO" panose="020F0600000000000000" charset="-128"/>
              </a:rPr>
              <a:t>1</a:t>
            </a:r>
            <a:r>
              <a:rPr lang="ja-JP" altLang="en-US">
                <a:latin typeface="HG丸ｺﾞｼｯｸM-PRO" panose="020F0600000000000000" charset="-128"/>
                <a:ea typeface="HG丸ｺﾞｼｯｸM-PRO" panose="020F0600000000000000" charset="-128"/>
              </a:rPr>
              <a:t>年でした。</a:t>
            </a:r>
          </a:p>
          <a:p>
            <a:pPr>
              <a:lnSpc>
                <a:spcPct val="150000"/>
              </a:lnSpc>
            </a:pPr>
            <a:r>
              <a:rPr lang="ja-JP" altLang="en-US">
                <a:latin typeface="HG丸ｺﾞｼｯｸM-PRO" panose="020F0600000000000000" charset="-128"/>
                <a:ea typeface="HG丸ｺﾞｼｯｸM-PRO" panose="020F0600000000000000" charset="-128"/>
              </a:rPr>
              <a:t>シニアの孤立化、地域交流の希薄化を課題と捉えている我々にとって、会えなくても、それらを解消する何かを模索し続けること、感染予防策をとりながらも、全てを止めるのではなく、できることをひとつでも、一歩でもすすめることで、人と人が関わることの大切さを実感させていただきました。</a:t>
            </a:r>
          </a:p>
          <a:p>
            <a:pPr>
              <a:lnSpc>
                <a:spcPct val="150000"/>
              </a:lnSpc>
            </a:pPr>
            <a:r>
              <a:rPr lang="ja-JP" altLang="en-US">
                <a:latin typeface="HG丸ｺﾞｼｯｸM-PRO" panose="020F0600000000000000" charset="-128"/>
                <a:ea typeface="HG丸ｺﾞｼｯｸM-PRO" panose="020F0600000000000000" charset="-128"/>
              </a:rPr>
              <a:t>草の根育成助成があったからこそ、がんばれたように思います。</a:t>
            </a:r>
          </a:p>
          <a:p>
            <a:pPr>
              <a:lnSpc>
                <a:spcPct val="150000"/>
              </a:lnSpc>
            </a:pPr>
            <a:r>
              <a:rPr lang="ja-JP" altLang="en-US">
                <a:latin typeface="HG丸ｺﾞｼｯｸM-PRO" panose="020F0600000000000000" charset="-128"/>
                <a:ea typeface="HG丸ｺﾞｼｯｸM-PRO" panose="020F0600000000000000" charset="-128"/>
              </a:rPr>
              <a:t>この度のご支援のおかげで、事業に参加した者には多くの喜びと学びがございました。</a:t>
            </a:r>
          </a:p>
          <a:p>
            <a:pPr>
              <a:lnSpc>
                <a:spcPct val="150000"/>
              </a:lnSpc>
            </a:pPr>
            <a:r>
              <a:rPr lang="ja-JP" altLang="en-US">
                <a:latin typeface="HG丸ｺﾞｼｯｸM-PRO" panose="020F0600000000000000" charset="-128"/>
                <a:ea typeface="HG丸ｺﾞｼｯｸM-PRO" panose="020F0600000000000000" charset="-128"/>
              </a:rPr>
              <a:t>深く、御礼申し上げます。</a:t>
            </a:r>
          </a:p>
          <a:p>
            <a:pPr algn="r">
              <a:lnSpc>
                <a:spcPct val="150000"/>
              </a:lnSpc>
            </a:pPr>
            <a:r>
              <a:rPr lang="en-US" altLang="ja-JP">
                <a:latin typeface="HG丸ｺﾞｼｯｸM-PRO" panose="020F0600000000000000" charset="-128"/>
                <a:ea typeface="HG丸ｺﾞｼｯｸM-PRO" panose="020F0600000000000000" charset="-128"/>
              </a:rPr>
              <a:t>NPO</a:t>
            </a:r>
            <a:r>
              <a:rPr lang="ja-JP" altLang="en-US">
                <a:latin typeface="HG丸ｺﾞｼｯｸM-PRO" panose="020F0600000000000000" charset="-128"/>
                <a:ea typeface="HG丸ｺﾞｼｯｸM-PRO" panose="020F0600000000000000" charset="-128"/>
              </a:rPr>
              <a:t>法人いたばし</a:t>
            </a:r>
            <a:r>
              <a:rPr lang="en-US" altLang="ja-JP">
                <a:latin typeface="HG丸ｺﾞｼｯｸM-PRO" panose="020F0600000000000000" charset="-128"/>
                <a:ea typeface="HG丸ｺﾞｼｯｸM-PRO" panose="020F0600000000000000" charset="-128"/>
              </a:rPr>
              <a:t>CB</a:t>
            </a:r>
            <a:r>
              <a:rPr lang="ja-JP" altLang="en-US">
                <a:latin typeface="HG丸ｺﾞｼｯｸM-PRO" panose="020F0600000000000000" charset="-128"/>
                <a:ea typeface="HG丸ｺﾞｼｯｸM-PRO" panose="020F0600000000000000" charset="-128"/>
              </a:rPr>
              <a:t>プラットフォーム　代表理事　矢野由加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-10795" y="-88900"/>
            <a:ext cx="9081135" cy="5261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9000"/>
              <a:buFont typeface="Arial" panose="020B0604020202020204"/>
              <a:buNone/>
            </a:pPr>
            <a:r>
              <a:rPr lang="ja-JP" altLang="en-US" sz="2265">
                <a:latin typeface="HG丸ｺﾞｼｯｸM-PRO" panose="020F0600000000000000" charset="-128"/>
                <a:ea typeface="HG丸ｺﾞｼｯｸM-PRO" panose="020F0600000000000000" charset="-128"/>
                <a:cs typeface="Century" panose="02040604050505020304"/>
                <a:sym typeface="Century" panose="02040604050505020304"/>
              </a:rPr>
              <a:t>①</a:t>
            </a:r>
            <a:r>
              <a:rPr lang="en-US" sz="2265">
                <a:latin typeface="HG丸ｺﾞｼｯｸM-PRO" panose="020F0600000000000000" charset="-128"/>
                <a:ea typeface="HG丸ｺﾞｼｯｸM-PRO" panose="020F0600000000000000" charset="-128"/>
                <a:cs typeface="Century" panose="02040604050505020304"/>
                <a:sym typeface="Century" panose="02040604050505020304"/>
              </a:rPr>
              <a:t>シニアと地域をつなぐ生き生きワークショップ</a:t>
            </a:r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311785" y="1152525"/>
            <a:ext cx="8520430" cy="1214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charset="-128"/>
                <a:ea typeface="HG丸ｺﾞｼｯｸM-PRO" panose="020F0600000000000000" charset="-128"/>
                <a:cs typeface="Century" panose="02040604050505020304"/>
                <a:sym typeface="Century" panose="02040604050505020304"/>
              </a:rPr>
              <a:t>課題：地域シニアの孤立化と地域住民の交流の希薄化</a:t>
            </a:r>
          </a:p>
          <a:p>
            <a:pPr marL="0" lvl="0" indent="6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HG丸ｺﾞｼｯｸM-PRO" panose="020F0600000000000000" charset="-128"/>
                <a:ea typeface="HG丸ｺﾞｼｯｸM-PRO" panose="020F0600000000000000" charset="-128"/>
                <a:cs typeface="Times New Roman" panose="02020603050405020304"/>
                <a:sym typeface="Times New Roman" panose="02020603050405020304"/>
              </a:rPr>
              <a:t>高齢化がすすむ地域で、一人暮らしのシニアや、育ちざかりの子どもたちが食を楽しむことで、健康的な生活を送ることが出来るような、手づくりの保存食、惣菜等のワークショップ。</a:t>
            </a:r>
            <a:endParaRPr sz="1050">
              <a:solidFill>
                <a:schemeClr val="dk1"/>
              </a:solidFill>
              <a:latin typeface="HG丸ｺﾞｼｯｸM-PRO" panose="020F0600000000000000" charset="-128"/>
              <a:ea typeface="HG丸ｺﾞｼｯｸM-PRO" panose="020F0600000000000000" charset="-128"/>
              <a:cs typeface="Times New Roman" panose="02020603050405020304"/>
              <a:sym typeface="Times New Roman" panose="02020603050405020304"/>
            </a:endParaRPr>
          </a:p>
          <a:p>
            <a:pPr marL="0" lvl="0" indent="6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HG丸ｺﾞｼｯｸM-PRO" panose="020F0600000000000000" charset="-128"/>
                <a:ea typeface="HG丸ｺﾞｼｯｸM-PRO" panose="020F0600000000000000" charset="-128"/>
                <a:cs typeface="Times New Roman" panose="02020603050405020304"/>
                <a:sym typeface="Times New Roman" panose="02020603050405020304"/>
              </a:rPr>
              <a:t>シニアと子育て世帯をつなぐ、パソコンを使ったカレンダーやアルバムづくり。</a:t>
            </a:r>
            <a:endParaRPr sz="1050">
              <a:solidFill>
                <a:schemeClr val="dk1"/>
              </a:solidFill>
              <a:latin typeface="HG丸ｺﾞｼｯｸM-PRO" panose="020F0600000000000000" charset="-128"/>
              <a:ea typeface="HG丸ｺﾞｼｯｸM-PRO" panose="020F0600000000000000" charset="-128"/>
              <a:cs typeface="Times New Roman" panose="02020603050405020304"/>
              <a:sym typeface="Times New Roman" panose="02020603050405020304"/>
            </a:endParaRPr>
          </a:p>
          <a:p>
            <a:pPr marL="0" lvl="0" indent="6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HG丸ｺﾞｼｯｸM-PRO" panose="020F0600000000000000" charset="-128"/>
                <a:ea typeface="HG丸ｺﾞｼｯｸM-PRO" panose="020F0600000000000000" charset="-128"/>
                <a:cs typeface="Times New Roman" panose="02020603050405020304"/>
                <a:sym typeface="Times New Roman" panose="02020603050405020304"/>
              </a:rPr>
              <a:t>シニアのITリテラシーを高める、スマホやアプリの使い方講座等。</a:t>
            </a:r>
            <a:endParaRPr sz="1050">
              <a:solidFill>
                <a:schemeClr val="dk1"/>
              </a:solidFill>
              <a:latin typeface="HG丸ｺﾞｼｯｸM-PRO" panose="020F0600000000000000" charset="-128"/>
              <a:ea typeface="HG丸ｺﾞｼｯｸM-PRO" panose="020F0600000000000000" charset="-128"/>
              <a:cs typeface="Times New Roman" panose="02020603050405020304"/>
              <a:sym typeface="Times New Roman" panose="02020603050405020304"/>
            </a:endParaRPr>
          </a:p>
          <a:p>
            <a:pPr marL="0" lvl="0" indent="6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1050">
                <a:solidFill>
                  <a:schemeClr val="dk1"/>
                </a:solidFill>
                <a:latin typeface="HG丸ｺﾞｼｯｸM-PRO" panose="020F0600000000000000" charset="-128"/>
                <a:ea typeface="HG丸ｺﾞｼｯｸM-PRO" panose="020F0600000000000000" charset="-128"/>
                <a:cs typeface="Times New Roman" panose="02020603050405020304"/>
                <a:sym typeface="Times New Roman" panose="02020603050405020304"/>
              </a:rPr>
              <a:t>地域内で遊ぶ楽しみを実感できるワークショップを開催。</a:t>
            </a:r>
            <a:endParaRPr sz="900">
              <a:solidFill>
                <a:schemeClr val="dk1"/>
              </a:solidFill>
              <a:latin typeface="HG丸ｺﾞｼｯｸM-PRO" panose="020F0600000000000000" charset="-128"/>
              <a:ea typeface="HG丸ｺﾞｼｯｸM-PRO" panose="020F0600000000000000" charset="-128"/>
              <a:cs typeface="Century" panose="02040604050505020304"/>
              <a:sym typeface="Century" panose="02040604050505020304"/>
            </a:endParaRPr>
          </a:p>
        </p:txBody>
      </p:sp>
      <p:pic>
        <p:nvPicPr>
          <p:cNvPr id="3" name="図形 0" descr="118295516_801022620701635_7682348340205592782_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90" y="2501265"/>
            <a:ext cx="2868295" cy="2151380"/>
          </a:xfrm>
          <a:prstGeom prst="rect">
            <a:avLst/>
          </a:prstGeom>
        </p:spPr>
      </p:pic>
      <p:sp>
        <p:nvSpPr>
          <p:cNvPr id="2" name="Google Shape;71;p16"/>
          <p:cNvSpPr txBox="1"/>
          <p:nvPr/>
        </p:nvSpPr>
        <p:spPr>
          <a:xfrm>
            <a:off x="3569970" y="2501265"/>
            <a:ext cx="5262245" cy="236728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/>
              <a:buChar char="●"/>
              <a:defRPr sz="1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/>
              <a:buChar char="○"/>
              <a:defRPr sz="1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/>
              <a:buChar char="■"/>
              <a:defRPr sz="1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/>
              <a:buChar char="●"/>
              <a:defRPr sz="1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/>
              <a:buChar char="○"/>
              <a:defRPr sz="1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/>
              <a:buChar char="■"/>
              <a:defRPr sz="1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/>
              <a:buChar char="●"/>
              <a:defRPr sz="1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/>
              <a:buChar char="○"/>
              <a:defRPr sz="1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/>
              <a:buChar char="■"/>
              <a:defRPr sz="1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200">
                <a:solidFill>
                  <a:schemeClr val="tx1"/>
                </a:solidFill>
                <a:effectLst/>
                <a:latin typeface="HG丸ｺﾞｼｯｸM-PRO" panose="020F0600000000000000" charset="-128"/>
                <a:ea typeface="HG丸ｺﾞｼｯｸM-PRO" panose="020F0600000000000000" charset="-128"/>
                <a:cs typeface="Century" panose="02040604050505020304"/>
                <a:sym typeface="Century" panose="02040604050505020304"/>
              </a:rPr>
              <a:t>予算　</a:t>
            </a:r>
            <a:r>
              <a:rPr lang="en-US" altLang="ja-JP" sz="1200">
                <a:solidFill>
                  <a:schemeClr val="tx1"/>
                </a:solidFill>
                <a:effectLst/>
                <a:latin typeface="HG丸ｺﾞｼｯｸM-PRO" panose="020F0600000000000000" charset="-128"/>
                <a:ea typeface="HG丸ｺﾞｼｯｸM-PRO" panose="020F0600000000000000" charset="-128"/>
                <a:cs typeface="Century" panose="02040604050505020304"/>
                <a:sym typeface="Century" panose="02040604050505020304"/>
              </a:rPr>
              <a:t>290,000</a:t>
            </a:r>
            <a:r>
              <a:rPr lang="ja-JP" altLang="en-US" sz="1200">
                <a:solidFill>
                  <a:schemeClr val="tx1"/>
                </a:solidFill>
                <a:effectLst/>
                <a:latin typeface="HG丸ｺﾞｼｯｸM-PRO" panose="020F0600000000000000" charset="-128"/>
                <a:ea typeface="HG丸ｺﾞｼｯｸM-PRO" panose="020F0600000000000000" charset="-128"/>
                <a:cs typeface="Century" panose="02040604050505020304"/>
                <a:sym typeface="Century" panose="02040604050505020304"/>
              </a:rPr>
              <a:t>円　助成　</a:t>
            </a:r>
            <a:r>
              <a:rPr lang="en-US" altLang="ja-JP" sz="1200">
                <a:solidFill>
                  <a:schemeClr val="tx1"/>
                </a:solidFill>
                <a:effectLst/>
                <a:latin typeface="HG丸ｺﾞｼｯｸM-PRO" panose="020F0600000000000000" charset="-128"/>
                <a:ea typeface="HG丸ｺﾞｼｯｸM-PRO" panose="020F0600000000000000" charset="-128"/>
                <a:cs typeface="Century" panose="02040604050505020304"/>
                <a:sym typeface="Century" panose="02040604050505020304"/>
              </a:rPr>
              <a:t>174,000</a:t>
            </a:r>
            <a:r>
              <a:rPr lang="ja-JP" altLang="en-US" sz="1200">
                <a:solidFill>
                  <a:schemeClr val="tx1"/>
                </a:solidFill>
                <a:effectLst/>
                <a:latin typeface="HG丸ｺﾞｼｯｸM-PRO" panose="020F0600000000000000" charset="-128"/>
                <a:ea typeface="HG丸ｺﾞｼｯｸM-PRO" panose="020F0600000000000000" charset="-128"/>
                <a:cs typeface="Century" panose="02040604050505020304"/>
                <a:sym typeface="Century" panose="02040604050505020304"/>
              </a:rPr>
              <a:t>円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200">
                <a:solidFill>
                  <a:schemeClr val="tx1"/>
                </a:solidFill>
                <a:effectLst/>
                <a:latin typeface="HG丸ｺﾞｼｯｸM-PRO" panose="020F0600000000000000" charset="-128"/>
                <a:ea typeface="HG丸ｺﾞｼｯｸM-PRO" panose="020F0600000000000000" charset="-128"/>
                <a:cs typeface="Century" panose="02040604050505020304"/>
                <a:sym typeface="Century" panose="02040604050505020304"/>
              </a:rPr>
              <a:t>実績　  </a:t>
            </a:r>
            <a:r>
              <a:rPr lang="en-US" altLang="ja-JP" sz="1200">
                <a:solidFill>
                  <a:schemeClr val="tx1"/>
                </a:solidFill>
                <a:effectLst/>
                <a:latin typeface="HG丸ｺﾞｼｯｸM-PRO" panose="020F0600000000000000" charset="-128"/>
                <a:ea typeface="HG丸ｺﾞｼｯｸM-PRO" panose="020F0600000000000000" charset="-128"/>
                <a:cs typeface="Century" panose="02040604050505020304"/>
                <a:sym typeface="Century" panose="02040604050505020304"/>
              </a:rPr>
              <a:t>92,156</a:t>
            </a:r>
            <a:r>
              <a:rPr lang="ja-JP" altLang="en-US" sz="1200">
                <a:solidFill>
                  <a:schemeClr val="tx1"/>
                </a:solidFill>
                <a:effectLst/>
                <a:latin typeface="HG丸ｺﾞｼｯｸM-PRO" panose="020F0600000000000000" charset="-128"/>
                <a:ea typeface="HG丸ｺﾞｼｯｸM-PRO" panose="020F0600000000000000" charset="-128"/>
                <a:cs typeface="Century" panose="02040604050505020304"/>
                <a:sym typeface="Century" panose="02040604050505020304"/>
              </a:rPr>
              <a:t>円　助成　  </a:t>
            </a:r>
            <a:r>
              <a:rPr lang="en-US" altLang="ja-JP" sz="1200">
                <a:solidFill>
                  <a:schemeClr val="tx1"/>
                </a:solidFill>
                <a:effectLst/>
                <a:latin typeface="HG丸ｺﾞｼｯｸM-PRO" panose="020F0600000000000000" charset="-128"/>
                <a:ea typeface="HG丸ｺﾞｼｯｸM-PRO" panose="020F0600000000000000" charset="-128"/>
                <a:cs typeface="Century" panose="02040604050505020304"/>
                <a:sym typeface="Century" panose="02040604050505020304"/>
              </a:rPr>
              <a:t>50,000</a:t>
            </a:r>
            <a:r>
              <a:rPr lang="ja-JP" altLang="en-US" sz="1200">
                <a:solidFill>
                  <a:schemeClr val="tx1"/>
                </a:solidFill>
                <a:effectLst/>
                <a:latin typeface="HG丸ｺﾞｼｯｸM-PRO" panose="020F0600000000000000" charset="-128"/>
                <a:ea typeface="HG丸ｺﾞｼｯｸM-PRO" panose="020F0600000000000000" charset="-128"/>
                <a:cs typeface="Century" panose="02040604050505020304"/>
                <a:sym typeface="Century" panose="02040604050505020304"/>
              </a:rPr>
              <a:t>円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ja-JP" altLang="en-US" sz="1200">
              <a:solidFill>
                <a:schemeClr val="tx1"/>
              </a:solidFill>
              <a:effectLst/>
              <a:latin typeface="HG丸ｺﾞｼｯｸM-PRO" panose="020F0600000000000000" charset="-128"/>
              <a:ea typeface="HG丸ｺﾞｼｯｸM-PRO" panose="020F0600000000000000" charset="-128"/>
              <a:cs typeface="Century" panose="02040604050505020304"/>
              <a:sym typeface="Century" panose="02040604050505020304"/>
            </a:endParaRPr>
          </a:p>
          <a:p>
            <a:pPr marL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200">
                <a:solidFill>
                  <a:schemeClr val="tx1"/>
                </a:solidFill>
                <a:effectLst/>
                <a:latin typeface="HG丸ｺﾞｼｯｸM-PRO" panose="020F0600000000000000" charset="-128"/>
                <a:ea typeface="HG丸ｺﾞｼｯｸM-PRO" panose="020F0600000000000000" charset="-128"/>
                <a:cs typeface="Century" panose="02040604050505020304"/>
                <a:sym typeface="Century" panose="02040604050505020304"/>
              </a:rPr>
              <a:t>新型コロナの感染拡大により、「食」に関するワークショップは自粛。会場の定員も半分。オンライン講座や会場オンラインのハイブリッド講座など</a:t>
            </a:r>
            <a:r>
              <a:rPr lang="en-US" altLang="ja-JP" sz="1200">
                <a:solidFill>
                  <a:schemeClr val="tx1"/>
                </a:solidFill>
                <a:effectLst/>
                <a:latin typeface="HG丸ｺﾞｼｯｸM-PRO" panose="020F0600000000000000" charset="-128"/>
                <a:ea typeface="HG丸ｺﾞｼｯｸM-PRO" panose="020F0600000000000000" charset="-128"/>
                <a:cs typeface="Century" panose="02040604050505020304"/>
                <a:sym typeface="Century" panose="02040604050505020304"/>
              </a:rPr>
              <a:t>10</a:t>
            </a:r>
            <a:r>
              <a:rPr lang="ja-JP" altLang="en-US" sz="1200">
                <a:solidFill>
                  <a:schemeClr val="tx1"/>
                </a:solidFill>
                <a:effectLst/>
                <a:latin typeface="HG丸ｺﾞｼｯｸM-PRO" panose="020F0600000000000000" charset="-128"/>
                <a:ea typeface="HG丸ｺﾞｼｯｸM-PRO" panose="020F0600000000000000" charset="-128"/>
                <a:cs typeface="Century" panose="02040604050505020304"/>
                <a:sym typeface="Century" panose="02040604050505020304"/>
              </a:rPr>
              <a:t>回を予定していたが</a:t>
            </a:r>
            <a:r>
              <a:rPr lang="en-US" altLang="ja-JP" sz="1200">
                <a:solidFill>
                  <a:schemeClr val="tx1"/>
                </a:solidFill>
                <a:effectLst/>
                <a:latin typeface="HG丸ｺﾞｼｯｸM-PRO" panose="020F0600000000000000" charset="-128"/>
                <a:ea typeface="HG丸ｺﾞｼｯｸM-PRO" panose="020F0600000000000000" charset="-128"/>
                <a:cs typeface="Century" panose="02040604050505020304"/>
                <a:sym typeface="Century" panose="02040604050505020304"/>
              </a:rPr>
              <a:t>6</a:t>
            </a:r>
            <a:r>
              <a:rPr lang="ja-JP" altLang="en-US" sz="1200">
                <a:solidFill>
                  <a:schemeClr val="tx1"/>
                </a:solidFill>
                <a:effectLst/>
                <a:latin typeface="HG丸ｺﾞｼｯｸM-PRO" panose="020F0600000000000000" charset="-128"/>
                <a:ea typeface="HG丸ｺﾞｼｯｸM-PRO" panose="020F0600000000000000" charset="-128"/>
                <a:cs typeface="Century" panose="02040604050505020304"/>
                <a:sym typeface="Century" panose="02040604050505020304"/>
              </a:rPr>
              <a:t>回の実施、大幅な縮小を余儀なくされた。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200">
                <a:solidFill>
                  <a:schemeClr val="tx1"/>
                </a:solidFill>
                <a:effectLst/>
                <a:latin typeface="HG丸ｺﾞｼｯｸM-PRO" panose="020F0600000000000000" charset="-128"/>
                <a:ea typeface="HG丸ｺﾞｼｯｸM-PRO" panose="020F0600000000000000" charset="-128"/>
                <a:cs typeface="Century" panose="02040604050505020304"/>
                <a:sym typeface="Century" panose="02040604050505020304"/>
              </a:rPr>
              <a:t>シニア世代は、初めての</a:t>
            </a:r>
            <a:r>
              <a:rPr lang="en-US" altLang="ja-JP" sz="1200">
                <a:solidFill>
                  <a:schemeClr val="tx1"/>
                </a:solidFill>
                <a:effectLst/>
                <a:latin typeface="HG丸ｺﾞｼｯｸM-PRO" panose="020F0600000000000000" charset="-128"/>
                <a:ea typeface="HG丸ｺﾞｼｯｸM-PRO" panose="020F0600000000000000" charset="-128"/>
                <a:cs typeface="Century" panose="02040604050505020304"/>
                <a:sym typeface="Century" panose="02040604050505020304"/>
              </a:rPr>
              <a:t>Zoom</a:t>
            </a:r>
            <a:r>
              <a:rPr lang="ja-JP" altLang="en-US" sz="1200">
                <a:solidFill>
                  <a:schemeClr val="tx1"/>
                </a:solidFill>
                <a:effectLst/>
                <a:latin typeface="HG丸ｺﾞｼｯｸM-PRO" panose="020F0600000000000000" charset="-128"/>
                <a:ea typeface="HG丸ｺﾞｼｯｸM-PRO" panose="020F0600000000000000" charset="-128"/>
                <a:cs typeface="Century" panose="02040604050505020304"/>
                <a:sym typeface="Century" panose="02040604050505020304"/>
              </a:rPr>
              <a:t>利用にあたり、事前の通信指導などをしながら、離れていてもつながる楽しさを実感いただいた。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200">
                <a:solidFill>
                  <a:schemeClr val="tx1"/>
                </a:solidFill>
                <a:effectLst/>
                <a:latin typeface="HG丸ｺﾞｼｯｸM-PRO" panose="020F0600000000000000" charset="-128"/>
                <a:ea typeface="HG丸ｺﾞｼｯｸM-PRO" panose="020F0600000000000000" charset="-128"/>
                <a:cs typeface="Century" panose="02040604050505020304"/>
                <a:sym typeface="Century" panose="02040604050505020304"/>
              </a:rPr>
              <a:t>地域での活動認知も、徐々に広がってきたので、今後もワークショップを、継続しながら、人のつながりをひろげていきたい。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572001" y="1375300"/>
            <a:ext cx="3886474" cy="291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546075" y="112375"/>
            <a:ext cx="3480149" cy="4918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310700" y="357675"/>
            <a:ext cx="2238626" cy="2984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8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6640925" y="2023650"/>
            <a:ext cx="2091376" cy="2788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8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226071" y="0"/>
            <a:ext cx="363915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52400" y="152400"/>
            <a:ext cx="3421114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3904800" y="336376"/>
            <a:ext cx="1935951" cy="223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図形 0" descr="153471805_928714347932461_975448431949567378_n"/>
          <p:cNvPicPr>
            <a:picLocks noChangeAspect="1"/>
          </p:cNvPicPr>
          <p:nvPr/>
        </p:nvPicPr>
        <p:blipFill>
          <a:blip r:embed="rId5"/>
          <a:srcRect l="8956" t="2886" r="6137"/>
          <a:stretch>
            <a:fillRect/>
          </a:stretch>
        </p:blipFill>
        <p:spPr>
          <a:xfrm>
            <a:off x="5561965" y="1927860"/>
            <a:ext cx="3312795" cy="30632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52400" y="152400"/>
            <a:ext cx="3417332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図形 0" descr="156616566_932756767528219_1089543302734999025_n"/>
          <p:cNvPicPr>
            <a:picLocks noChangeAspect="1"/>
          </p:cNvPicPr>
          <p:nvPr/>
        </p:nvPicPr>
        <p:blipFill>
          <a:blip r:embed="rId4"/>
          <a:srcRect l="4642" r="4314"/>
          <a:stretch>
            <a:fillRect/>
          </a:stretch>
        </p:blipFill>
        <p:spPr>
          <a:xfrm>
            <a:off x="4030345" y="1079500"/>
            <a:ext cx="4757420" cy="333121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形 0" descr="162354720_943907333079829_7485034302575795693_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35" y="207645"/>
            <a:ext cx="3342005" cy="4728210"/>
          </a:xfrm>
          <a:prstGeom prst="rect">
            <a:avLst/>
          </a:prstGeom>
        </p:spPr>
      </p:pic>
      <p:pic>
        <p:nvPicPr>
          <p:cNvPr id="2" name="図形 1" descr="162689648_943918599745369_2523697038318424800_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1910" y="398780"/>
            <a:ext cx="2480310" cy="1860550"/>
          </a:xfrm>
          <a:prstGeom prst="rect">
            <a:avLst/>
          </a:prstGeom>
        </p:spPr>
      </p:pic>
      <p:pic>
        <p:nvPicPr>
          <p:cNvPr id="3" name="図形 2" descr="163010005_943918606412035_3783658867601404739_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3315" y="398780"/>
            <a:ext cx="2480310" cy="1860550"/>
          </a:xfrm>
          <a:prstGeom prst="rect">
            <a:avLst/>
          </a:prstGeom>
        </p:spPr>
      </p:pic>
      <p:pic>
        <p:nvPicPr>
          <p:cNvPr id="4" name="図形 3" descr="163228714_943907176413178_2377154140540684682_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8235" y="2534285"/>
            <a:ext cx="3098165" cy="2323465"/>
          </a:xfrm>
          <a:prstGeom prst="rect">
            <a:avLst/>
          </a:prstGeom>
        </p:spPr>
      </p:pic>
      <p:sp>
        <p:nvSpPr>
          <p:cNvPr id="5" name="右矢印 4"/>
          <p:cNvSpPr/>
          <p:nvPr/>
        </p:nvSpPr>
        <p:spPr>
          <a:xfrm>
            <a:off x="6022975" y="1383665"/>
            <a:ext cx="641350" cy="6845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52400" y="152400"/>
            <a:ext cx="3421555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図形 1" descr="165706476_949168429220386_5038409356054514232_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0320" y="1801495"/>
            <a:ext cx="4159885" cy="3119755"/>
          </a:xfrm>
          <a:prstGeom prst="rect">
            <a:avLst/>
          </a:prstGeom>
        </p:spPr>
      </p:pic>
      <p:pic>
        <p:nvPicPr>
          <p:cNvPr id="3" name="図形 0" descr="165673232_949168439220385_6290041996589255783_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9225" y="403225"/>
            <a:ext cx="2314575" cy="17360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</Words>
  <Application>Microsoft Office PowerPoint</Application>
  <PresentationFormat>画面に合わせる (16:9)</PresentationFormat>
  <Paragraphs>21</Paragraphs>
  <Slides>10</Slides>
  <Notes>10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1" baseType="lpstr">
      <vt:lpstr>Simple Light</vt:lpstr>
      <vt:lpstr>2020年草の根育成助成報告</vt:lpstr>
      <vt:lpstr>スライド 2</vt:lpstr>
      <vt:lpstr>①シニアと地域をつなぐ生き生きワークショップ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御　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2020年草の根育成助成報告</dc:title>
  <dc:creator/>
  <cp:lastModifiedBy>user</cp:lastModifiedBy>
  <cp:revision>2</cp:revision>
  <dcterms:created xsi:type="dcterms:W3CDTF">2021-05-31T04:33:14Z</dcterms:created>
  <dcterms:modified xsi:type="dcterms:W3CDTF">2021-06-08T02:00:29Z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1041-10.8.0.5727</vt:lpwstr>
  </property>
</Properties>
</file>