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66" r:id="rId4"/>
    <p:sldId id="267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-246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dae882e62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dae882e62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ae882e62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dae882e62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ae882e62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dae882e62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dae882e627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dae882e627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&lt;#&gt;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1816735" y="594995"/>
            <a:ext cx="6167755" cy="572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320">
                <a:latin typeface="HG丸ｺﾞｼｯｸM-PRO" panose="020F0600000000000000" charset="-128"/>
                <a:ea typeface="HG丸ｺﾞｼｯｸM-PRO" panose="020F0600000000000000" charset="-128"/>
              </a:rPr>
              <a:t>2020年草の根育成助成報告</a:t>
            </a:r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143885" y="1401595"/>
            <a:ext cx="2856151" cy="285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テキストボックス 0"/>
          <p:cNvSpPr txBox="1"/>
          <p:nvPr/>
        </p:nvSpPr>
        <p:spPr>
          <a:xfrm>
            <a:off x="3740150" y="4483100"/>
            <a:ext cx="1664335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>
                <a:latin typeface="HG丸ｺﾞｼｯｸM-PRO" panose="020F0600000000000000" charset="-128"/>
                <a:ea typeface="HG丸ｺﾞｼｯｸM-PRO" panose="020F0600000000000000" charset="-128"/>
              </a:rPr>
              <a:t>2021</a:t>
            </a:r>
            <a:r>
              <a:rPr lang="ja-JP" altLang="en-US">
                <a:latin typeface="HG丸ｺﾞｼｯｸM-PRO" panose="020F0600000000000000" charset="-128"/>
                <a:ea typeface="HG丸ｺﾞｼｯｸM-PRO" panose="020F0600000000000000" charset="-128"/>
              </a:rPr>
              <a:t>年</a:t>
            </a:r>
            <a:r>
              <a:rPr lang="en-US" altLang="ja-JP">
                <a:latin typeface="HG丸ｺﾞｼｯｸM-PRO" panose="020F0600000000000000" charset="-128"/>
                <a:ea typeface="HG丸ｺﾞｼｯｸM-PRO" panose="020F0600000000000000" charset="-128"/>
              </a:rPr>
              <a:t>5</a:t>
            </a:r>
            <a:r>
              <a:rPr lang="ja-JP" altLang="en-US">
                <a:latin typeface="HG丸ｺﾞｼｯｸM-PRO" panose="020F0600000000000000" charset="-128"/>
                <a:ea typeface="HG丸ｺﾞｼｯｸM-PRO" panose="020F0600000000000000" charset="-128"/>
              </a:rPr>
              <a:t>月</a:t>
            </a:r>
            <a:r>
              <a:rPr lang="en-US" altLang="ja-JP">
                <a:latin typeface="HG丸ｺﾞｼｯｸM-PRO" panose="020F0600000000000000" charset="-128"/>
                <a:ea typeface="HG丸ｺﾞｼｯｸM-PRO" panose="020F0600000000000000" charset="-128"/>
              </a:rPr>
              <a:t>31</a:t>
            </a:r>
            <a:r>
              <a:rPr lang="ja-JP" altLang="en-US">
                <a:latin typeface="HG丸ｺﾞｼｯｸM-PRO" panose="020F0600000000000000" charset="-128"/>
                <a:ea typeface="HG丸ｺﾞｼｯｸM-PRO" panose="020F0600000000000000" charset="-128"/>
              </a:rPr>
              <a:t>日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10795" y="-88900"/>
            <a:ext cx="9081135" cy="5261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311700" y="29770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ja-JP" altLang="en-US" sz="2200">
                <a:latin typeface="HG丸ｺﾞｼｯｸM-PRO" panose="020F0600000000000000" charset="-128"/>
                <a:ea typeface="HG丸ｺﾞｼｯｸM-PRO" panose="020F0600000000000000" charset="-128"/>
                <a:cs typeface="Rockwell"/>
                <a:sym typeface="Rockwell"/>
              </a:rPr>
              <a:t>②認可外保育園一時保育マップ</a:t>
            </a:r>
            <a:r>
              <a:rPr lang="en-US" altLang="ja-JP" sz="2200">
                <a:latin typeface="HG丸ｺﾞｼｯｸM-PRO" panose="020F0600000000000000" charset="-128"/>
                <a:ea typeface="HG丸ｺﾞｼｯｸM-PRO" panose="020F0600000000000000" charset="-128"/>
                <a:cs typeface="Rockwell"/>
                <a:sym typeface="Rockwell"/>
              </a:rPr>
              <a:t>PJ</a:t>
            </a:r>
            <a:endParaRPr lang="ja-JP" altLang="en-US" sz="2200">
              <a:latin typeface="HG丸ｺﾞｼｯｸM-PRO" panose="020F0600000000000000" charset="-128"/>
              <a:ea typeface="HG丸ｺﾞｼｯｸM-PRO" panose="020F0600000000000000" charset="-128"/>
              <a:cs typeface="Rockwell"/>
              <a:sym typeface="Rockwell"/>
            </a:endParaRPr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363855" y="870585"/>
            <a:ext cx="8520430" cy="8934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800">
                <a:solidFill>
                  <a:srgbClr val="000000"/>
                </a:solidFill>
                <a:latin typeface="HG丸ｺﾞｼｯｸM-PRO" panose="020F0600000000000000" charset="-128"/>
                <a:ea typeface="HG丸ｺﾞｼｯｸM-PRO" panose="020F0600000000000000" charset="-128"/>
                <a:cs typeface="Rockwell"/>
                <a:sym typeface="Rockwell"/>
              </a:rPr>
              <a:t>課題：板橋区には認可外保育園の一時保育情報がない</a:t>
            </a:r>
          </a:p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  <a:latin typeface="HG丸ｺﾞｼｯｸM-PRO" panose="020F0600000000000000" charset="-128"/>
                <a:ea typeface="HG丸ｺﾞｼｯｸM-PRO" panose="020F0600000000000000" charset="-128"/>
                <a:cs typeface="Rockwell"/>
                <a:sym typeface="Rockwell"/>
              </a:rPr>
              <a:t>板橋区には、子育て中に一時保育が必要になったとき、すぐに対応できる認可外保育園の情報がありません。そこで、区内有志でプロジェクトを作り、各施設の特徴をヒアリングし、マップを紙とWEBで</a:t>
            </a:r>
            <a:r>
              <a:rPr lang="en-US" sz="1050">
                <a:solidFill>
                  <a:srgbClr val="000000"/>
                </a:solidFill>
                <a:latin typeface="HG丸ｺﾞｼｯｸM-PRO" panose="020F0600000000000000" charset="-128"/>
                <a:ea typeface="HG丸ｺﾞｼｯｸM-PRO" panose="020F0600000000000000" charset="-128"/>
                <a:cs typeface="Rockwell"/>
                <a:sym typeface="Rockwell"/>
              </a:rPr>
              <a:t>作成</a:t>
            </a:r>
            <a:r>
              <a:rPr lang="en-US" sz="800">
                <a:solidFill>
                  <a:srgbClr val="000000"/>
                </a:solidFill>
                <a:latin typeface="HG丸ｺﾞｼｯｸM-PRO" panose="020F0600000000000000" charset="-128"/>
                <a:ea typeface="HG丸ｺﾞｼｯｸM-PRO" panose="020F0600000000000000" charset="-128"/>
                <a:cs typeface="Rockwell"/>
                <a:sym typeface="Rockwell"/>
              </a:rPr>
              <a:t>。子育て世代が保育の相談をする区役所窓口や赤ちゃんの駅、コミュニティカフェなどに設置。また、マップでは認可外保育園の認識を偏見なく伝え、各施設の利用促進を図ることができた。2年めも板橋区周辺に範囲を広げ作成してい</a:t>
            </a:r>
            <a:r>
              <a:rPr lang="ja-JP" altLang="en-US" sz="800">
                <a:solidFill>
                  <a:srgbClr val="000000"/>
                </a:solidFill>
                <a:latin typeface="HG丸ｺﾞｼｯｸM-PRO" panose="020F0600000000000000" charset="-128"/>
                <a:ea typeface="HG丸ｺﾞｼｯｸM-PRO" panose="020F0600000000000000" charset="-128"/>
                <a:cs typeface="Rockwell"/>
                <a:sym typeface="Rockwell"/>
              </a:rPr>
              <a:t>く</a:t>
            </a:r>
            <a:r>
              <a:rPr lang="en-US" sz="800">
                <a:solidFill>
                  <a:srgbClr val="000000"/>
                </a:solidFill>
                <a:latin typeface="HG丸ｺﾞｼｯｸM-PRO" panose="020F0600000000000000" charset="-128"/>
                <a:ea typeface="HG丸ｺﾞｼｯｸM-PRO" panose="020F0600000000000000" charset="-128"/>
                <a:cs typeface="Rockwell"/>
                <a:sym typeface="Rockwell"/>
              </a:rPr>
              <a:t>。</a:t>
            </a:r>
            <a:endParaRPr sz="1050">
              <a:solidFill>
                <a:srgbClr val="000000"/>
              </a:solidFill>
              <a:latin typeface="HG丸ｺﾞｼｯｸM-PRO" panose="020F0600000000000000" charset="-128"/>
              <a:ea typeface="HG丸ｺﾞｼｯｸM-PRO" panose="020F0600000000000000" charset="-128"/>
              <a:cs typeface="Rockwell"/>
              <a:sym typeface="Rockwel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>
              <a:latin typeface="HG丸ｺﾞｼｯｸM-PRO" panose="020F0600000000000000" charset="-128"/>
              <a:ea typeface="HG丸ｺﾞｼｯｸM-PRO" panose="020F0600000000000000" charset="-128"/>
            </a:endParaRPr>
          </a:p>
        </p:txBody>
      </p:sp>
      <p:sp>
        <p:nvSpPr>
          <p:cNvPr id="3" name="テキストボックス 0"/>
          <p:cNvSpPr txBox="1"/>
          <p:nvPr/>
        </p:nvSpPr>
        <p:spPr>
          <a:xfrm>
            <a:off x="3823335" y="1764030"/>
            <a:ext cx="4859655" cy="3162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charset="-128"/>
                <a:ea typeface="HG丸ｺﾞｼｯｸM-PRO" panose="020F0600000000000000" charset="-128"/>
                <a:cs typeface="Century" panose="02040604050505020304"/>
                <a:sym typeface="Century" panose="02040604050505020304"/>
              </a:rPr>
              <a:t>予</a:t>
            </a:r>
            <a:r>
              <a:rPr lang="ja-JP" altLang="en-US">
                <a:solidFill>
                  <a:schemeClr val="tx1"/>
                </a:solidFill>
                <a:effectLst/>
                <a:latin typeface="HG丸ｺﾞｼｯｸM-PRO" panose="020F0600000000000000" charset="-128"/>
                <a:ea typeface="HG丸ｺﾞｼｯｸM-PRO" panose="020F0600000000000000" charset="-128"/>
                <a:cs typeface="Century" panose="02040604050505020304"/>
                <a:sym typeface="Century" panose="02040604050505020304"/>
              </a:rPr>
              <a:t>算　</a:t>
            </a:r>
            <a:r>
              <a:rPr lang="en-US" altLang="ja-JP">
                <a:solidFill>
                  <a:schemeClr val="tx1"/>
                </a:solidFill>
                <a:effectLst/>
                <a:latin typeface="HG丸ｺﾞｼｯｸM-PRO" panose="020F0600000000000000" charset="-128"/>
                <a:ea typeface="HG丸ｺﾞｼｯｸM-PRO" panose="020F0600000000000000" charset="-128"/>
                <a:cs typeface="Century" panose="02040604050505020304"/>
                <a:sym typeface="Century" panose="02040604050505020304"/>
              </a:rPr>
              <a:t>220,000</a:t>
            </a:r>
            <a:r>
              <a:rPr lang="ja-JP" altLang="en-US">
                <a:solidFill>
                  <a:schemeClr val="tx1"/>
                </a:solidFill>
                <a:effectLst/>
                <a:latin typeface="HG丸ｺﾞｼｯｸM-PRO" panose="020F0600000000000000" charset="-128"/>
                <a:ea typeface="HG丸ｺﾞｼｯｸM-PRO" panose="020F0600000000000000" charset="-128"/>
                <a:cs typeface="Century" panose="02040604050505020304"/>
                <a:sym typeface="Century" panose="02040604050505020304"/>
              </a:rPr>
              <a:t>円　助成　</a:t>
            </a:r>
            <a:r>
              <a:rPr lang="en-US" altLang="ja-JP">
                <a:solidFill>
                  <a:schemeClr val="tx1"/>
                </a:solidFill>
                <a:effectLst/>
                <a:latin typeface="HG丸ｺﾞｼｯｸM-PRO" panose="020F0600000000000000" charset="-128"/>
                <a:ea typeface="HG丸ｺﾞｼｯｸM-PRO" panose="020F0600000000000000" charset="-128"/>
                <a:cs typeface="Century" panose="02040604050505020304"/>
                <a:sym typeface="Century" panose="02040604050505020304"/>
              </a:rPr>
              <a:t>8</a:t>
            </a:r>
            <a:r>
              <a:rPr lang="ja-JP" altLang="en-US">
                <a:solidFill>
                  <a:schemeClr val="tx1"/>
                </a:solidFill>
                <a:effectLst/>
                <a:latin typeface="HG丸ｺﾞｼｯｸM-PRO" panose="020F0600000000000000" charset="-128"/>
                <a:ea typeface="HG丸ｺﾞｼｯｸM-PRO" panose="020F0600000000000000" charset="-128"/>
                <a:cs typeface="Century" panose="02040604050505020304"/>
                <a:sym typeface="Century" panose="02040604050505020304"/>
              </a:rPr>
              <a:t>８</a:t>
            </a:r>
            <a:r>
              <a:rPr lang="en-US" altLang="ja-JP">
                <a:solidFill>
                  <a:schemeClr val="tx1"/>
                </a:solidFill>
                <a:effectLst/>
                <a:latin typeface="HG丸ｺﾞｼｯｸM-PRO" panose="020F0600000000000000" charset="-128"/>
                <a:ea typeface="HG丸ｺﾞｼｯｸM-PRO" panose="020F0600000000000000" charset="-128"/>
                <a:cs typeface="Century" panose="02040604050505020304"/>
                <a:sym typeface="Century" panose="02040604050505020304"/>
              </a:rPr>
              <a:t>,000</a:t>
            </a:r>
            <a:r>
              <a:rPr lang="ja-JP" altLang="en-US">
                <a:solidFill>
                  <a:schemeClr val="tx1"/>
                </a:solidFill>
                <a:effectLst/>
                <a:latin typeface="HG丸ｺﾞｼｯｸM-PRO" panose="020F0600000000000000" charset="-128"/>
                <a:ea typeface="HG丸ｺﾞｼｯｸM-PRO" panose="020F0600000000000000" charset="-128"/>
                <a:cs typeface="Century" panose="02040604050505020304"/>
                <a:sym typeface="Century" panose="02040604050505020304"/>
              </a:rPr>
              <a:t>円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>
                <a:solidFill>
                  <a:schemeClr val="tx1"/>
                </a:solidFill>
                <a:effectLst/>
                <a:latin typeface="HG丸ｺﾞｼｯｸM-PRO" panose="020F0600000000000000" charset="-128"/>
                <a:ea typeface="HG丸ｺﾞｼｯｸM-PRO" panose="020F0600000000000000" charset="-128"/>
                <a:cs typeface="Century" panose="02040604050505020304"/>
                <a:sym typeface="Century" panose="02040604050505020304"/>
              </a:rPr>
              <a:t>実績　</a:t>
            </a:r>
            <a:r>
              <a:rPr lang="en-US" altLang="ja-JP">
                <a:solidFill>
                  <a:schemeClr val="tx1"/>
                </a:solidFill>
                <a:effectLst/>
                <a:latin typeface="HG丸ｺﾞｼｯｸM-PRO" panose="020F0600000000000000" charset="-128"/>
                <a:ea typeface="HG丸ｺﾞｼｯｸM-PRO" panose="020F0600000000000000" charset="-128"/>
                <a:cs typeface="Century" panose="02040604050505020304"/>
                <a:sym typeface="Century" panose="02040604050505020304"/>
              </a:rPr>
              <a:t>125,910</a:t>
            </a:r>
            <a:r>
              <a:rPr lang="ja-JP" altLang="en-US">
                <a:solidFill>
                  <a:schemeClr val="tx1"/>
                </a:solidFill>
                <a:effectLst/>
                <a:latin typeface="HG丸ｺﾞｼｯｸM-PRO" panose="020F0600000000000000" charset="-128"/>
                <a:ea typeface="HG丸ｺﾞｼｯｸM-PRO" panose="020F0600000000000000" charset="-128"/>
                <a:cs typeface="Century" panose="02040604050505020304"/>
                <a:sym typeface="Century" panose="02040604050505020304"/>
              </a:rPr>
              <a:t>円　助成　</a:t>
            </a:r>
            <a:r>
              <a:rPr lang="en-US" altLang="ja-JP">
                <a:solidFill>
                  <a:schemeClr val="tx1"/>
                </a:solidFill>
                <a:effectLst/>
                <a:latin typeface="HG丸ｺﾞｼｯｸM-PRO" panose="020F0600000000000000" charset="-128"/>
                <a:ea typeface="HG丸ｺﾞｼｯｸM-PRO" panose="020F0600000000000000" charset="-128"/>
                <a:cs typeface="Century" panose="02040604050505020304"/>
                <a:sym typeface="Century" panose="02040604050505020304"/>
              </a:rPr>
              <a:t>40,000</a:t>
            </a:r>
            <a:r>
              <a:rPr lang="ja-JP" altLang="en-US">
                <a:solidFill>
                  <a:schemeClr val="tx1"/>
                </a:solidFill>
                <a:effectLst/>
                <a:latin typeface="HG丸ｺﾞｼｯｸM-PRO" panose="020F0600000000000000" charset="-128"/>
                <a:ea typeface="HG丸ｺﾞｼｯｸM-PRO" panose="020F0600000000000000" charset="-128"/>
                <a:cs typeface="Century" panose="02040604050505020304"/>
                <a:sym typeface="Century" panose="02040604050505020304"/>
              </a:rPr>
              <a:t>円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ja-JP" altLang="en-US">
              <a:solidFill>
                <a:schemeClr val="tx1"/>
              </a:solidFill>
              <a:effectLst/>
              <a:latin typeface="HG丸ｺﾞｼｯｸM-PRO" panose="020F0600000000000000" charset="-128"/>
              <a:ea typeface="HG丸ｺﾞｼｯｸM-PRO" panose="020F0600000000000000" charset="-128"/>
              <a:cs typeface="Century" panose="02040604050505020304"/>
              <a:sym typeface="Century" panose="02040604050505020304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>
                <a:solidFill>
                  <a:schemeClr val="tx1"/>
                </a:solidFill>
                <a:effectLst/>
                <a:latin typeface="HG丸ｺﾞｼｯｸM-PRO" panose="020F0600000000000000" charset="-128"/>
                <a:ea typeface="HG丸ｺﾞｼｯｸM-PRO" panose="020F0600000000000000" charset="-128"/>
                <a:cs typeface="Century" panose="02040604050505020304"/>
                <a:sym typeface="Century" panose="02040604050505020304"/>
              </a:rPr>
              <a:t>実際　新型コロナの感染拡大により、打ち合わせを</a:t>
            </a:r>
            <a:r>
              <a:rPr lang="en-US" altLang="ja-JP">
                <a:solidFill>
                  <a:schemeClr val="tx1"/>
                </a:solidFill>
                <a:effectLst/>
                <a:latin typeface="HG丸ｺﾞｼｯｸM-PRO" panose="020F0600000000000000" charset="-128"/>
                <a:ea typeface="HG丸ｺﾞｼｯｸM-PRO" panose="020F0600000000000000" charset="-128"/>
                <a:cs typeface="Century" panose="02040604050505020304"/>
                <a:sym typeface="Century" panose="02040604050505020304"/>
              </a:rPr>
              <a:t>Zoom</a:t>
            </a:r>
            <a:r>
              <a:rPr lang="ja-JP" altLang="en-US">
                <a:solidFill>
                  <a:schemeClr val="tx1"/>
                </a:solidFill>
                <a:effectLst/>
                <a:latin typeface="HG丸ｺﾞｼｯｸM-PRO" panose="020F0600000000000000" charset="-128"/>
                <a:ea typeface="HG丸ｺﾞｼｯｸM-PRO" panose="020F0600000000000000" charset="-128"/>
                <a:cs typeface="Century" panose="02040604050505020304"/>
                <a:sym typeface="Century" panose="02040604050505020304"/>
              </a:rPr>
              <a:t>に変更。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>
                <a:solidFill>
                  <a:schemeClr val="tx1"/>
                </a:solidFill>
                <a:effectLst/>
                <a:latin typeface="HG丸ｺﾞｼｯｸM-PRO" panose="020F0600000000000000" charset="-128"/>
                <a:ea typeface="HG丸ｺﾞｼｯｸM-PRO" panose="020F0600000000000000" charset="-128"/>
                <a:cs typeface="Century" panose="02040604050505020304"/>
                <a:sym typeface="Century" panose="02040604050505020304"/>
              </a:rPr>
              <a:t>紙マップ・・・区内施設20カ所、他12カ所、掲載認可外保育園20カ所に設置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>
                <a:solidFill>
                  <a:schemeClr val="tx1"/>
                </a:solidFill>
                <a:effectLst/>
                <a:latin typeface="HG丸ｺﾞｼｯｸM-PRO" panose="020F0600000000000000" charset="-128"/>
                <a:ea typeface="HG丸ｺﾞｼｯｸM-PRO" panose="020F0600000000000000" charset="-128"/>
                <a:cs typeface="Century" panose="02040604050505020304"/>
                <a:sym typeface="Century" panose="02040604050505020304"/>
              </a:rPr>
              <a:t>WEBアクセス・・・12月 56回、1月 75回、2月 67回、3月 111回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>
                <a:latin typeface="HG丸ｺﾞｼｯｸM-PRO" panose="020F0600000000000000" charset="-128"/>
                <a:ea typeface="HG丸ｺﾞｼｯｸM-PRO" panose="020F0600000000000000" charset="-128"/>
              </a:rPr>
              <a:t>今後、情報の充実は、ママコミュニティにおいてさらに、ニーズによりマッチしたサービスの展開への支援にシフトしていく。</a:t>
            </a:r>
          </a:p>
        </p:txBody>
      </p:sp>
      <p:pic>
        <p:nvPicPr>
          <p:cNvPr id="2" name="Google Shape;123;p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12059" y="2040765"/>
            <a:ext cx="3373895" cy="2387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3830955" y="471170"/>
            <a:ext cx="1344930" cy="572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latin typeface="HG丸ｺﾞｼｯｸM-PRO" panose="020F0600000000000000" charset="-128"/>
                <a:ea typeface="HG丸ｺﾞｼｯｸM-PRO" panose="020F0600000000000000" charset="-128"/>
              </a:rPr>
              <a:t>御　礼</a:t>
            </a:r>
          </a:p>
        </p:txBody>
      </p:sp>
      <p:sp>
        <p:nvSpPr>
          <p:cNvPr id="2" name="テキストボックス 0"/>
          <p:cNvSpPr txBox="1"/>
          <p:nvPr/>
        </p:nvSpPr>
        <p:spPr>
          <a:xfrm>
            <a:off x="981075" y="1275080"/>
            <a:ext cx="7496810" cy="329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>
                <a:latin typeface="HG丸ｺﾞｼｯｸM-PRO" panose="020F0600000000000000" charset="-128"/>
                <a:ea typeface="HG丸ｺﾞｼｯｸM-PRO" panose="020F0600000000000000" charset="-128"/>
              </a:rPr>
              <a:t>新型コロナウィルス感染拡大により、計画していた事業を中止すべきか、実行すべきか悩みながらの</a:t>
            </a:r>
            <a:r>
              <a:rPr lang="en-US" altLang="ja-JP">
                <a:latin typeface="HG丸ｺﾞｼｯｸM-PRO" panose="020F0600000000000000" charset="-128"/>
                <a:ea typeface="HG丸ｺﾞｼｯｸM-PRO" panose="020F0600000000000000" charset="-128"/>
              </a:rPr>
              <a:t>1</a:t>
            </a:r>
            <a:r>
              <a:rPr lang="ja-JP" altLang="en-US">
                <a:latin typeface="HG丸ｺﾞｼｯｸM-PRO" panose="020F0600000000000000" charset="-128"/>
                <a:ea typeface="HG丸ｺﾞｼｯｸM-PRO" panose="020F0600000000000000" charset="-128"/>
              </a:rPr>
              <a:t>年でした。</a:t>
            </a:r>
          </a:p>
          <a:p>
            <a:pPr>
              <a:lnSpc>
                <a:spcPct val="150000"/>
              </a:lnSpc>
            </a:pPr>
            <a:r>
              <a:rPr lang="ja-JP" altLang="en-US">
                <a:latin typeface="HG丸ｺﾞｼｯｸM-PRO" panose="020F0600000000000000" charset="-128"/>
                <a:ea typeface="HG丸ｺﾞｼｯｸM-PRO" panose="020F0600000000000000" charset="-128"/>
              </a:rPr>
              <a:t>シニアの孤立化、地域交流の希薄化を課題と捉えている我々にとって、会えなくても、それらを解消する何かを模索し続けること、感染予防策をとりながらも、全てを止めるのではなく、できることをひとつでも、一歩でもすすめることで、人と人が関わることの大切さを実感させていただきました。</a:t>
            </a:r>
          </a:p>
          <a:p>
            <a:pPr>
              <a:lnSpc>
                <a:spcPct val="150000"/>
              </a:lnSpc>
            </a:pPr>
            <a:r>
              <a:rPr lang="ja-JP" altLang="en-US">
                <a:latin typeface="HG丸ｺﾞｼｯｸM-PRO" panose="020F0600000000000000" charset="-128"/>
                <a:ea typeface="HG丸ｺﾞｼｯｸM-PRO" panose="020F0600000000000000" charset="-128"/>
              </a:rPr>
              <a:t>草の根育成助成があったからこそ、がんばれたように思います。</a:t>
            </a:r>
          </a:p>
          <a:p>
            <a:pPr>
              <a:lnSpc>
                <a:spcPct val="150000"/>
              </a:lnSpc>
            </a:pPr>
            <a:r>
              <a:rPr lang="ja-JP" altLang="en-US">
                <a:latin typeface="HG丸ｺﾞｼｯｸM-PRO" panose="020F0600000000000000" charset="-128"/>
                <a:ea typeface="HG丸ｺﾞｼｯｸM-PRO" panose="020F0600000000000000" charset="-128"/>
              </a:rPr>
              <a:t>この度のご支援のおかげで、事業に参加した者には多くの喜びと学びがございました。</a:t>
            </a:r>
          </a:p>
          <a:p>
            <a:pPr>
              <a:lnSpc>
                <a:spcPct val="150000"/>
              </a:lnSpc>
            </a:pPr>
            <a:r>
              <a:rPr lang="ja-JP" altLang="en-US">
                <a:latin typeface="HG丸ｺﾞｼｯｸM-PRO" panose="020F0600000000000000" charset="-128"/>
                <a:ea typeface="HG丸ｺﾞｼｯｸM-PRO" panose="020F0600000000000000" charset="-128"/>
              </a:rPr>
              <a:t>深く、御礼申し上げます。</a:t>
            </a:r>
          </a:p>
          <a:p>
            <a:pPr algn="r">
              <a:lnSpc>
                <a:spcPct val="150000"/>
              </a:lnSpc>
            </a:pPr>
            <a:r>
              <a:rPr lang="en-US" altLang="ja-JP">
                <a:latin typeface="HG丸ｺﾞｼｯｸM-PRO" panose="020F0600000000000000" charset="-128"/>
                <a:ea typeface="HG丸ｺﾞｼｯｸM-PRO" panose="020F0600000000000000" charset="-128"/>
              </a:rPr>
              <a:t>NPO</a:t>
            </a:r>
            <a:r>
              <a:rPr lang="ja-JP" altLang="en-US">
                <a:latin typeface="HG丸ｺﾞｼｯｸM-PRO" panose="020F0600000000000000" charset="-128"/>
                <a:ea typeface="HG丸ｺﾞｼｯｸM-PRO" panose="020F0600000000000000" charset="-128"/>
              </a:rPr>
              <a:t>法人いたばし</a:t>
            </a:r>
            <a:r>
              <a:rPr lang="en-US" altLang="ja-JP">
                <a:latin typeface="HG丸ｺﾞｼｯｸM-PRO" panose="020F0600000000000000" charset="-128"/>
                <a:ea typeface="HG丸ｺﾞｼｯｸM-PRO" panose="020F0600000000000000" charset="-128"/>
              </a:rPr>
              <a:t>CB</a:t>
            </a:r>
            <a:r>
              <a:rPr lang="ja-JP" altLang="en-US">
                <a:latin typeface="HG丸ｺﾞｼｯｸM-PRO" panose="020F0600000000000000" charset="-128"/>
                <a:ea typeface="HG丸ｺﾞｼｯｸM-PRO" panose="020F0600000000000000" charset="-128"/>
              </a:rPr>
              <a:t>プラットフォーム　代表理事　矢野由加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207</Words>
  <Application>Microsoft Office PowerPoint</Application>
  <PresentationFormat>画面に合わせる (16:9)</PresentationFormat>
  <Paragraphs>19</Paragraphs>
  <Slides>4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Simple Light</vt:lpstr>
      <vt:lpstr>2020年草の根育成助成報告</vt:lpstr>
      <vt:lpstr>スライド 2</vt:lpstr>
      <vt:lpstr>②認可外保育園一時保育マップPJ</vt:lpstr>
      <vt:lpstr>御　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2020年草の根育成助成報告</dc:title>
  <dc:creator/>
  <cp:lastModifiedBy>user</cp:lastModifiedBy>
  <cp:revision>2</cp:revision>
  <dcterms:created xsi:type="dcterms:W3CDTF">2021-05-31T04:33:14Z</dcterms:created>
  <dcterms:modified xsi:type="dcterms:W3CDTF">2021-06-08T01:59:53Z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1041-10.8.0.5727</vt:lpwstr>
  </property>
</Properties>
</file>