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08" r:id="rId2"/>
    <p:sldId id="378" r:id="rId3"/>
    <p:sldId id="386" r:id="rId4"/>
    <p:sldId id="393" r:id="rId5"/>
    <p:sldId id="394" r:id="rId6"/>
    <p:sldId id="401" r:id="rId7"/>
    <p:sldId id="395" r:id="rId8"/>
    <p:sldId id="396" r:id="rId9"/>
    <p:sldId id="399" r:id="rId10"/>
    <p:sldId id="400" r:id="rId11"/>
    <p:sldId id="397" r:id="rId12"/>
    <p:sldId id="398"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952"/>
    <a:srgbClr val="FFEAE5"/>
    <a:srgbClr val="FFC6B9"/>
    <a:srgbClr val="FFCCFF"/>
    <a:srgbClr val="FFDDF0"/>
    <a:srgbClr val="FFD0C5"/>
    <a:srgbClr val="FF3300"/>
    <a:srgbClr val="FFC5F0"/>
    <a:srgbClr val="FFC993"/>
    <a:srgbClr val="F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74281" autoAdjust="0"/>
  </p:normalViewPr>
  <p:slideViewPr>
    <p:cSldViewPr snapToGrid="0">
      <p:cViewPr varScale="1">
        <p:scale>
          <a:sx n="51" d="100"/>
          <a:sy n="51" d="100"/>
        </p:scale>
        <p:origin x="160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2922"/>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03BD84-4FFD-457A-A51F-BF917AA5EA5C}" type="datetimeFigureOut">
              <a:rPr kumimoji="1" lang="ja-JP" altLang="en-US" smtClean="0"/>
              <a:t>2021/5/27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C9D7F7-F8C9-4E5B-9FAD-CD7527F11C8B}" type="slidenum">
              <a:rPr kumimoji="1" lang="ja-JP" altLang="en-US" smtClean="0"/>
              <a:t>‹#›</a:t>
            </a:fld>
            <a:endParaRPr kumimoji="1" lang="ja-JP" altLang="en-US"/>
          </a:p>
        </p:txBody>
      </p:sp>
    </p:spTree>
    <p:extLst>
      <p:ext uri="{BB962C8B-B14F-4D97-AF65-F5344CB8AC3E}">
        <p14:creationId xmlns:p14="http://schemas.microsoft.com/office/powerpoint/2010/main" val="3786775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774F2-3042-4E42-98C3-3D94452FBBFE}" type="datetimeFigureOut">
              <a:rPr kumimoji="1" lang="ja-JP" altLang="en-US" smtClean="0"/>
              <a:t>2021/5/27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F3FAE-4BF1-4456-B5B2-D947F2683FDC}" type="slidenum">
              <a:rPr kumimoji="1" lang="ja-JP" altLang="en-US" smtClean="0"/>
              <a:t>‹#›</a:t>
            </a:fld>
            <a:endParaRPr kumimoji="1" lang="ja-JP" altLang="en-US"/>
          </a:p>
        </p:txBody>
      </p:sp>
    </p:spTree>
    <p:extLst>
      <p:ext uri="{BB962C8B-B14F-4D97-AF65-F5344CB8AC3E}">
        <p14:creationId xmlns:p14="http://schemas.microsoft.com/office/powerpoint/2010/main" val="19240428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1</a:t>
            </a:fld>
            <a:endParaRPr kumimoji="1" lang="ja-JP" altLang="en-US"/>
          </a:p>
        </p:txBody>
      </p:sp>
    </p:spTree>
    <p:extLst>
      <p:ext uri="{BB962C8B-B14F-4D97-AF65-F5344CB8AC3E}">
        <p14:creationId xmlns:p14="http://schemas.microsoft.com/office/powerpoint/2010/main" val="134702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2</a:t>
            </a:fld>
            <a:endParaRPr kumimoji="1" lang="ja-JP" altLang="en-US"/>
          </a:p>
        </p:txBody>
      </p:sp>
    </p:spTree>
    <p:extLst>
      <p:ext uri="{BB962C8B-B14F-4D97-AF65-F5344CB8AC3E}">
        <p14:creationId xmlns:p14="http://schemas.microsoft.com/office/powerpoint/2010/main" val="364443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2F3FAE-4BF1-4456-B5B2-D947F2683FDC}" type="slidenum">
              <a:rPr kumimoji="1" lang="ja-JP" altLang="en-US" smtClean="0"/>
              <a:t>3</a:t>
            </a:fld>
            <a:endParaRPr kumimoji="1" lang="ja-JP" altLang="en-US"/>
          </a:p>
        </p:txBody>
      </p:sp>
    </p:spTree>
    <p:extLst>
      <p:ext uri="{BB962C8B-B14F-4D97-AF65-F5344CB8AC3E}">
        <p14:creationId xmlns:p14="http://schemas.microsoft.com/office/powerpoint/2010/main" val="382791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4</a:t>
            </a:fld>
            <a:endParaRPr kumimoji="1" lang="ja-JP" altLang="en-US"/>
          </a:p>
        </p:txBody>
      </p:sp>
    </p:spTree>
    <p:extLst>
      <p:ext uri="{BB962C8B-B14F-4D97-AF65-F5344CB8AC3E}">
        <p14:creationId xmlns:p14="http://schemas.microsoft.com/office/powerpoint/2010/main" val="28112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2B2F3FAE-4BF1-4456-B5B2-D947F2683FDC}" type="slidenum">
              <a:rPr kumimoji="1" lang="ja-JP" altLang="en-US" smtClean="0"/>
              <a:t>6</a:t>
            </a:fld>
            <a:endParaRPr kumimoji="1" lang="ja-JP" altLang="en-US"/>
          </a:p>
        </p:txBody>
      </p:sp>
    </p:spTree>
    <p:extLst>
      <p:ext uri="{BB962C8B-B14F-4D97-AF65-F5344CB8AC3E}">
        <p14:creationId xmlns:p14="http://schemas.microsoft.com/office/powerpoint/2010/main" val="159359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8</a:t>
            </a:fld>
            <a:endParaRPr kumimoji="1" lang="ja-JP" altLang="en-US"/>
          </a:p>
        </p:txBody>
      </p:sp>
    </p:spTree>
    <p:extLst>
      <p:ext uri="{BB962C8B-B14F-4D97-AF65-F5344CB8AC3E}">
        <p14:creationId xmlns:p14="http://schemas.microsoft.com/office/powerpoint/2010/main" val="12477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9</a:t>
            </a:fld>
            <a:endParaRPr kumimoji="1" lang="ja-JP" altLang="en-US"/>
          </a:p>
        </p:txBody>
      </p:sp>
    </p:spTree>
    <p:extLst>
      <p:ext uri="{BB962C8B-B14F-4D97-AF65-F5344CB8AC3E}">
        <p14:creationId xmlns:p14="http://schemas.microsoft.com/office/powerpoint/2010/main" val="316417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2F3FAE-4BF1-4456-B5B2-D947F2683FDC}" type="slidenum">
              <a:rPr kumimoji="1" lang="ja-JP" altLang="en-US" smtClean="0"/>
              <a:t>10</a:t>
            </a:fld>
            <a:endParaRPr kumimoji="1" lang="ja-JP" altLang="en-US"/>
          </a:p>
        </p:txBody>
      </p:sp>
    </p:spTree>
    <p:extLst>
      <p:ext uri="{BB962C8B-B14F-4D97-AF65-F5344CB8AC3E}">
        <p14:creationId xmlns:p14="http://schemas.microsoft.com/office/powerpoint/2010/main" val="1940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2F3FAE-4BF1-4456-B5B2-D947F2683FDC}" type="slidenum">
              <a:rPr kumimoji="1" lang="ja-JP" altLang="en-US" smtClean="0"/>
              <a:t>12</a:t>
            </a:fld>
            <a:endParaRPr kumimoji="1" lang="ja-JP" altLang="en-US"/>
          </a:p>
        </p:txBody>
      </p:sp>
    </p:spTree>
    <p:extLst>
      <p:ext uri="{BB962C8B-B14F-4D97-AF65-F5344CB8AC3E}">
        <p14:creationId xmlns:p14="http://schemas.microsoft.com/office/powerpoint/2010/main" val="174928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6" name="スライド番号プレースホルダー 3"/>
          <p:cNvSpPr>
            <a:spLocks noGrp="1"/>
          </p:cNvSpPr>
          <p:nvPr>
            <p:ph type="sldNum" sz="quarter" idx="4"/>
          </p:nvPr>
        </p:nvSpPr>
        <p:spPr>
          <a:xfrm>
            <a:off x="292473" y="6311897"/>
            <a:ext cx="406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C1FA4F-796C-4F15-9E86-EB68DAF3D580}" type="slidenum">
              <a:rPr lang="ja-JP" altLang="en-US" smtClean="0"/>
              <a:pPr/>
              <a:t>‹#›</a:t>
            </a:fld>
            <a:endParaRPr lang="ja-JP" altLang="en-US"/>
          </a:p>
        </p:txBody>
      </p:sp>
    </p:spTree>
    <p:extLst>
      <p:ext uri="{BB962C8B-B14F-4D97-AF65-F5344CB8AC3E}">
        <p14:creationId xmlns:p14="http://schemas.microsoft.com/office/powerpoint/2010/main" val="417795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641291" cy="482039"/>
          </a:xfrm>
        </p:spPr>
        <p:txBody>
          <a:bodyPr>
            <a:noAutofit/>
          </a:bodyPr>
          <a:lstStyle>
            <a:lvl1pPr>
              <a:defRPr sz="3200" b="1">
                <a:solidFill>
                  <a:srgbClr val="002060"/>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529791"/>
            <a:ext cx="7886700" cy="4351338"/>
          </a:xfrm>
        </p:spPr>
        <p:txBody>
          <a:bodyPr/>
          <a:lstStyle>
            <a:lvl1pPr marL="228600" indent="-228600">
              <a:buClr>
                <a:srgbClr val="FE0226"/>
              </a:buClr>
              <a:buFont typeface="Wingdings" panose="05000000000000000000" pitchFamily="2" charset="2"/>
              <a:buChar char="l"/>
              <a:defRPr sz="2400">
                <a:latin typeface="メイリオ" panose="020B0604030504040204" pitchFamily="50" charset="-128"/>
                <a:ea typeface="メイリオ" panose="020B0604030504040204" pitchFamily="50" charset="-128"/>
              </a:defRPr>
            </a:lvl1pPr>
            <a:lvl2pPr>
              <a:buClr>
                <a:srgbClr val="FE0226"/>
              </a:buClr>
              <a:defRPr sz="2000">
                <a:latin typeface="メイリオ" panose="020B0604030504040204" pitchFamily="50" charset="-128"/>
                <a:ea typeface="メイリオ" panose="020B0604030504040204" pitchFamily="50" charset="-128"/>
              </a:defRPr>
            </a:lvl2pPr>
            <a:lvl3pPr marL="1143000" indent="-228600">
              <a:buFont typeface="HG丸ｺﾞｼｯｸM-PRO" panose="020F0600000000000000" pitchFamily="50" charset="-128"/>
              <a:buChar cha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kumimoji="1" lang="ja-JP" altLang="en-US" dirty="0"/>
          </a:p>
        </p:txBody>
      </p:sp>
      <p:pic>
        <p:nvPicPr>
          <p:cNvPr id="8" name="図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69942" y="282662"/>
            <a:ext cx="530296" cy="593181"/>
          </a:xfrm>
          <a:prstGeom prst="rect">
            <a:avLst/>
          </a:prstGeom>
        </p:spPr>
      </p:pic>
      <p:sp>
        <p:nvSpPr>
          <p:cNvPr id="6" name="スライド番号プレースホルダー 3"/>
          <p:cNvSpPr>
            <a:spLocks noGrp="1"/>
          </p:cNvSpPr>
          <p:nvPr>
            <p:ph type="sldNum" sz="quarter" idx="4"/>
          </p:nvPr>
        </p:nvSpPr>
        <p:spPr>
          <a:xfrm>
            <a:off x="292473" y="6311897"/>
            <a:ext cx="406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C1FA4F-796C-4F15-9E86-EB68DAF3D580}" type="slidenum">
              <a:rPr lang="ja-JP" altLang="en-US" smtClean="0"/>
              <a:pPr/>
              <a:t>‹#›</a:t>
            </a:fld>
            <a:endParaRPr lang="ja-JP" altLang="en-US"/>
          </a:p>
        </p:txBody>
      </p:sp>
    </p:spTree>
    <p:extLst>
      <p:ext uri="{BB962C8B-B14F-4D97-AF65-F5344CB8AC3E}">
        <p14:creationId xmlns:p14="http://schemas.microsoft.com/office/powerpoint/2010/main" val="168895772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641291" cy="482039"/>
          </a:xfrm>
        </p:spPr>
        <p:txBody>
          <a:bodyPr>
            <a:noAutofit/>
          </a:bodyPr>
          <a:lstStyle>
            <a:lvl1pPr>
              <a:defRPr sz="3200" b="1">
                <a:solidFill>
                  <a:srgbClr val="002060"/>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529791"/>
            <a:ext cx="7886700" cy="4351338"/>
          </a:xfrm>
        </p:spPr>
        <p:txBody>
          <a:bodyPr/>
          <a:lstStyle>
            <a:lvl1pPr marL="228600" indent="-228600">
              <a:buClr>
                <a:srgbClr val="FE0226"/>
              </a:buClr>
              <a:buFont typeface="Wingdings" panose="05000000000000000000" pitchFamily="2" charset="2"/>
              <a:buChar char="l"/>
              <a:defRPr sz="2400">
                <a:latin typeface="メイリオ" panose="020B0604030504040204" pitchFamily="50" charset="-128"/>
                <a:ea typeface="メイリオ" panose="020B0604030504040204" pitchFamily="50" charset="-128"/>
              </a:defRPr>
            </a:lvl1pPr>
            <a:lvl2pPr>
              <a:buClr>
                <a:srgbClr val="FE0226"/>
              </a:buClr>
              <a:defRPr sz="2000">
                <a:latin typeface="メイリオ" panose="020B0604030504040204" pitchFamily="50" charset="-128"/>
                <a:ea typeface="メイリオ" panose="020B0604030504040204" pitchFamily="50" charset="-128"/>
              </a:defRPr>
            </a:lvl2pPr>
            <a:lvl3pPr marL="1143000" indent="-228600">
              <a:buFont typeface="HG丸ｺﾞｼｯｸM-PRO" panose="020F0600000000000000" pitchFamily="50" charset="-128"/>
              <a:buChar cha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kumimoji="1" lang="ja-JP" altLang="en-US"/>
          </a:p>
        </p:txBody>
      </p:sp>
    </p:spTree>
    <p:extLst>
      <p:ext uri="{BB962C8B-B14F-4D97-AF65-F5344CB8AC3E}">
        <p14:creationId xmlns:p14="http://schemas.microsoft.com/office/powerpoint/2010/main" val="12756529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135065" cy="1275508"/>
          </a:xfrm>
        </p:spPr>
        <p:txBody>
          <a:bodyPr anchor="ctr">
            <a:normAutofit/>
          </a:bodyPr>
          <a:lstStyle>
            <a:lvl1pPr>
              <a:defRPr sz="3200" b="1">
                <a:solidFill>
                  <a:srgbClr val="002060"/>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kumimoji="1" lang="ja-JP" altLang="en-US"/>
          </a:p>
        </p:txBody>
      </p:sp>
      <p:pic>
        <p:nvPicPr>
          <p:cNvPr id="4" name="図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1825" y="3338779"/>
            <a:ext cx="1899397" cy="2683451"/>
          </a:xfrm>
          <a:prstGeom prst="rect">
            <a:avLst/>
          </a:prstGeom>
        </p:spPr>
      </p:pic>
      <p:sp>
        <p:nvSpPr>
          <p:cNvPr id="6" name="スライド番号プレースホルダー 3"/>
          <p:cNvSpPr>
            <a:spLocks noGrp="1"/>
          </p:cNvSpPr>
          <p:nvPr>
            <p:ph type="sldNum" sz="quarter" idx="4"/>
          </p:nvPr>
        </p:nvSpPr>
        <p:spPr>
          <a:xfrm>
            <a:off x="292473" y="6311897"/>
            <a:ext cx="406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C1FA4F-796C-4F15-9E86-EB68DAF3D580}" type="slidenum">
              <a:rPr lang="ja-JP" altLang="en-US" smtClean="0"/>
              <a:pPr/>
              <a:t>‹#›</a:t>
            </a:fld>
            <a:endParaRPr lang="ja-JP" altLang="en-US"/>
          </a:p>
        </p:txBody>
      </p:sp>
    </p:spTree>
    <p:extLst>
      <p:ext uri="{BB962C8B-B14F-4D97-AF65-F5344CB8AC3E}">
        <p14:creationId xmlns:p14="http://schemas.microsoft.com/office/powerpoint/2010/main" val="420349420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4"/>
          </p:nvPr>
        </p:nvSpPr>
        <p:spPr>
          <a:xfrm>
            <a:off x="292473" y="6311897"/>
            <a:ext cx="406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C1FA4F-796C-4F15-9E86-EB68DAF3D580}" type="slidenum">
              <a:rPr lang="ja-JP" altLang="en-US" smtClean="0"/>
              <a:pPr/>
              <a:t>‹#›</a:t>
            </a:fld>
            <a:endParaRPr lang="ja-JP" altLang="en-US"/>
          </a:p>
        </p:txBody>
      </p:sp>
    </p:spTree>
    <p:extLst>
      <p:ext uri="{BB962C8B-B14F-4D97-AF65-F5344CB8AC3E}">
        <p14:creationId xmlns:p14="http://schemas.microsoft.com/office/powerpoint/2010/main" val="1164072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スライド番号プレースホルダー 3"/>
          <p:cNvSpPr>
            <a:spLocks noGrp="1"/>
          </p:cNvSpPr>
          <p:nvPr>
            <p:ph type="sldNum" sz="quarter" idx="4"/>
          </p:nvPr>
        </p:nvSpPr>
        <p:spPr>
          <a:xfrm>
            <a:off x="292473" y="6311897"/>
            <a:ext cx="406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CC1FA4F-796C-4F15-9E86-EB68DAF3D580}" type="slidenum">
              <a:rPr lang="ja-JP" altLang="en-US" smtClean="0"/>
              <a:pPr/>
              <a:t>‹#›</a:t>
            </a:fld>
            <a:endParaRPr lang="ja-JP" altLang="en-US"/>
          </a:p>
        </p:txBody>
      </p:sp>
    </p:spTree>
    <p:extLst>
      <p:ext uri="{BB962C8B-B14F-4D97-AF65-F5344CB8AC3E}">
        <p14:creationId xmlns:p14="http://schemas.microsoft.com/office/powerpoint/2010/main" val="67776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7"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facebook.com/keicyo/" TargetMode="External"/><Relationship Id="rId4" Type="http://schemas.openxmlformats.org/officeDocument/2006/relationships/hyperlink" Target="http://www.smile-up.inf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1609456"/>
            <a:ext cx="7772400" cy="1219784"/>
          </a:xfrm>
        </p:spPr>
        <p:txBody>
          <a:bodyPr anchor="ctr">
            <a:noAutofit/>
          </a:bodyPr>
          <a:lstStyle/>
          <a:p>
            <a:pPr algn="l">
              <a:lnSpc>
                <a:spcPct val="100000"/>
              </a:lnSpc>
            </a:pPr>
            <a:r>
              <a:rPr lang="ja-JP" altLang="en-US" sz="4000" dirty="0">
                <a:solidFill>
                  <a:srgbClr val="002060"/>
                </a:solidFill>
                <a:latin typeface="メイリオ" panose="020B0604030504040204" pitchFamily="50" charset="-128"/>
                <a:ea typeface="メイリオ" panose="020B0604030504040204" pitchFamily="50" charset="-128"/>
              </a:rPr>
              <a:t>草の根事業育成助成</a:t>
            </a:r>
            <a:r>
              <a:rPr lang="en-US" altLang="ja-JP" sz="4000" dirty="0">
                <a:solidFill>
                  <a:srgbClr val="002060"/>
                </a:solidFill>
                <a:latin typeface="メイリオ" panose="020B0604030504040204" pitchFamily="50" charset="-128"/>
                <a:ea typeface="メイリオ" panose="020B0604030504040204" pitchFamily="50" charset="-128"/>
              </a:rPr>
              <a:t/>
            </a:r>
            <a:br>
              <a:rPr lang="en-US" altLang="ja-JP" sz="4000" dirty="0">
                <a:solidFill>
                  <a:srgbClr val="002060"/>
                </a:solidFill>
                <a:latin typeface="メイリオ" panose="020B0604030504040204" pitchFamily="50" charset="-128"/>
                <a:ea typeface="メイリオ" panose="020B0604030504040204" pitchFamily="50" charset="-128"/>
              </a:rPr>
            </a:br>
            <a:r>
              <a:rPr lang="ja-JP" altLang="en-US" sz="4000" dirty="0">
                <a:solidFill>
                  <a:srgbClr val="002060"/>
                </a:solidFill>
                <a:latin typeface="メイリオ" panose="020B0604030504040204" pitchFamily="50" charset="-128"/>
                <a:ea typeface="メイリオ" panose="020B0604030504040204" pitchFamily="50" charset="-128"/>
              </a:rPr>
              <a:t>　　事業内容と成果の報告</a:t>
            </a:r>
            <a:endParaRPr lang="ja-JP" altLang="en-US" sz="7200" dirty="0">
              <a:solidFill>
                <a:srgbClr val="D50952"/>
              </a:solidFill>
              <a:latin typeface="+mn-lt"/>
              <a:ea typeface="HG丸ｺﾞｼｯｸM-PRO" panose="020F0600000000000000" pitchFamily="50" charset="-128"/>
            </a:endParaRP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6548" y="3323771"/>
            <a:ext cx="2455667" cy="2951748"/>
          </a:xfrm>
          <a:prstGeom prst="rect">
            <a:avLst/>
          </a:prstGeom>
        </p:spPr>
      </p:pic>
      <p:sp>
        <p:nvSpPr>
          <p:cNvPr id="4" name="タイトル 1"/>
          <p:cNvSpPr txBox="1">
            <a:spLocks/>
          </p:cNvSpPr>
          <p:nvPr/>
        </p:nvSpPr>
        <p:spPr>
          <a:xfrm>
            <a:off x="685802" y="3626630"/>
            <a:ext cx="2650959" cy="490904"/>
          </a:xfrm>
          <a:prstGeom prst="rect">
            <a:avLst/>
          </a:prstGeom>
        </p:spPr>
        <p:txBody>
          <a:bodyPr vert="horz" lIns="91440" tIns="45720" rIns="91440" bIns="45720" rtlCol="0" anchor="ctr">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a:latin typeface="メイリオ" panose="020B0604030504040204" pitchFamily="50" charset="-128"/>
                <a:ea typeface="メイリオ" panose="020B0604030504040204" pitchFamily="50" charset="-128"/>
              </a:rPr>
              <a:t>2021</a:t>
            </a:r>
            <a:r>
              <a:rPr lang="ja-JP" altLang="en-US" sz="2800" dirty="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5</a:t>
            </a:r>
            <a:r>
              <a:rPr lang="ja-JP" altLang="en-US" sz="2800" dirty="0">
                <a:latin typeface="メイリオ" panose="020B0604030504040204" pitchFamily="50" charset="-128"/>
                <a:ea typeface="メイリオ" panose="020B0604030504040204" pitchFamily="50" charset="-128"/>
              </a:rPr>
              <a:t>月</a:t>
            </a:r>
            <a:endParaRPr lang="ja-JP" altLang="en-US" sz="5400" b="1" dirty="0">
              <a:solidFill>
                <a:srgbClr val="D50952"/>
              </a:solidFill>
              <a:latin typeface="+mn-lt"/>
              <a:ea typeface="HG丸ｺﾞｼｯｸM-PRO" panose="020F0600000000000000" pitchFamily="50" charset="-128"/>
            </a:endParaRPr>
          </a:p>
        </p:txBody>
      </p:sp>
      <p:sp>
        <p:nvSpPr>
          <p:cNvPr id="6" name="タイトル 1"/>
          <p:cNvSpPr txBox="1">
            <a:spLocks/>
          </p:cNvSpPr>
          <p:nvPr/>
        </p:nvSpPr>
        <p:spPr>
          <a:xfrm>
            <a:off x="685801" y="3414015"/>
            <a:ext cx="5456436" cy="18083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b="1" dirty="0">
                <a:solidFill>
                  <a:srgbClr val="D50952"/>
                </a:solidFill>
                <a:latin typeface="メイリオ" panose="020B0604030504040204" pitchFamily="50" charset="-128"/>
                <a:ea typeface="メイリオ" panose="020B0604030504040204" pitchFamily="50" charset="-128"/>
              </a:rPr>
              <a:t>特定非営利活動法人 </a:t>
            </a:r>
            <a:r>
              <a:rPr lang="en-US" altLang="ja-JP" sz="4000" b="1" dirty="0">
                <a:solidFill>
                  <a:srgbClr val="D50952"/>
                </a:solidFill>
                <a:latin typeface="+mn-lt"/>
                <a:ea typeface="HG丸ｺﾞｼｯｸM-PRO" panose="020F0600000000000000" pitchFamily="50" charset="-128"/>
              </a:rPr>
              <a:t>Smile up</a:t>
            </a:r>
            <a:endParaRPr lang="ja-JP" altLang="en-US" sz="3600" b="1" dirty="0">
              <a:solidFill>
                <a:srgbClr val="D50952"/>
              </a:solidFill>
              <a:latin typeface="+mn-lt"/>
              <a:ea typeface="HG丸ｺﾞｼｯｸM-PRO" panose="020F0600000000000000" pitchFamily="50" charset="-128"/>
            </a:endParaRPr>
          </a:p>
        </p:txBody>
      </p:sp>
      <p:sp>
        <p:nvSpPr>
          <p:cNvPr id="5" name="スライド番号プレースホルダー 4"/>
          <p:cNvSpPr>
            <a:spLocks noGrp="1"/>
          </p:cNvSpPr>
          <p:nvPr>
            <p:ph type="sldNum" sz="quarter" idx="4"/>
          </p:nvPr>
        </p:nvSpPr>
        <p:spPr/>
        <p:txBody>
          <a:bodyPr/>
          <a:lstStyle/>
          <a:p>
            <a:fld id="{DCC1FA4F-796C-4F15-9E86-EB68DAF3D580}" type="slidenum">
              <a:rPr lang="ja-JP" altLang="en-US" smtClean="0"/>
              <a:pPr/>
              <a:t>1</a:t>
            </a:fld>
            <a:endParaRPr lang="ja-JP" altLang="en-US"/>
          </a:p>
        </p:txBody>
      </p:sp>
      <p:sp>
        <p:nvSpPr>
          <p:cNvPr id="8" name="正方形/長方形 7"/>
          <p:cNvSpPr/>
          <p:nvPr/>
        </p:nvSpPr>
        <p:spPr>
          <a:xfrm>
            <a:off x="798094" y="4871792"/>
            <a:ext cx="4949597" cy="584775"/>
          </a:xfrm>
          <a:prstGeom prst="rect">
            <a:avLst/>
          </a:prstGeom>
        </p:spPr>
        <p:txBody>
          <a:bodyPr wrap="square">
            <a:spAutoFit/>
          </a:bodyPr>
          <a:lstStyle/>
          <a:p>
            <a:pPr marL="0" lvl="1"/>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ホームページ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hlinkClick r:id="rId4"/>
              </a:rPr>
              <a:t>http://www.smile-up.info/</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Facebook</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hlinkClick r:id="rId5"/>
              </a:rPr>
              <a:t>https://www.facebook.com/keicyo/</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p:cNvPicPr/>
          <p:nvPr/>
        </p:nvPicPr>
        <p:blipFill rotWithShape="1">
          <a:blip r:embed="rId6" cstate="email">
            <a:extLst>
              <a:ext uri="{28A0092B-C50C-407E-A947-70E740481C1C}">
                <a14:useLocalDpi xmlns:a14="http://schemas.microsoft.com/office/drawing/2010/main"/>
              </a:ext>
            </a:extLst>
          </a:blip>
          <a:srcRect/>
          <a:stretch/>
        </p:blipFill>
        <p:spPr bwMode="auto">
          <a:xfrm>
            <a:off x="1874483" y="5496788"/>
            <a:ext cx="2797171" cy="815109"/>
          </a:xfrm>
          <a:prstGeom prst="rect">
            <a:avLst/>
          </a:prstGeom>
          <a:ln>
            <a:noFill/>
          </a:ln>
          <a:extLst>
            <a:ext uri="{53640926-AAD7-44D8-BBD7-CCE9431645EC}">
              <a14:shadowObscured xmlns:a14="http://schemas.microsoft.com/office/drawing/2010/main"/>
            </a:ext>
          </a:extLst>
        </p:spPr>
      </p:pic>
      <p:sp>
        <p:nvSpPr>
          <p:cNvPr id="10" name="テキスト ボックス 2"/>
          <p:cNvSpPr txBox="1">
            <a:spLocks noChangeArrowheads="1"/>
          </p:cNvSpPr>
          <p:nvPr/>
        </p:nvSpPr>
        <p:spPr bwMode="auto">
          <a:xfrm>
            <a:off x="1934191" y="5688694"/>
            <a:ext cx="1738080" cy="457662"/>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200" b="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傾聴　スマイルアップ</a:t>
            </a:r>
            <a:endParaRPr lang="ja-JP" altLang="en-US" sz="16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332476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1/17</a:t>
            </a:r>
            <a:r>
              <a:rPr lang="ja-JP" altLang="en-US" dirty="0"/>
              <a:t>イベントの成果</a:t>
            </a:r>
            <a:endParaRPr kumimoji="1" lang="ja-JP" altLang="en-US" dirty="0"/>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10</a:t>
            </a:fld>
            <a:endParaRPr lang="ja-JP" altLang="en-US"/>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2004" y="5165022"/>
            <a:ext cx="2016000" cy="1512000"/>
          </a:xfrm>
          <a:prstGeom prst="rect">
            <a:avLst/>
          </a:prstGeom>
        </p:spPr>
      </p:pic>
      <p:sp>
        <p:nvSpPr>
          <p:cNvPr id="6" name="コンテンツ プレースホルダー 2"/>
          <p:cNvSpPr>
            <a:spLocks noGrp="1"/>
          </p:cNvSpPr>
          <p:nvPr>
            <p:ph idx="1"/>
          </p:nvPr>
        </p:nvSpPr>
        <p:spPr>
          <a:xfrm>
            <a:off x="821156" y="956009"/>
            <a:ext cx="7886700" cy="1454263"/>
          </a:xfrm>
        </p:spPr>
        <p:txBody>
          <a:bodyPr>
            <a:noAutofit/>
          </a:bodyPr>
          <a:lstStyle/>
          <a:p>
            <a:r>
              <a:rPr lang="ja-JP" altLang="en-US" sz="1800" dirty="0"/>
              <a:t>前回のイベント同様、当団体を知らない方にも参加いただき、新たに当団体と傾聴を知っていただくきっかけをつくることができた</a:t>
            </a:r>
            <a:endParaRPr lang="en-US" altLang="ja-JP" sz="1800" dirty="0"/>
          </a:p>
          <a:p>
            <a:r>
              <a:rPr lang="ja-JP" altLang="en-US" sz="1800" dirty="0"/>
              <a:t>映画「夢は牛のお医者さん」は、ドキュメンタリーであるが深刻すぎずかつ観る人の立場で様々な捉え方ができ、参加者の皆さんからも多様な感想があがっていた</a:t>
            </a:r>
            <a:endParaRPr lang="en-US" altLang="ja-JP" sz="1800" dirty="0"/>
          </a:p>
          <a:p>
            <a:r>
              <a:rPr lang="ja-JP" altLang="en-US" sz="1800" dirty="0"/>
              <a:t>映画上映後のシェア会は終始なごやかで、参加者が素直に沸き上がった想いを話せるような空気となっていた</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pPr lvl="1"/>
            <a:endParaRPr kumimoji="1" lang="ja-JP" altLang="en-US" sz="18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2004" y="3518258"/>
            <a:ext cx="2016000" cy="1512000"/>
          </a:xfrm>
          <a:prstGeom prst="rect">
            <a:avLst/>
          </a:prstGeom>
        </p:spPr>
      </p:pic>
      <p:pic>
        <p:nvPicPr>
          <p:cNvPr id="9" name="図 8"/>
          <p:cNvPicPr>
            <a:picLocks noChangeAspect="1"/>
          </p:cNvPicPr>
          <p:nvPr/>
        </p:nvPicPr>
        <p:blipFill rotWithShape="1">
          <a:blip r:embed="rId5">
            <a:extLst>
              <a:ext uri="{28A0092B-C50C-407E-A947-70E740481C1C}">
                <a14:useLocalDpi xmlns:a14="http://schemas.microsoft.com/office/drawing/2010/main" val="0"/>
              </a:ext>
            </a:extLst>
          </a:blip>
          <a:srcRect t="12990" b="3307"/>
          <a:stretch/>
        </p:blipFill>
        <p:spPr>
          <a:xfrm>
            <a:off x="1365794" y="3518258"/>
            <a:ext cx="2785038" cy="3108185"/>
          </a:xfrm>
          <a:prstGeom prst="rect">
            <a:avLst/>
          </a:prstGeom>
        </p:spPr>
      </p:pic>
      <p:pic>
        <p:nvPicPr>
          <p:cNvPr id="10" name="図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3418" y="5165022"/>
            <a:ext cx="2016000" cy="151200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3418" y="3518258"/>
            <a:ext cx="2016000" cy="1512000"/>
          </a:xfrm>
          <a:prstGeom prst="rect">
            <a:avLst/>
          </a:prstGeom>
        </p:spPr>
      </p:pic>
    </p:spTree>
    <p:extLst>
      <p:ext uri="{BB962C8B-B14F-4D97-AF65-F5344CB8AC3E}">
        <p14:creationId xmlns:p14="http://schemas.microsoft.com/office/powerpoint/2010/main" val="3197284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コロナ禍での取り組み</a:t>
            </a:r>
            <a:endParaRPr kumimoji="1" lang="ja-JP" altLang="en-US" dirty="0"/>
          </a:p>
        </p:txBody>
      </p:sp>
      <p:sp>
        <p:nvSpPr>
          <p:cNvPr id="3" name="コンテンツ プレースホルダー 2"/>
          <p:cNvSpPr>
            <a:spLocks noGrp="1"/>
          </p:cNvSpPr>
          <p:nvPr>
            <p:ph idx="1"/>
          </p:nvPr>
        </p:nvSpPr>
        <p:spPr>
          <a:xfrm>
            <a:off x="628651" y="1096657"/>
            <a:ext cx="7886700" cy="4351338"/>
          </a:xfrm>
        </p:spPr>
        <p:txBody>
          <a:bodyPr/>
          <a:lstStyle/>
          <a:p>
            <a:r>
              <a:rPr kumimoji="1" lang="ja-JP" altLang="en-US" dirty="0"/>
              <a:t>調布市のガイドラインに基づく感染予防対策を実施し、安心して参加いただけるよう配慮</a:t>
            </a:r>
            <a:endParaRPr kumimoji="1" lang="en-US" altLang="ja-JP" dirty="0"/>
          </a:p>
          <a:p>
            <a:pPr lvl="1"/>
            <a:r>
              <a:rPr lang="ja-JP" altLang="en-US" dirty="0"/>
              <a:t>来場人数を定員の半分以下に設定。来場者にはグッズ（ヘアゴム）をお渡しして来場者数をカウント</a:t>
            </a:r>
            <a:endParaRPr lang="en-US" altLang="ja-JP" dirty="0"/>
          </a:p>
          <a:p>
            <a:pPr lvl="1"/>
            <a:r>
              <a:rPr lang="ja-JP" altLang="en-US" dirty="0"/>
              <a:t>受付にて記名・検温・アルコール消毒を依頼。各ブースにもアルコール設置</a:t>
            </a:r>
            <a:endParaRPr lang="en-US" altLang="ja-JP" dirty="0"/>
          </a:p>
          <a:p>
            <a:pPr lvl="1"/>
            <a:r>
              <a:rPr lang="ja-JP" altLang="en-US" dirty="0"/>
              <a:t>「ご参加の際のお願い事項」を掲示</a:t>
            </a:r>
            <a:endParaRPr lang="en-US" altLang="ja-JP" dirty="0"/>
          </a:p>
          <a:p>
            <a:pPr lvl="1"/>
            <a:r>
              <a:rPr lang="ja-JP" altLang="en-US" dirty="0"/>
              <a:t>椅子の間隔を空ける</a:t>
            </a:r>
            <a:endParaRPr lang="en-US" altLang="ja-JP" dirty="0"/>
          </a:p>
          <a:p>
            <a:pPr lvl="1"/>
            <a:r>
              <a:rPr lang="ja-JP" altLang="en-US" dirty="0"/>
              <a:t>スタッフはマウスガード着用、参加者もマスク着用を依頼</a:t>
            </a:r>
            <a:endParaRPr lang="en-US" altLang="ja-JP" dirty="0"/>
          </a:p>
          <a:p>
            <a:pPr lvl="1"/>
            <a:endParaRPr kumimoji="1" lang="ja-JP" altLang="en-US" dirty="0"/>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11</a:t>
            </a:fld>
            <a:endParaRPr lang="ja-JP" altLang="en-US"/>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820" y="4520712"/>
            <a:ext cx="2064001" cy="1548000"/>
          </a:xfrm>
          <a:prstGeom prst="rect">
            <a:avLst/>
          </a:prstGeom>
        </p:spPr>
      </p:pic>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2350" y="4520712"/>
            <a:ext cx="2064000" cy="1548000"/>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35113" y="4520712"/>
            <a:ext cx="2113376" cy="1548000"/>
          </a:xfrm>
          <a:prstGeom prst="rect">
            <a:avLst/>
          </a:prstGeom>
        </p:spPr>
      </p:pic>
      <p:pic>
        <p:nvPicPr>
          <p:cNvPr id="10" name="図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9585" y="4520712"/>
            <a:ext cx="2064001" cy="1548000"/>
          </a:xfrm>
          <a:prstGeom prst="rect">
            <a:avLst/>
          </a:prstGeom>
        </p:spPr>
      </p:pic>
    </p:spTree>
    <p:extLst>
      <p:ext uri="{BB962C8B-B14F-4D97-AF65-F5344CB8AC3E}">
        <p14:creationId xmlns:p14="http://schemas.microsoft.com/office/powerpoint/2010/main" val="4257325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今後の展望・課題</a:t>
            </a:r>
          </a:p>
        </p:txBody>
      </p:sp>
      <p:sp>
        <p:nvSpPr>
          <p:cNvPr id="3" name="コンテンツ プレースホルダー 2"/>
          <p:cNvSpPr>
            <a:spLocks noGrp="1"/>
          </p:cNvSpPr>
          <p:nvPr>
            <p:ph idx="1"/>
          </p:nvPr>
        </p:nvSpPr>
        <p:spPr>
          <a:xfrm>
            <a:off x="429633" y="4382776"/>
            <a:ext cx="4895704" cy="1241581"/>
          </a:xfrm>
        </p:spPr>
        <p:txBody>
          <a:bodyPr>
            <a:normAutofit/>
          </a:bodyPr>
          <a:lstStyle/>
          <a:p>
            <a:pPr marL="352425" lvl="1" indent="-176213"/>
            <a:r>
              <a:rPr kumimoji="1" lang="en-US" altLang="ja-JP" sz="1800" dirty="0"/>
              <a:t>9/20</a:t>
            </a:r>
            <a:r>
              <a:rPr kumimoji="1" lang="ja-JP" altLang="en-US" sz="1800" dirty="0"/>
              <a:t>（月祝）第</a:t>
            </a:r>
            <a:r>
              <a:rPr kumimoji="1" lang="en-US" altLang="ja-JP" sz="1800" dirty="0"/>
              <a:t>8</a:t>
            </a:r>
            <a:r>
              <a:rPr lang="ja-JP" altLang="en-US" sz="1800" dirty="0"/>
              <a:t>回イベント</a:t>
            </a:r>
            <a:r>
              <a:rPr lang="en-US" altLang="ja-JP" sz="1800" dirty="0"/>
              <a:t/>
            </a:r>
            <a:br>
              <a:rPr lang="en-US" altLang="ja-JP" sz="1800" dirty="0"/>
            </a:br>
            <a:r>
              <a:rPr lang="ja-JP" altLang="en-US" sz="1800" dirty="0"/>
              <a:t>「</a:t>
            </a:r>
            <a:r>
              <a:rPr lang="ja-JP" altLang="en-US" sz="1800" dirty="0" err="1"/>
              <a:t>聴くを</a:t>
            </a:r>
            <a:r>
              <a:rPr lang="ja-JP" altLang="en-US" sz="1800" dirty="0"/>
              <a:t>届けたい」</a:t>
            </a:r>
            <a:r>
              <a:rPr lang="en-US" altLang="ja-JP" sz="1800" dirty="0"/>
              <a:t>@</a:t>
            </a:r>
            <a:r>
              <a:rPr lang="ja-JP" altLang="en-US" sz="1800" dirty="0" err="1"/>
              <a:t>たづ</a:t>
            </a:r>
            <a:r>
              <a:rPr lang="ja-JP" altLang="en-US" sz="1800" dirty="0"/>
              <a:t>くり大会議場</a:t>
            </a:r>
            <a:r>
              <a:rPr lang="en-US" altLang="ja-JP" sz="1800" dirty="0"/>
              <a:t/>
            </a:r>
            <a:br>
              <a:rPr lang="en-US" altLang="ja-JP" sz="1800" dirty="0"/>
            </a:br>
            <a:endParaRPr lang="en-US" altLang="ja-JP" sz="1800" dirty="0"/>
          </a:p>
          <a:p>
            <a:pPr marL="352425" lvl="1" indent="-176213"/>
            <a:r>
              <a:rPr lang="ja-JP" altLang="en-US" sz="1800" dirty="0"/>
              <a:t>屋外ブース設置も含めたイベントの検討</a:t>
            </a:r>
            <a:endParaRPr lang="en-US" altLang="ja-JP" sz="1800" dirty="0"/>
          </a:p>
          <a:p>
            <a:pPr lvl="1"/>
            <a:endParaRPr kumimoji="1" lang="ja-JP" altLang="en-US" sz="1800" dirty="0"/>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12</a:t>
            </a:fld>
            <a:endParaRPr lang="ja-JP" altLang="en-US"/>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5337" y="4031287"/>
            <a:ext cx="3479574" cy="2463172"/>
          </a:xfrm>
          <a:prstGeom prst="rect">
            <a:avLst/>
          </a:prstGeom>
        </p:spPr>
      </p:pic>
      <p:sp>
        <p:nvSpPr>
          <p:cNvPr id="6" name="コンテンツ プレースホルダー 2"/>
          <p:cNvSpPr txBox="1">
            <a:spLocks/>
          </p:cNvSpPr>
          <p:nvPr/>
        </p:nvSpPr>
        <p:spPr>
          <a:xfrm>
            <a:off x="781051" y="1273019"/>
            <a:ext cx="7886700" cy="372512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rgbClr val="FE0226"/>
              </a:buClr>
              <a:buFont typeface="Wingdings" panose="05000000000000000000" pitchFamily="2" charset="2"/>
              <a:buChar char="l"/>
              <a:defRPr kumimoji="1" sz="24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Clr>
                <a:srgbClr val="FE0226"/>
              </a:buClr>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HG丸ｺﾞｼｯｸM-PRO" panose="020F0600000000000000" pitchFamily="50" charset="-128"/>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感染予防対策を行いながら、誰もが心を閉じてしまいがちな今</a:t>
            </a:r>
            <a:r>
              <a:rPr lang="en-US" altLang="ja-JP" sz="2000" dirty="0"/>
              <a:t/>
            </a:r>
            <a:br>
              <a:rPr lang="en-US" altLang="ja-JP" sz="2000" dirty="0"/>
            </a:br>
            <a:r>
              <a:rPr lang="ja-JP" altLang="en-US" sz="2000" dirty="0"/>
              <a:t>心の中を話せるみなさんの居場所として傾聴を使った</a:t>
            </a:r>
            <a:r>
              <a:rPr lang="en-US" altLang="ja-JP" sz="2000" dirty="0"/>
              <a:t/>
            </a:r>
            <a:br>
              <a:rPr lang="en-US" altLang="ja-JP" sz="2000" dirty="0"/>
            </a:br>
            <a:r>
              <a:rPr lang="ja-JP" altLang="en-US" sz="2000" dirty="0"/>
              <a:t>「聴くから始まるコミュニケーション」を広げていきたい</a:t>
            </a:r>
            <a:endParaRPr lang="en-US" altLang="ja-JP" sz="2000" dirty="0"/>
          </a:p>
          <a:p>
            <a:r>
              <a:rPr lang="ja-JP" altLang="en-US" sz="2000" dirty="0"/>
              <a:t>地域社会において当法人を知って頂くための機会を</a:t>
            </a:r>
            <a:r>
              <a:rPr lang="en-US" altLang="ja-JP" sz="2000" dirty="0"/>
              <a:t/>
            </a:r>
            <a:br>
              <a:rPr lang="en-US" altLang="ja-JP" sz="2000" dirty="0"/>
            </a:br>
            <a:r>
              <a:rPr lang="ja-JP" altLang="en-US" sz="2000" dirty="0"/>
              <a:t>増やしていく努力をする</a:t>
            </a:r>
            <a:endParaRPr lang="en-US" altLang="ja-JP" sz="2000" dirty="0"/>
          </a:p>
          <a:p>
            <a:r>
              <a:rPr lang="ja-JP" altLang="en-US" sz="2000" dirty="0"/>
              <a:t>本社事務所のワークショップスペースを開放し</a:t>
            </a:r>
            <a:r>
              <a:rPr lang="en-US" altLang="ja-JP" sz="2000" dirty="0"/>
              <a:t/>
            </a:r>
            <a:br>
              <a:rPr lang="en-US" altLang="ja-JP" sz="2000" dirty="0"/>
            </a:br>
            <a:r>
              <a:rPr lang="ja-JP" altLang="en-US" sz="2000" dirty="0"/>
              <a:t>多くの人がいつもより少し笑顔になる支援をしていく</a:t>
            </a:r>
            <a:endParaRPr lang="en-US" altLang="ja-JP" sz="2000" dirty="0"/>
          </a:p>
          <a:p>
            <a:pPr lvl="1"/>
            <a:r>
              <a:rPr lang="ja-JP" altLang="en-US" sz="1800" dirty="0"/>
              <a:t>ママの</a:t>
            </a:r>
            <a:r>
              <a:rPr lang="en-US" altLang="ja-JP" sz="1800" dirty="0"/>
              <a:t>cafe</a:t>
            </a:r>
            <a:r>
              <a:rPr lang="ja-JP" altLang="en-US" sz="1800" dirty="0"/>
              <a:t>・凸凹</a:t>
            </a:r>
            <a:r>
              <a:rPr lang="en-US" altLang="ja-JP" sz="1800" dirty="0"/>
              <a:t>cafe</a:t>
            </a:r>
            <a:r>
              <a:rPr lang="ja-JP" altLang="en-US" sz="1800" dirty="0"/>
              <a:t>・出張</a:t>
            </a:r>
            <a:r>
              <a:rPr lang="en-US" altLang="ja-JP" sz="1800" dirty="0"/>
              <a:t>cafe</a:t>
            </a:r>
            <a:r>
              <a:rPr lang="ja-JP" altLang="en-US" sz="1800" dirty="0"/>
              <a:t>等</a:t>
            </a:r>
            <a:endParaRPr lang="en-US" altLang="ja-JP" sz="1600" dirty="0"/>
          </a:p>
          <a:p>
            <a:pPr marL="0" indent="0">
              <a:buNone/>
            </a:pPr>
            <a:endParaRPr lang="en-US" altLang="ja-JP" sz="2000" dirty="0"/>
          </a:p>
          <a:p>
            <a:pPr marL="457200" lvl="1" indent="0">
              <a:buNone/>
            </a:pPr>
            <a:endParaRPr lang="en-US" altLang="ja-JP" sz="1600" dirty="0"/>
          </a:p>
          <a:p>
            <a:pPr marL="0" indent="0">
              <a:buNone/>
            </a:pPr>
            <a:endParaRPr lang="ja-JP" altLang="en-US" dirty="0"/>
          </a:p>
        </p:txBody>
      </p:sp>
    </p:spTree>
    <p:extLst>
      <p:ext uri="{BB962C8B-B14F-4D97-AF65-F5344CB8AC3E}">
        <p14:creationId xmlns:p14="http://schemas.microsoft.com/office/powerpoint/2010/main" val="3999851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8"/>
            <a:ext cx="8034086" cy="482039"/>
          </a:xfrm>
        </p:spPr>
        <p:txBody>
          <a:bodyPr/>
          <a:lstStyle/>
          <a:p>
            <a:r>
              <a:rPr lang="ja-JP" altLang="en-US" dirty="0"/>
              <a:t>特定非営利活動法人 </a:t>
            </a:r>
            <a:r>
              <a:rPr lang="en-US" altLang="ja-JP" dirty="0"/>
              <a:t>Smile up</a:t>
            </a:r>
            <a:r>
              <a:rPr lang="ja-JP" altLang="en-US" dirty="0"/>
              <a:t>の</a:t>
            </a:r>
            <a:r>
              <a:rPr kumimoji="1" lang="ja-JP" altLang="en-US" dirty="0"/>
              <a:t>概要</a:t>
            </a:r>
          </a:p>
        </p:txBody>
      </p:sp>
      <p:sp>
        <p:nvSpPr>
          <p:cNvPr id="7" name="コンテンツ プレースホルダー 2"/>
          <p:cNvSpPr>
            <a:spLocks noGrp="1"/>
          </p:cNvSpPr>
          <p:nvPr>
            <p:ph idx="1"/>
          </p:nvPr>
        </p:nvSpPr>
        <p:spPr>
          <a:xfrm>
            <a:off x="420104" y="1081890"/>
            <a:ext cx="8387012" cy="4351338"/>
          </a:xfrm>
        </p:spPr>
        <p:txBody>
          <a:bodyPr>
            <a:noAutofit/>
          </a:bodyPr>
          <a:lstStyle/>
          <a:p>
            <a:r>
              <a:rPr lang="ja-JP" altLang="en-US" sz="2000" dirty="0"/>
              <a:t>本社：東京都調布市小島町</a:t>
            </a:r>
            <a:r>
              <a:rPr lang="en-US" altLang="ja-JP" sz="2000" dirty="0"/>
              <a:t>1-18-9 </a:t>
            </a:r>
            <a:r>
              <a:rPr lang="ja-JP" altLang="en-US" sz="2000" dirty="0"/>
              <a:t>コスモマンション</a:t>
            </a:r>
            <a:r>
              <a:rPr lang="en-US" altLang="ja-JP" sz="2000" dirty="0"/>
              <a:t>103</a:t>
            </a:r>
          </a:p>
          <a:p>
            <a:r>
              <a:rPr lang="ja-JP" altLang="en-US" sz="2000" dirty="0"/>
              <a:t>営業所：北海道・愛知・長野・大阪</a:t>
            </a:r>
            <a:endParaRPr lang="en-US" altLang="ja-JP" sz="2000" dirty="0"/>
          </a:p>
          <a:p>
            <a:r>
              <a:rPr lang="ja-JP" altLang="en-US" sz="2000" dirty="0"/>
              <a:t>目的：</a:t>
            </a:r>
            <a:br>
              <a:rPr lang="ja-JP" altLang="en-US" sz="2000" dirty="0"/>
            </a:br>
            <a:r>
              <a:rPr lang="ja-JP" altLang="en-US" sz="2000" dirty="0"/>
              <a:t>「傾聴」の普及・啓発を軸として、家族関係等についての相談・</a:t>
            </a:r>
            <a:r>
              <a:rPr lang="en-US" altLang="ja-JP" sz="2000" dirty="0"/>
              <a:t/>
            </a:r>
            <a:br>
              <a:rPr lang="en-US" altLang="ja-JP" sz="2000" dirty="0"/>
            </a:br>
            <a:r>
              <a:rPr lang="ja-JP" altLang="en-US" sz="2000" dirty="0"/>
              <a:t>支援、うつ病・いじめの予防等に関する事業を行い、地域社会での</a:t>
            </a:r>
            <a:r>
              <a:rPr lang="en-US" altLang="ja-JP" sz="2000" dirty="0"/>
              <a:t/>
            </a:r>
            <a:br>
              <a:rPr lang="en-US" altLang="ja-JP" sz="2000" dirty="0"/>
            </a:br>
            <a:r>
              <a:rPr lang="ja-JP" altLang="en-US" sz="2000" dirty="0"/>
              <a:t>健康・福祉の増進を図る</a:t>
            </a:r>
            <a:r>
              <a:rPr lang="en-US" altLang="ja-JP" sz="2000" dirty="0"/>
              <a:t/>
            </a:r>
            <a:br>
              <a:rPr lang="en-US" altLang="ja-JP" sz="2000" dirty="0"/>
            </a:br>
            <a:r>
              <a:rPr lang="en-US" altLang="ja-JP" sz="2000" dirty="0"/>
              <a:t/>
            </a:r>
            <a:br>
              <a:rPr lang="en-US" altLang="ja-JP" sz="2000" dirty="0"/>
            </a:br>
            <a:r>
              <a:rPr lang="en-US" altLang="ja-JP" sz="2000" dirty="0"/>
              <a:t/>
            </a:r>
            <a:br>
              <a:rPr lang="en-US" altLang="ja-JP" sz="2000" dirty="0"/>
            </a:br>
            <a:r>
              <a:rPr lang="en-US" altLang="ja-JP" sz="2000" dirty="0"/>
              <a:t/>
            </a:r>
            <a:br>
              <a:rPr lang="en-US" altLang="ja-JP" sz="2000" dirty="0"/>
            </a:br>
            <a:r>
              <a:rPr lang="en-US" altLang="ja-JP" sz="2000" dirty="0"/>
              <a:t/>
            </a:r>
            <a:br>
              <a:rPr lang="en-US" altLang="ja-JP" sz="2000" dirty="0"/>
            </a:br>
            <a:endParaRPr lang="en-US" altLang="ja-JP" sz="2000" dirty="0"/>
          </a:p>
          <a:p>
            <a:r>
              <a:rPr lang="ja-JP" altLang="en-US" sz="2000" dirty="0"/>
              <a:t>構成：理事</a:t>
            </a:r>
            <a:r>
              <a:rPr lang="en-US" altLang="ja-JP" sz="2000" dirty="0"/>
              <a:t>14</a:t>
            </a:r>
            <a:r>
              <a:rPr lang="ja-JP" altLang="en-US" sz="2000" dirty="0"/>
              <a:t>名、顧問</a:t>
            </a:r>
            <a:r>
              <a:rPr lang="en-US" altLang="ja-JP" sz="2000" dirty="0"/>
              <a:t>5</a:t>
            </a:r>
            <a:r>
              <a:rPr lang="ja-JP" altLang="en-US" sz="2000" dirty="0"/>
              <a:t>名、正会員</a:t>
            </a:r>
            <a:r>
              <a:rPr lang="en-US" altLang="ja-JP" sz="2000" dirty="0"/>
              <a:t>87</a:t>
            </a:r>
            <a:r>
              <a:rPr lang="ja-JP" altLang="en-US" sz="2000" dirty="0"/>
              <a:t>名 </a:t>
            </a:r>
            <a:r>
              <a:rPr lang="en-US" altLang="ja-JP" sz="2000" dirty="0"/>
              <a:t/>
            </a:r>
            <a:br>
              <a:rPr lang="en-US" altLang="ja-JP" sz="2000" dirty="0"/>
            </a:br>
            <a:r>
              <a:rPr lang="en-US" altLang="ja-JP" sz="1800" dirty="0"/>
              <a:t>(2020</a:t>
            </a:r>
            <a:r>
              <a:rPr lang="ja-JP" altLang="en-US" sz="1800" dirty="0"/>
              <a:t>年</a:t>
            </a:r>
            <a:r>
              <a:rPr lang="en-US" altLang="ja-JP" sz="1800" dirty="0"/>
              <a:t>8</a:t>
            </a:r>
            <a:r>
              <a:rPr lang="ja-JP" altLang="en-US" sz="1800" dirty="0"/>
              <a:t>月</a:t>
            </a:r>
            <a:r>
              <a:rPr lang="en-US" altLang="ja-JP" sz="1800" dirty="0"/>
              <a:t>15</a:t>
            </a:r>
            <a:r>
              <a:rPr lang="ja-JP" altLang="en-US" sz="1800" dirty="0"/>
              <a:t>日現在</a:t>
            </a:r>
            <a:r>
              <a:rPr lang="en-US" altLang="ja-JP" sz="1800" dirty="0"/>
              <a:t>)</a:t>
            </a:r>
          </a:p>
          <a:p>
            <a:r>
              <a:rPr lang="ja-JP" altLang="en-US" sz="2000" dirty="0"/>
              <a:t>沿革：</a:t>
            </a:r>
            <a:r>
              <a:rPr lang="en-US" altLang="ja-JP" sz="2000" dirty="0"/>
              <a:t/>
            </a:r>
            <a:br>
              <a:rPr lang="en-US" altLang="ja-JP" sz="2000" dirty="0"/>
            </a:br>
            <a:r>
              <a:rPr lang="ja-JP" altLang="en-US" sz="2000" dirty="0"/>
              <a:t>傾聴カウンセラー協会で学んだ者たちが</a:t>
            </a:r>
            <a:r>
              <a:rPr lang="en-US" altLang="ja-JP" sz="2000" dirty="0"/>
              <a:t/>
            </a:r>
            <a:br>
              <a:rPr lang="en-US" altLang="ja-JP" sz="2000" dirty="0"/>
            </a:br>
            <a:r>
              <a:rPr lang="ja-JP" altLang="en-US" sz="2000" dirty="0"/>
              <a:t>学びを社会貢献にできないか！と起こした法人</a:t>
            </a:r>
            <a:endParaRPr lang="en-US" altLang="ja-JP" sz="2000" dirty="0"/>
          </a:p>
          <a:p>
            <a:pPr lvl="1"/>
            <a:r>
              <a:rPr lang="en-US" altLang="ja-JP" sz="1800" dirty="0"/>
              <a:t>2014</a:t>
            </a:r>
            <a:r>
              <a:rPr lang="ja-JP" altLang="en-US" sz="1800" dirty="0"/>
              <a:t>年</a:t>
            </a:r>
            <a:r>
              <a:rPr lang="en-US" altLang="ja-JP" sz="1800" dirty="0"/>
              <a:t>12</a:t>
            </a:r>
            <a:r>
              <a:rPr lang="ja-JP" altLang="en-US" sz="1800" dirty="0"/>
              <a:t>月　</a:t>
            </a:r>
            <a:r>
              <a:rPr lang="en-US" altLang="ja-JP" sz="1800" dirty="0"/>
              <a:t>NPO</a:t>
            </a:r>
            <a:r>
              <a:rPr lang="ja-JP" altLang="en-US" sz="1800" dirty="0"/>
              <a:t>認証、八王子市にて登記</a:t>
            </a:r>
            <a:endParaRPr lang="en-US" altLang="ja-JP" sz="1800" dirty="0"/>
          </a:p>
          <a:p>
            <a:pPr lvl="1"/>
            <a:r>
              <a:rPr lang="en-US" altLang="ja-JP" sz="1800" dirty="0"/>
              <a:t>2019</a:t>
            </a:r>
            <a:r>
              <a:rPr lang="ja-JP" altLang="en-US" sz="1800" dirty="0"/>
              <a:t>年</a:t>
            </a:r>
            <a:r>
              <a:rPr lang="en-US" altLang="ja-JP" sz="1800" dirty="0"/>
              <a:t>8</a:t>
            </a:r>
            <a:r>
              <a:rPr lang="ja-JP" altLang="en-US" sz="1800" dirty="0"/>
              <a:t>月　調布市に登記先を移転</a:t>
            </a:r>
            <a:endParaRPr lang="en-US" altLang="ja-JP" sz="2000" dirty="0"/>
          </a:p>
          <a:p>
            <a:pPr marL="457200" lvl="1" indent="0">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lang="en-US" altLang="ja-JP" sz="2000"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1256" y="4200085"/>
            <a:ext cx="2453167" cy="1933343"/>
          </a:xfrm>
          <a:prstGeom prst="rect">
            <a:avLst/>
          </a:prstGeom>
        </p:spPr>
      </p:pic>
      <p:sp>
        <p:nvSpPr>
          <p:cNvPr id="12" name="スライド番号プレースホルダー 11"/>
          <p:cNvSpPr>
            <a:spLocks noGrp="1"/>
          </p:cNvSpPr>
          <p:nvPr>
            <p:ph type="sldNum" sz="quarter" idx="4"/>
          </p:nvPr>
        </p:nvSpPr>
        <p:spPr/>
        <p:txBody>
          <a:bodyPr/>
          <a:lstStyle/>
          <a:p>
            <a:fld id="{DCC1FA4F-796C-4F15-9E86-EB68DAF3D580}" type="slidenum">
              <a:rPr lang="ja-JP" altLang="en-US" smtClean="0"/>
              <a:pPr/>
              <a:t>2</a:t>
            </a:fld>
            <a:endParaRPr lang="ja-JP" altLang="en-US"/>
          </a:p>
        </p:txBody>
      </p:sp>
      <p:sp>
        <p:nvSpPr>
          <p:cNvPr id="13" name="テキスト ボックス 12"/>
          <p:cNvSpPr txBox="1"/>
          <p:nvPr/>
        </p:nvSpPr>
        <p:spPr>
          <a:xfrm>
            <a:off x="6124629" y="6092487"/>
            <a:ext cx="250979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本社事務所</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699247" y="3016928"/>
            <a:ext cx="6272464" cy="1508105"/>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傾聴とは：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臨床心理学者・カール・ロジャースによる「来談者中心療法」の中の技法。</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うつ病予防・自殺防止のための効果があると言われている。</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傾聴カウンセリングでは、アドバイスやジャッジをせず「相手の中に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答えがある」を信じて「自己決定し、前を向く」援助を行う</a:t>
            </a:r>
          </a:p>
          <a:p>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65913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8"/>
            <a:ext cx="8034086" cy="482039"/>
          </a:xfrm>
        </p:spPr>
        <p:txBody>
          <a:bodyPr/>
          <a:lstStyle/>
          <a:p>
            <a:r>
              <a:rPr lang="en-US" altLang="ja-JP" dirty="0"/>
              <a:t>Smile up</a:t>
            </a:r>
            <a:r>
              <a:rPr lang="ja-JP" altLang="en-US" dirty="0"/>
              <a:t>の主な活動</a:t>
            </a:r>
            <a:endParaRPr kumimoji="1" lang="ja-JP" altLang="en-US" dirty="0"/>
          </a:p>
        </p:txBody>
      </p:sp>
      <p:sp>
        <p:nvSpPr>
          <p:cNvPr id="7" name="コンテンツ プレースホルダー 2"/>
          <p:cNvSpPr>
            <a:spLocks noGrp="1"/>
          </p:cNvSpPr>
          <p:nvPr>
            <p:ph idx="1"/>
          </p:nvPr>
        </p:nvSpPr>
        <p:spPr>
          <a:xfrm>
            <a:off x="495859" y="1080612"/>
            <a:ext cx="6995803" cy="3523472"/>
          </a:xfrm>
        </p:spPr>
        <p:txBody>
          <a:bodyPr>
            <a:noAutofit/>
          </a:bodyPr>
          <a:lstStyle/>
          <a:p>
            <a:r>
              <a:rPr lang="ja-JP" altLang="en-US" sz="2000" dirty="0"/>
              <a:t>イベント「</a:t>
            </a:r>
            <a:r>
              <a:rPr lang="ja-JP" altLang="en-US" sz="2000" dirty="0" err="1"/>
              <a:t>聴くを</a:t>
            </a:r>
            <a:r>
              <a:rPr lang="ja-JP" altLang="en-US" sz="2000" dirty="0"/>
              <a:t>届けたい」</a:t>
            </a:r>
            <a:endParaRPr lang="en-US" altLang="ja-JP" sz="2000" dirty="0"/>
          </a:p>
          <a:p>
            <a:r>
              <a:rPr lang="ja-JP" altLang="en-US" sz="2000" dirty="0"/>
              <a:t>凸凹スイッチ</a:t>
            </a:r>
            <a:r>
              <a:rPr lang="en-US" altLang="ja-JP" sz="2000" dirty="0"/>
              <a:t>Cafe</a:t>
            </a:r>
            <a:r>
              <a:rPr lang="ja-JP" altLang="en-US" sz="2000" dirty="0"/>
              <a:t>（出張可）</a:t>
            </a:r>
            <a:r>
              <a:rPr lang="en-US" altLang="ja-JP" sz="2000" dirty="0"/>
              <a:t/>
            </a:r>
            <a:br>
              <a:rPr lang="en-US" altLang="ja-JP" sz="2000" dirty="0"/>
            </a:br>
            <a:r>
              <a:rPr lang="ja-JP" altLang="en-US" sz="1800" dirty="0"/>
              <a:t>毎月第</a:t>
            </a:r>
            <a:r>
              <a:rPr lang="en-US" altLang="ja-JP" sz="1800" dirty="0"/>
              <a:t>3</a:t>
            </a:r>
            <a:r>
              <a:rPr lang="ja-JP" altLang="en-US" sz="1800" dirty="0"/>
              <a:t>水曜に事務所にて開催。</a:t>
            </a:r>
            <a:r>
              <a:rPr lang="en-US" altLang="ja-JP" sz="1800" dirty="0"/>
              <a:t/>
            </a:r>
            <a:br>
              <a:rPr lang="en-US" altLang="ja-JP" sz="1800" dirty="0"/>
            </a:br>
            <a:r>
              <a:rPr lang="ja-JP" altLang="en-US" sz="1800" dirty="0"/>
              <a:t>「ただ聴いてくれる場所」</a:t>
            </a:r>
            <a:r>
              <a:rPr lang="en-US" altLang="ja-JP" sz="1800" dirty="0"/>
              <a:t/>
            </a:r>
            <a:br>
              <a:rPr lang="en-US" altLang="ja-JP" sz="1800" dirty="0"/>
            </a:br>
            <a:r>
              <a:rPr lang="ja-JP" altLang="en-US" sz="1800" dirty="0"/>
              <a:t>「安心で安全な空気」を用意</a:t>
            </a:r>
            <a:endParaRPr lang="ja-JP" altLang="en-US" sz="2000" dirty="0"/>
          </a:p>
          <a:p>
            <a:r>
              <a:rPr lang="ja-JP" altLang="en-US" sz="2000" dirty="0"/>
              <a:t>ワークショップ</a:t>
            </a:r>
            <a:r>
              <a:rPr lang="en-US" altLang="ja-JP" sz="2000" dirty="0"/>
              <a:t/>
            </a:r>
            <a:br>
              <a:rPr lang="en-US" altLang="ja-JP" sz="2000" dirty="0"/>
            </a:br>
            <a:r>
              <a:rPr lang="ja-JP" altLang="en-US" sz="1800" dirty="0"/>
              <a:t>ハンドメイド製作等のワークに加え、最後に</a:t>
            </a:r>
            <a:r>
              <a:rPr lang="en-US" altLang="ja-JP" sz="1800" dirty="0"/>
              <a:t/>
            </a:r>
            <a:br>
              <a:rPr lang="en-US" altLang="ja-JP" sz="1800" dirty="0"/>
            </a:br>
            <a:r>
              <a:rPr lang="ja-JP" altLang="en-US" sz="1800" dirty="0"/>
              <a:t>「話す・聴く時間」を設ける</a:t>
            </a:r>
            <a:endParaRPr lang="en-US" altLang="ja-JP" sz="2000" dirty="0"/>
          </a:p>
          <a:p>
            <a:r>
              <a:rPr lang="ja-JP" altLang="en-US" sz="2000" dirty="0"/>
              <a:t>「</a:t>
            </a:r>
            <a:r>
              <a:rPr lang="en-US" altLang="ja-JP" sz="2000" dirty="0"/>
              <a:t>NPO</a:t>
            </a:r>
            <a:r>
              <a:rPr lang="ja-JP" altLang="en-US" sz="2000" dirty="0"/>
              <a:t>公認傾聴カウンセラー」によるカウンセリング</a:t>
            </a:r>
            <a:endParaRPr lang="en-US" altLang="ja-JP" sz="2000" dirty="0"/>
          </a:p>
          <a:p>
            <a:r>
              <a:rPr lang="ja-JP" altLang="en-US" sz="2000" dirty="0"/>
              <a:t>企業様でのイベント・傾聴カウンセリング　　　など</a:t>
            </a:r>
            <a:endParaRPr lang="en-US" altLang="ja-JP" sz="2000" dirty="0"/>
          </a:p>
          <a:p>
            <a:pPr marL="0" indent="0">
              <a:buNone/>
            </a:pPr>
            <a:endParaRPr lang="en-US" altLang="ja-JP" sz="2000" dirty="0"/>
          </a:p>
          <a:p>
            <a:pPr marL="0" indent="0">
              <a:buNone/>
            </a:pPr>
            <a:r>
              <a:rPr lang="ja-JP" altLang="en-US" sz="2000" dirty="0"/>
              <a:t>　</a:t>
            </a:r>
            <a:endParaRPr lang="en-US" altLang="ja-JP" sz="2000" dirty="0"/>
          </a:p>
          <a:p>
            <a:endParaRPr lang="en-US" altLang="ja-JP" sz="2000" dirty="0"/>
          </a:p>
          <a:p>
            <a:pPr marL="0" indent="0">
              <a:buNone/>
            </a:pPr>
            <a:endParaRPr lang="en-US" altLang="ja-JP" sz="2000" dirty="0"/>
          </a:p>
          <a:p>
            <a:endParaRPr lang="ja-JP" altLang="en-US" dirty="0"/>
          </a:p>
          <a:p>
            <a:endParaRPr kumimoji="1" lang="ja-JP" altLang="en-US" dirty="0"/>
          </a:p>
        </p:txBody>
      </p:sp>
      <p:sp>
        <p:nvSpPr>
          <p:cNvPr id="3" name="スライド番号プレースホルダー 2"/>
          <p:cNvSpPr>
            <a:spLocks noGrp="1"/>
          </p:cNvSpPr>
          <p:nvPr>
            <p:ph type="sldNum" sz="quarter" idx="4"/>
          </p:nvPr>
        </p:nvSpPr>
        <p:spPr/>
        <p:txBody>
          <a:bodyPr/>
          <a:lstStyle/>
          <a:p>
            <a:fld id="{DCC1FA4F-796C-4F15-9E86-EB68DAF3D580}" type="slidenum">
              <a:rPr lang="ja-JP" altLang="en-US" smtClean="0"/>
              <a:pPr/>
              <a:t>3</a:t>
            </a:fld>
            <a:endParaRPr lang="ja-JP" altLang="en-US"/>
          </a:p>
        </p:txBody>
      </p:sp>
      <p:sp>
        <p:nvSpPr>
          <p:cNvPr id="4" name="テキスト ボックス 3"/>
          <p:cNvSpPr txBox="1"/>
          <p:nvPr/>
        </p:nvSpPr>
        <p:spPr>
          <a:xfrm>
            <a:off x="4042611" y="1035344"/>
            <a:ext cx="3058851"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a:t>
            </a:r>
            <a:r>
              <a:rPr lang="en-US" altLang="ja-JP" dirty="0">
                <a:solidFill>
                  <a:srgbClr val="FF0000"/>
                </a:solidFill>
                <a:latin typeface="Meiryo UI" panose="020B0604030504040204" pitchFamily="50" charset="-128"/>
                <a:ea typeface="Meiryo UI" panose="020B0604030504040204" pitchFamily="50" charset="-128"/>
              </a:rPr>
              <a:t>P5</a:t>
            </a:r>
            <a:r>
              <a:rPr lang="ja-JP" altLang="en-US" dirty="0">
                <a:solidFill>
                  <a:srgbClr val="FF0000"/>
                </a:solidFill>
                <a:latin typeface="Meiryo UI" panose="020B0604030504040204" pitchFamily="50" charset="-128"/>
                <a:ea typeface="Meiryo UI" panose="020B0604030504040204" pitchFamily="50" charset="-128"/>
              </a:rPr>
              <a:t>以降、助成事業にて説明</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0" name="図 9"/>
          <p:cNvPicPr>
            <a:picLocks/>
          </p:cNvPicPr>
          <p:nvPr/>
        </p:nvPicPr>
        <p:blipFill>
          <a:blip r:embed="rId3" cstate="screen">
            <a:extLst>
              <a:ext uri="{28A0092B-C50C-407E-A947-70E740481C1C}">
                <a14:useLocalDpi xmlns:a14="http://schemas.microsoft.com/office/drawing/2010/main"/>
              </a:ext>
            </a:extLst>
          </a:blip>
          <a:stretch>
            <a:fillRect/>
          </a:stretch>
        </p:blipFill>
        <p:spPr>
          <a:xfrm>
            <a:off x="2906222" y="5066504"/>
            <a:ext cx="1774800" cy="1332000"/>
          </a:xfrm>
          <a:prstGeom prst="rect">
            <a:avLst/>
          </a:prstGeom>
        </p:spPr>
      </p:pic>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5879" y="5066504"/>
            <a:ext cx="1776000" cy="1332000"/>
          </a:xfrm>
          <a:prstGeom prst="rect">
            <a:avLst/>
          </a:prstGeom>
        </p:spPr>
      </p:pic>
      <p:sp>
        <p:nvSpPr>
          <p:cNvPr id="15" name="テキスト ボックス 14"/>
          <p:cNvSpPr txBox="1"/>
          <p:nvPr/>
        </p:nvSpPr>
        <p:spPr>
          <a:xfrm>
            <a:off x="3614801" y="6380493"/>
            <a:ext cx="250979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ワークショップの作品</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6" name="図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6737" y="5066504"/>
            <a:ext cx="1776000" cy="1332000"/>
          </a:xfrm>
          <a:prstGeom prst="rect">
            <a:avLst/>
          </a:prstGeom>
        </p:spPr>
      </p:pic>
      <p:pic>
        <p:nvPicPr>
          <p:cNvPr id="17" name="図 16"/>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5886232" y="1474155"/>
            <a:ext cx="2776505" cy="1849666"/>
          </a:xfrm>
          <a:prstGeom prst="rect">
            <a:avLst/>
          </a:prstGeom>
        </p:spPr>
      </p:pic>
      <p:pic>
        <p:nvPicPr>
          <p:cNvPr id="14" name="図 13"/>
          <p:cNvPicPr>
            <a:picLocks/>
          </p:cNvPicPr>
          <p:nvPr/>
        </p:nvPicPr>
        <p:blipFill rotWithShape="1">
          <a:blip r:embed="rId8">
            <a:extLst>
              <a:ext uri="{28A0092B-C50C-407E-A947-70E740481C1C}">
                <a14:useLocalDpi xmlns:a14="http://schemas.microsoft.com/office/drawing/2010/main" val="0"/>
              </a:ext>
            </a:extLst>
          </a:blip>
          <a:srcRect/>
          <a:stretch/>
        </p:blipFill>
        <p:spPr>
          <a:xfrm>
            <a:off x="916564" y="5048493"/>
            <a:ext cx="1774800" cy="1332000"/>
          </a:xfrm>
          <a:prstGeom prst="rect">
            <a:avLst/>
          </a:prstGeom>
        </p:spPr>
      </p:pic>
    </p:spTree>
    <p:extLst>
      <p:ext uri="{BB962C8B-B14F-4D97-AF65-F5344CB8AC3E}">
        <p14:creationId xmlns:p14="http://schemas.microsoft.com/office/powerpoint/2010/main" val="2241471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課題</a:t>
            </a:r>
          </a:p>
        </p:txBody>
      </p:sp>
      <p:sp>
        <p:nvSpPr>
          <p:cNvPr id="5" name="コンテンツ プレースホルダー 4"/>
          <p:cNvSpPr>
            <a:spLocks noGrp="1"/>
          </p:cNvSpPr>
          <p:nvPr>
            <p:ph idx="1"/>
          </p:nvPr>
        </p:nvSpPr>
        <p:spPr>
          <a:xfrm>
            <a:off x="495860" y="1224993"/>
            <a:ext cx="8407508" cy="3130876"/>
          </a:xfrm>
        </p:spPr>
        <p:txBody>
          <a:bodyPr>
            <a:normAutofit/>
          </a:bodyPr>
          <a:lstStyle/>
          <a:p>
            <a:pPr>
              <a:lnSpc>
                <a:spcPct val="100000"/>
              </a:lnSpc>
            </a:pPr>
            <a:r>
              <a:rPr lang="ja-JP" altLang="en-US" sz="2000" dirty="0"/>
              <a:t>これまでイベント等の参加者は傾聴カウンセラー協会卒業生の方が特にコロナ禍において孤独になりがちな今だからこそ、</a:t>
            </a:r>
            <a:r>
              <a:rPr lang="ja-JP" altLang="ja-JP" sz="2000" dirty="0"/>
              <a:t>孤立化防止の為に傾聴で交流を図</a:t>
            </a:r>
            <a:r>
              <a:rPr lang="ja-JP" altLang="en-US" sz="2000" dirty="0"/>
              <a:t>る</a:t>
            </a:r>
            <a:endParaRPr lang="en-US" altLang="ja-JP" sz="2000" dirty="0"/>
          </a:p>
          <a:p>
            <a:pPr>
              <a:lnSpc>
                <a:spcPct val="100000"/>
              </a:lnSpc>
            </a:pPr>
            <a:r>
              <a:rPr lang="ja-JP" altLang="ja-JP" sz="2000" dirty="0"/>
              <a:t>子供の笑顔が輝く未来のために大人が笑う</a:t>
            </a:r>
            <a:r>
              <a:rPr lang="en-US" altLang="ja-JP" sz="2000" dirty="0"/>
              <a:t/>
            </a:r>
            <a:br>
              <a:rPr lang="en-US" altLang="ja-JP" sz="2000" dirty="0"/>
            </a:br>
            <a:r>
              <a:rPr lang="ja-JP" altLang="en-US" sz="2000" dirty="0"/>
              <a:t>そのためには、</a:t>
            </a:r>
            <a:r>
              <a:rPr lang="ja-JP" altLang="ja-JP" sz="2000" dirty="0"/>
              <a:t>まず養育者</a:t>
            </a:r>
            <a:r>
              <a:rPr lang="ja-JP" altLang="en-US" sz="2000" dirty="0"/>
              <a:t>など</a:t>
            </a:r>
            <a:r>
              <a:rPr lang="ja-JP" altLang="ja-JP" sz="2000" dirty="0"/>
              <a:t>子どもを取り巻く</a:t>
            </a:r>
            <a:r>
              <a:rPr lang="ja-JP" altLang="en-US" sz="2000" dirty="0"/>
              <a:t>方々</a:t>
            </a:r>
            <a:r>
              <a:rPr lang="ja-JP" altLang="ja-JP" sz="2000" dirty="0"/>
              <a:t>が笑顔で</a:t>
            </a:r>
            <a:r>
              <a:rPr lang="ja-JP" altLang="en-US" sz="2000" dirty="0"/>
              <a:t>いられるよう、</a:t>
            </a:r>
            <a:r>
              <a:rPr lang="ja-JP" altLang="ja-JP" sz="2000" dirty="0"/>
              <a:t>話しやすい場面を作り傾聴を通して大人も子どもも一人にしない為「話して放す」居場所が必要と考える</a:t>
            </a:r>
            <a:endParaRPr lang="en-US" altLang="ja-JP" sz="2000" dirty="0"/>
          </a:p>
        </p:txBody>
      </p:sp>
      <p:sp>
        <p:nvSpPr>
          <p:cNvPr id="6" name="スライド番号プレースホルダー 5"/>
          <p:cNvSpPr>
            <a:spLocks noGrp="1"/>
          </p:cNvSpPr>
          <p:nvPr>
            <p:ph type="sldNum" sz="quarter" idx="4"/>
          </p:nvPr>
        </p:nvSpPr>
        <p:spPr/>
        <p:txBody>
          <a:bodyPr/>
          <a:lstStyle/>
          <a:p>
            <a:fld id="{DCC1FA4F-796C-4F15-9E86-EB68DAF3D580}" type="slidenum">
              <a:rPr lang="ja-JP" altLang="en-US" smtClean="0"/>
              <a:pPr/>
              <a:t>4</a:t>
            </a:fld>
            <a:endParaRPr lang="ja-JP" altLang="en-US"/>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0186" y="3655735"/>
            <a:ext cx="4096656" cy="3022561"/>
          </a:xfrm>
          <a:prstGeom prst="rect">
            <a:avLst/>
          </a:prstGeom>
          <a:effectLst>
            <a:softEdge rad="63500"/>
          </a:effectLst>
        </p:spPr>
      </p:pic>
    </p:spTree>
    <p:extLst>
      <p:ext uri="{BB962C8B-B14F-4D97-AF65-F5344CB8AC3E}">
        <p14:creationId xmlns:p14="http://schemas.microsoft.com/office/powerpoint/2010/main" val="1729987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取り組んだ助成事業</a:t>
            </a:r>
            <a:endParaRPr kumimoji="1" lang="ja-JP" altLang="en-US" dirty="0"/>
          </a:p>
        </p:txBody>
      </p:sp>
      <p:sp>
        <p:nvSpPr>
          <p:cNvPr id="3" name="コンテンツ プレースホルダー 2"/>
          <p:cNvSpPr>
            <a:spLocks noGrp="1"/>
          </p:cNvSpPr>
          <p:nvPr>
            <p:ph idx="1"/>
          </p:nvPr>
        </p:nvSpPr>
        <p:spPr>
          <a:xfrm>
            <a:off x="505946" y="1116081"/>
            <a:ext cx="7886700" cy="4351338"/>
          </a:xfrm>
        </p:spPr>
        <p:txBody>
          <a:bodyPr>
            <a:normAutofit/>
          </a:bodyPr>
          <a:lstStyle/>
          <a:p>
            <a:r>
              <a:rPr lang="ja-JP" altLang="en-US" sz="2000" dirty="0"/>
              <a:t>イベント名：「聴くを届けたい」を開催（</a:t>
            </a:r>
            <a:r>
              <a:rPr lang="en-US" altLang="ja-JP" sz="2000" dirty="0"/>
              <a:t>10/4,1/17)</a:t>
            </a:r>
          </a:p>
          <a:p>
            <a:r>
              <a:rPr lang="ja-JP" altLang="en-US" sz="2000" dirty="0"/>
              <a:t>内容：</a:t>
            </a:r>
            <a:r>
              <a:rPr lang="en-US" altLang="ja-JP" sz="2000" dirty="0"/>
              <a:t/>
            </a:r>
            <a:br>
              <a:rPr lang="en-US" altLang="ja-JP" sz="2000" dirty="0"/>
            </a:br>
            <a:r>
              <a:rPr lang="ja-JP" altLang="en-US" sz="2000" dirty="0"/>
              <a:t>傾聴カウンセリング機会の提供に加え、参加者様と</a:t>
            </a:r>
            <a:r>
              <a:rPr lang="en-US" altLang="ja-JP" sz="2000" dirty="0"/>
              <a:t/>
            </a:r>
            <a:br>
              <a:rPr lang="en-US" altLang="ja-JP" sz="2000" dirty="0"/>
            </a:br>
            <a:r>
              <a:rPr lang="ja-JP" altLang="en-US" sz="2000" dirty="0"/>
              <a:t>ラポール（信頼関係）を築くためのイベントブース、映画上映とシェア会を実施</a:t>
            </a:r>
            <a:endParaRPr lang="en-US" altLang="ja-JP" sz="2000" dirty="0"/>
          </a:p>
          <a:p>
            <a:r>
              <a:rPr lang="ja-JP" altLang="en-US" sz="2000" dirty="0"/>
              <a:t>告知方法</a:t>
            </a:r>
            <a:endParaRPr lang="en-US" altLang="ja-JP" sz="2000" dirty="0"/>
          </a:p>
          <a:p>
            <a:pPr lvl="1"/>
            <a:r>
              <a:rPr lang="en-US" altLang="ja-JP" sz="1800" dirty="0"/>
              <a:t>SNS</a:t>
            </a:r>
            <a:r>
              <a:rPr lang="ja-JP" altLang="en-US" sz="1800" dirty="0"/>
              <a:t>やホームページなどインターネットを利用しての発信</a:t>
            </a:r>
          </a:p>
          <a:p>
            <a:pPr lvl="1"/>
            <a:r>
              <a:rPr lang="ja-JP" altLang="en-US" sz="1800" dirty="0"/>
              <a:t>近隣公共施設へのポスター・チラシ・</a:t>
            </a:r>
            <a:r>
              <a:rPr lang="en-US" altLang="ja-JP" sz="1800" dirty="0"/>
              <a:t/>
            </a:r>
            <a:br>
              <a:rPr lang="en-US" altLang="ja-JP" sz="1800" dirty="0"/>
            </a:br>
            <a:r>
              <a:rPr lang="ja-JP" altLang="en-US" sz="1800" dirty="0"/>
              <a:t>リーフレットの配布</a:t>
            </a:r>
          </a:p>
          <a:p>
            <a:pPr lvl="1"/>
            <a:r>
              <a:rPr lang="ja-JP" altLang="en-US" sz="1800" dirty="0"/>
              <a:t>毎月第</a:t>
            </a:r>
            <a:r>
              <a:rPr lang="en-US" altLang="ja-JP" sz="1800" dirty="0"/>
              <a:t>3</a:t>
            </a:r>
            <a:r>
              <a:rPr lang="ja-JP" altLang="en-US" sz="1800" dirty="0"/>
              <a:t>水曜開催「凸凹スイッチカフェ」での周知</a:t>
            </a:r>
          </a:p>
          <a:p>
            <a:pPr lvl="1"/>
            <a:r>
              <a:rPr lang="ja-JP" altLang="en-US" sz="1800" dirty="0"/>
              <a:t>毎月</a:t>
            </a:r>
            <a:r>
              <a:rPr lang="en-US" altLang="ja-JP" sz="1800" dirty="0"/>
              <a:t>3</a:t>
            </a:r>
            <a:r>
              <a:rPr lang="ja-JP" altLang="en-US" sz="1800" dirty="0"/>
              <a:t>回のワークショップ開催と周知、告知</a:t>
            </a:r>
          </a:p>
          <a:p>
            <a:pPr lvl="1"/>
            <a:r>
              <a:rPr lang="ja-JP" altLang="en-US" sz="1800" dirty="0"/>
              <a:t>傾聴カウンセラー協会ホームページ及び</a:t>
            </a:r>
            <a:r>
              <a:rPr lang="en-US" altLang="ja-JP" sz="1800" dirty="0"/>
              <a:t/>
            </a:r>
            <a:br>
              <a:rPr lang="en-US" altLang="ja-JP" sz="1800" dirty="0"/>
            </a:br>
            <a:r>
              <a:rPr lang="ja-JP" altLang="en-US" sz="1800" dirty="0"/>
              <a:t>講座内にて周知</a:t>
            </a:r>
            <a:endParaRPr lang="en-US" altLang="ja-JP" sz="1800" dirty="0"/>
          </a:p>
          <a:p>
            <a:endParaRPr lang="en-US" altLang="ja-JP" sz="2000" dirty="0"/>
          </a:p>
          <a:p>
            <a:endParaRPr lang="en-US" altLang="ja-JP" sz="2000" dirty="0"/>
          </a:p>
          <a:p>
            <a:pPr marL="0" indent="0">
              <a:buNone/>
            </a:pPr>
            <a:endParaRPr lang="en-US" altLang="ja-JP" sz="2000" dirty="0"/>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5</a:t>
            </a:fld>
            <a:endParaRPr lang="ja-JP" altLang="en-US"/>
          </a:p>
        </p:txBody>
      </p:sp>
      <p:pic>
        <p:nvPicPr>
          <p:cNvPr id="5" name="図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4140" y="4411075"/>
            <a:ext cx="2534429" cy="1900822"/>
          </a:xfrm>
          <a:prstGeom prst="rect">
            <a:avLst/>
          </a:prstGeom>
        </p:spPr>
      </p:pic>
      <p:sp>
        <p:nvSpPr>
          <p:cNvPr id="6" name="テキスト ボックス 5"/>
          <p:cNvSpPr txBox="1"/>
          <p:nvPr/>
        </p:nvSpPr>
        <p:spPr>
          <a:xfrm>
            <a:off x="6088775" y="6311897"/>
            <a:ext cx="2509794" cy="338554"/>
          </a:xfrm>
          <a:prstGeom prst="rect">
            <a:avLst/>
          </a:prstGeom>
          <a:noFill/>
        </p:spPr>
        <p:txBody>
          <a:bodyPr wrap="square" rtlCol="0">
            <a:spAutoFit/>
          </a:bodyPr>
          <a:lstStyle/>
          <a:p>
            <a:pPr algn="ctr"/>
            <a:r>
              <a:rPr lang="ja-JP" altLang="en-US" sz="1600" dirty="0" err="1">
                <a:latin typeface="Meiryo UI" panose="020B0604030504040204" pitchFamily="50" charset="-128"/>
                <a:ea typeface="Meiryo UI" panose="020B0604030504040204" pitchFamily="50" charset="-128"/>
              </a:rPr>
              <a:t>たづ</a:t>
            </a:r>
            <a:r>
              <a:rPr lang="ja-JP" altLang="en-US" sz="1600" dirty="0">
                <a:latin typeface="Meiryo UI" panose="020B0604030504040204" pitchFamily="50" charset="-128"/>
                <a:ea typeface="Meiryo UI" panose="020B0604030504040204" pitchFamily="50" charset="-128"/>
              </a:rPr>
              <a:t>くりにポスター掲示</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7700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全体予算と助成金額</a:t>
            </a:r>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6</a:t>
            </a:fld>
            <a:endParaRPr lang="ja-JP" altLang="en-US"/>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7837" t="34956" r="17074"/>
          <a:stretch/>
        </p:blipFill>
        <p:spPr>
          <a:xfrm>
            <a:off x="6593600" y="2970762"/>
            <a:ext cx="2017349" cy="1512000"/>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14998" t="13946" r="5329" b="6604"/>
          <a:stretch/>
        </p:blipFill>
        <p:spPr>
          <a:xfrm>
            <a:off x="6589286" y="4799897"/>
            <a:ext cx="2021663" cy="1512000"/>
          </a:xfrm>
          <a:prstGeom prst="rect">
            <a:avLst/>
          </a:prstGeom>
        </p:spPr>
      </p:pic>
      <p:sp>
        <p:nvSpPr>
          <p:cNvPr id="7" name="コンテンツ プレースホルダー 2"/>
          <p:cNvSpPr txBox="1">
            <a:spLocks/>
          </p:cNvSpPr>
          <p:nvPr/>
        </p:nvSpPr>
        <p:spPr>
          <a:xfrm>
            <a:off x="292472" y="905652"/>
            <a:ext cx="8594853" cy="294952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rgbClr val="FE0226"/>
              </a:buClr>
              <a:buFont typeface="Wingdings" panose="05000000000000000000" pitchFamily="2" charset="2"/>
              <a:buChar char="l"/>
              <a:defRPr kumimoji="1" sz="24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Clr>
                <a:srgbClr val="FE0226"/>
              </a:buClr>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HG丸ｺﾞｼｯｸM-PRO" panose="020F0600000000000000" pitchFamily="50" charset="-128"/>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全体予算　</a:t>
            </a:r>
            <a:r>
              <a:rPr lang="en-US" altLang="ja-JP" sz="2000" dirty="0"/>
              <a:t>\430,000</a:t>
            </a:r>
            <a:endParaRPr lang="en-US" altLang="ja-JP" dirty="0"/>
          </a:p>
          <a:p>
            <a:pPr lvl="1"/>
            <a:r>
              <a:rPr lang="ja-JP" altLang="en-US" sz="1400" dirty="0"/>
              <a:t>人件費 </a:t>
            </a:r>
            <a:r>
              <a:rPr lang="en-US" altLang="ja-JP" sz="1400" dirty="0"/>
              <a:t>\200,000</a:t>
            </a:r>
          </a:p>
          <a:p>
            <a:pPr lvl="1"/>
            <a:r>
              <a:rPr lang="ja-JP" altLang="en-US" sz="1400" dirty="0"/>
              <a:t>各ブース経費　</a:t>
            </a:r>
            <a:r>
              <a:rPr lang="en-US" altLang="ja-JP" sz="1400" dirty="0"/>
              <a:t>6</a:t>
            </a:r>
            <a:r>
              <a:rPr lang="ja-JP" altLang="en-US" sz="1400" dirty="0"/>
              <a:t>ブース</a:t>
            </a:r>
            <a:r>
              <a:rPr lang="en-US" altLang="ja-JP" sz="1400" dirty="0"/>
              <a:t>×5000</a:t>
            </a:r>
            <a:r>
              <a:rPr lang="ja-JP" altLang="en-US" sz="1400" dirty="0"/>
              <a:t>＝</a:t>
            </a:r>
            <a:r>
              <a:rPr lang="en-US" altLang="ja-JP" sz="1400" dirty="0"/>
              <a:t>\30,000</a:t>
            </a:r>
            <a:br>
              <a:rPr lang="en-US" altLang="ja-JP" sz="1400" dirty="0"/>
            </a:br>
            <a:r>
              <a:rPr lang="ja-JP" altLang="en-US" sz="1400" dirty="0"/>
              <a:t>お茶・お菓子等　</a:t>
            </a:r>
            <a:r>
              <a:rPr lang="en-US" altLang="ja-JP" sz="1400" dirty="0"/>
              <a:t>\5,000</a:t>
            </a:r>
          </a:p>
          <a:p>
            <a:pPr lvl="1"/>
            <a:r>
              <a:rPr lang="ja-JP" altLang="en-US" sz="1400" dirty="0"/>
              <a:t>感染予防対策費（アルコール・体温計・フェイスシールド・マスク・輪ゴム等）　</a:t>
            </a:r>
            <a:r>
              <a:rPr lang="en-US" altLang="ja-JP" sz="1400" dirty="0"/>
              <a:t>\15,000</a:t>
            </a:r>
          </a:p>
          <a:p>
            <a:pPr lvl="1"/>
            <a:r>
              <a:rPr lang="ja-JP" altLang="en-US" sz="1400" dirty="0"/>
              <a:t>上映費等（助成対象）</a:t>
            </a:r>
            <a:r>
              <a:rPr lang="en-US" altLang="ja-JP" sz="1400" dirty="0"/>
              <a:t>\180,000</a:t>
            </a:r>
            <a:endParaRPr lang="en-US" altLang="ja-JP" sz="1050" dirty="0"/>
          </a:p>
          <a:p>
            <a:pPr marL="0" indent="0">
              <a:buNone/>
            </a:pPr>
            <a:endParaRPr lang="en-US" altLang="ja-JP" sz="1400" dirty="0"/>
          </a:p>
          <a:p>
            <a:r>
              <a:rPr lang="ja-JP" altLang="en-US" sz="2000" dirty="0"/>
              <a:t>助成対象経費</a:t>
            </a:r>
            <a:r>
              <a:rPr lang="en-US" altLang="ja-JP" sz="2000" dirty="0"/>
              <a:t>\180,159</a:t>
            </a:r>
          </a:p>
          <a:p>
            <a:pPr lvl="1"/>
            <a:r>
              <a:rPr lang="ja-JP" altLang="en-US" sz="1800" dirty="0"/>
              <a:t>自己資金</a:t>
            </a:r>
            <a:r>
              <a:rPr lang="en-US" altLang="ja-JP" sz="1800" dirty="0"/>
              <a:t>\72,159</a:t>
            </a:r>
          </a:p>
          <a:p>
            <a:pPr lvl="1"/>
            <a:r>
              <a:rPr lang="ja-JP" altLang="en-US" sz="1800" dirty="0"/>
              <a:t>交付確定金額</a:t>
            </a:r>
            <a:r>
              <a:rPr lang="en-US" altLang="ja-JP" sz="1800" dirty="0"/>
              <a:t>\108,000</a:t>
            </a:r>
            <a:endParaRPr lang="en-US" altLang="ja-JP" sz="2000" dirty="0"/>
          </a:p>
        </p:txBody>
      </p:sp>
      <p:graphicFrame>
        <p:nvGraphicFramePr>
          <p:cNvPr id="3" name="表 2"/>
          <p:cNvGraphicFramePr>
            <a:graphicFrameLocks noGrp="1"/>
          </p:cNvGraphicFramePr>
          <p:nvPr>
            <p:extLst>
              <p:ext uri="{D42A27DB-BD31-4B8C-83A1-F6EECF244321}">
                <p14:modId xmlns:p14="http://schemas.microsoft.com/office/powerpoint/2010/main" val="3672564549"/>
              </p:ext>
            </p:extLst>
          </p:nvPr>
        </p:nvGraphicFramePr>
        <p:xfrm>
          <a:off x="1171500" y="4290232"/>
          <a:ext cx="4555530" cy="2204230"/>
        </p:xfrm>
        <a:graphic>
          <a:graphicData uri="http://schemas.openxmlformats.org/drawingml/2006/table">
            <a:tbl>
              <a:tblPr firstRow="1" bandRow="1">
                <a:tableStyleId>{5940675A-B579-460E-94D1-54222C63F5DA}</a:tableStyleId>
              </a:tblPr>
              <a:tblGrid>
                <a:gridCol w="3448625">
                  <a:extLst>
                    <a:ext uri="{9D8B030D-6E8A-4147-A177-3AD203B41FA5}">
                      <a16:colId xmlns:a16="http://schemas.microsoft.com/office/drawing/2014/main" xmlns="" val="20000"/>
                    </a:ext>
                  </a:extLst>
                </a:gridCol>
                <a:gridCol w="1106905">
                  <a:extLst>
                    <a:ext uri="{9D8B030D-6E8A-4147-A177-3AD203B41FA5}">
                      <a16:colId xmlns:a16="http://schemas.microsoft.com/office/drawing/2014/main" xmlns="" val="20001"/>
                    </a:ext>
                  </a:extLst>
                </a:gridCol>
              </a:tblGrid>
              <a:tr h="314890">
                <a:tc>
                  <a:txBody>
                    <a:bodyPr/>
                    <a:lstStyle/>
                    <a:p>
                      <a:r>
                        <a:rPr lang="ja-JP" altLang="en-US" sz="1400" dirty="0">
                          <a:latin typeface="メイリオ" panose="020B0604030504040204" pitchFamily="50" charset="-128"/>
                          <a:ea typeface="メイリオ" panose="020B0604030504040204" pitchFamily="50" charset="-128"/>
                        </a:rPr>
                        <a:t>マイク・三脚・変換アダプター</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\9,644</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0"/>
                  </a:ext>
                </a:extLst>
              </a:tr>
              <a:tr h="314890">
                <a:tc>
                  <a:txBody>
                    <a:bodyPr/>
                    <a:lstStyle/>
                    <a:p>
                      <a:r>
                        <a:rPr lang="ja-JP" altLang="en-US" sz="1400" dirty="0">
                          <a:latin typeface="メイリオ" panose="020B0604030504040204" pitchFamily="50" charset="-128"/>
                          <a:ea typeface="メイリオ" panose="020B0604030504040204" pitchFamily="50" charset="-128"/>
                        </a:rPr>
                        <a:t>照明</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\18,470</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1"/>
                  </a:ext>
                </a:extLst>
              </a:tr>
              <a:tr h="314890">
                <a:tc>
                  <a:txBody>
                    <a:bodyPr/>
                    <a:lstStyle/>
                    <a:p>
                      <a:r>
                        <a:rPr lang="ja-JP" altLang="en-US" sz="1400" dirty="0">
                          <a:latin typeface="メイリオ" panose="020B0604030504040204" pitchFamily="50" charset="-128"/>
                          <a:ea typeface="メイリオ" panose="020B0604030504040204" pitchFamily="50" charset="-128"/>
                        </a:rPr>
                        <a:t>チラシ印刷</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\3,245</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2"/>
                  </a:ext>
                </a:extLst>
              </a:tr>
              <a:tr h="314890">
                <a:tc>
                  <a:txBody>
                    <a:bodyPr/>
                    <a:lstStyle/>
                    <a:p>
                      <a:r>
                        <a:rPr lang="ja-JP" altLang="en-US" sz="1400" dirty="0">
                          <a:latin typeface="メイリオ" panose="020B0604030504040204" pitchFamily="50" charset="-128"/>
                          <a:ea typeface="メイリオ" panose="020B0604030504040204" pitchFamily="50" charset="-128"/>
                        </a:rPr>
                        <a:t>調布市文化会館</a:t>
                      </a:r>
                      <a:r>
                        <a:rPr lang="ja-JP" altLang="en-US" sz="1400" dirty="0" err="1">
                          <a:latin typeface="メイリオ" panose="020B0604030504040204" pitchFamily="50" charset="-128"/>
                          <a:ea typeface="メイリオ" panose="020B0604030504040204" pitchFamily="50" charset="-128"/>
                        </a:rPr>
                        <a:t>たづ</a:t>
                      </a:r>
                      <a:r>
                        <a:rPr lang="ja-JP" altLang="en-US" sz="1400" dirty="0">
                          <a:latin typeface="メイリオ" panose="020B0604030504040204" pitchFamily="50" charset="-128"/>
                          <a:ea typeface="メイリオ" panose="020B0604030504040204" pitchFamily="50" charset="-128"/>
                        </a:rPr>
                        <a:t>くり　会場費</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algn="r"/>
                      <a:r>
                        <a:rPr lang="en-US" altLang="ja-JP" sz="1400" dirty="0">
                          <a:latin typeface="Arial" panose="020B0604020202020204" pitchFamily="34" charset="0"/>
                          <a:cs typeface="Arial" panose="020B0604020202020204" pitchFamily="34" charset="0"/>
                        </a:rPr>
                        <a:t>\36,700</a:t>
                      </a:r>
                      <a:endParaRPr kumimoji="1" lang="ja-JP" altLang="en-US" sz="1400" dirty="0">
                        <a:latin typeface="Arial" panose="020B0604020202020204" pitchFamily="34" charset="0"/>
                        <a:cs typeface="Arial" panose="020B0604020202020204" pitchFamily="34" charset="0"/>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3"/>
                  </a:ext>
                </a:extLst>
              </a:tr>
              <a:tr h="314890">
                <a:tc>
                  <a:txBody>
                    <a:bodyPr/>
                    <a:lstStyle/>
                    <a:p>
                      <a:r>
                        <a:rPr lang="ja-JP" altLang="en-US" sz="1400" dirty="0">
                          <a:latin typeface="メイリオ" panose="020B0604030504040204" pitchFamily="50" charset="-128"/>
                          <a:ea typeface="メイリオ" panose="020B0604030504040204" pitchFamily="50" charset="-128"/>
                        </a:rPr>
                        <a:t>調布市市民プラザあく</a:t>
                      </a:r>
                      <a:r>
                        <a:rPr lang="ja-JP" altLang="en-US" sz="1400" dirty="0" err="1">
                          <a:latin typeface="メイリオ" panose="020B0604030504040204" pitchFamily="50" charset="-128"/>
                          <a:ea typeface="メイリオ" panose="020B0604030504040204" pitchFamily="50" charset="-128"/>
                        </a:rPr>
                        <a:t>ろす</a:t>
                      </a:r>
                      <a:r>
                        <a:rPr lang="ja-JP" altLang="en-US" sz="1400" dirty="0">
                          <a:latin typeface="メイリオ" panose="020B0604030504040204" pitchFamily="50" charset="-128"/>
                          <a:ea typeface="メイリオ" panose="020B0604030504040204" pitchFamily="50" charset="-128"/>
                        </a:rPr>
                        <a:t>　会場費</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\13,100</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4"/>
                  </a:ext>
                </a:extLst>
              </a:tr>
              <a:tr h="314890">
                <a:tc>
                  <a:txBody>
                    <a:bodyPr/>
                    <a:lstStyle/>
                    <a:p>
                      <a:r>
                        <a:rPr lang="ja-JP" altLang="en-US" sz="1400" dirty="0">
                          <a:latin typeface="メイリオ" panose="020B0604030504040204" pitchFamily="50" charset="-128"/>
                          <a:ea typeface="メイリオ" panose="020B0604030504040204" pitchFamily="50" charset="-128"/>
                        </a:rPr>
                        <a:t>「</a:t>
                      </a:r>
                      <a:r>
                        <a:rPr lang="ja-JP" altLang="en-US" sz="1400" dirty="0" err="1">
                          <a:latin typeface="メイリオ" panose="020B0604030504040204" pitchFamily="50" charset="-128"/>
                          <a:ea typeface="メイリオ" panose="020B0604030504040204" pitchFamily="50" charset="-128"/>
                        </a:rPr>
                        <a:t>いろ</a:t>
                      </a:r>
                      <a:r>
                        <a:rPr lang="ja-JP" altLang="en-US" sz="1400" dirty="0">
                          <a:latin typeface="メイリオ" panose="020B0604030504040204" pitchFamily="50" charset="-128"/>
                          <a:ea typeface="メイリオ" panose="020B0604030504040204" pitchFamily="50" charset="-128"/>
                        </a:rPr>
                        <a:t>とりどりの親子」上映料・宣伝料</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\62,150</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5"/>
                  </a:ext>
                </a:extLst>
              </a:tr>
              <a:tr h="314890">
                <a:tc>
                  <a:txBody>
                    <a:bodyPr/>
                    <a:lstStyle/>
                    <a:p>
                      <a:r>
                        <a:rPr lang="ja-JP" altLang="en-US" sz="1400" dirty="0">
                          <a:latin typeface="メイリオ" panose="020B0604030504040204" pitchFamily="50" charset="-128"/>
                          <a:ea typeface="メイリオ" panose="020B0604030504040204" pitchFamily="50" charset="-128"/>
                        </a:rPr>
                        <a:t>「夢は牛のお医者さん」上映料</a:t>
                      </a:r>
                      <a:endParaRPr kumimoji="1" lang="ja-JP" altLang="en-US" sz="1400" dirty="0">
                        <a:latin typeface="メイリオ" panose="020B0604030504040204" pitchFamily="50" charset="-128"/>
                        <a:ea typeface="メイリオ" panose="020B0604030504040204" pitchFamily="50" charset="-128"/>
                      </a:endParaRP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\36,850</a:t>
                      </a:r>
                    </a:p>
                  </a:txBody>
                  <a:tcPr>
                    <a:lnL w="12700" cap="flat" cmpd="sng" algn="ctr">
                      <a:solidFill>
                        <a:srgbClr val="FFC6B9"/>
                      </a:solidFill>
                      <a:prstDash val="solid"/>
                      <a:round/>
                      <a:headEnd type="none" w="med" len="med"/>
                      <a:tailEnd type="none" w="med" len="med"/>
                    </a:lnL>
                    <a:lnR w="12700" cap="flat" cmpd="sng" algn="ctr">
                      <a:solidFill>
                        <a:srgbClr val="FFC6B9"/>
                      </a:solidFill>
                      <a:prstDash val="solid"/>
                      <a:round/>
                      <a:headEnd type="none" w="med" len="med"/>
                      <a:tailEnd type="none" w="med" len="med"/>
                    </a:lnR>
                    <a:lnT w="12700" cap="flat" cmpd="sng" algn="ctr">
                      <a:solidFill>
                        <a:srgbClr val="FFC6B9"/>
                      </a:solidFill>
                      <a:prstDash val="solid"/>
                      <a:round/>
                      <a:headEnd type="none" w="med" len="med"/>
                      <a:tailEnd type="none" w="med" len="med"/>
                    </a:lnT>
                    <a:lnB w="12700" cap="flat" cmpd="sng" algn="ctr">
                      <a:solidFill>
                        <a:srgbClr val="FFC6B9"/>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 name="テキスト ボックス 8"/>
          <p:cNvSpPr txBox="1"/>
          <p:nvPr/>
        </p:nvSpPr>
        <p:spPr>
          <a:xfrm>
            <a:off x="1027122" y="3925972"/>
            <a:ext cx="2441694" cy="338554"/>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助成対象経費の内訳</a:t>
            </a:r>
            <a:r>
              <a:rPr kumimoji="1" lang="en-US" altLang="ja-JP" sz="1600" dirty="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0582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8"/>
            <a:ext cx="7886699" cy="482039"/>
          </a:xfrm>
        </p:spPr>
        <p:txBody>
          <a:bodyPr/>
          <a:lstStyle/>
          <a:p>
            <a:r>
              <a:rPr lang="ja-JP" altLang="en-US" dirty="0"/>
              <a:t>助成事業①　</a:t>
            </a:r>
            <a:r>
              <a:rPr lang="en-US" altLang="ja-JP" dirty="0"/>
              <a:t>10/4</a:t>
            </a:r>
            <a:r>
              <a:rPr lang="ja-JP" altLang="en-US" dirty="0"/>
              <a:t>開催イベント</a:t>
            </a:r>
            <a:endParaRPr kumimoji="1" lang="ja-JP" altLang="en-US" dirty="0"/>
          </a:p>
        </p:txBody>
      </p:sp>
      <p:sp>
        <p:nvSpPr>
          <p:cNvPr id="3" name="コンテンツ プレースホルダー 2"/>
          <p:cNvSpPr>
            <a:spLocks noGrp="1"/>
          </p:cNvSpPr>
          <p:nvPr>
            <p:ph idx="1"/>
          </p:nvPr>
        </p:nvSpPr>
        <p:spPr>
          <a:xfrm>
            <a:off x="628650" y="1337287"/>
            <a:ext cx="7886700" cy="4351338"/>
          </a:xfrm>
        </p:spPr>
        <p:txBody>
          <a:bodyPr>
            <a:normAutofit lnSpcReduction="10000"/>
          </a:bodyPr>
          <a:lstStyle/>
          <a:p>
            <a:r>
              <a:rPr lang="ja-JP" altLang="en-US" dirty="0">
                <a:latin typeface="Meiryo UI" panose="020B0604030504040204" pitchFamily="50" charset="-128"/>
                <a:ea typeface="Meiryo UI" panose="020B0604030504040204" pitchFamily="50" charset="-128"/>
              </a:rPr>
              <a:t>日時：</a:t>
            </a:r>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日（日）</a:t>
            </a:r>
            <a:r>
              <a:rPr lang="en-US" altLang="ja-JP" dirty="0">
                <a:latin typeface="Meiryo UI" panose="020B0604030504040204" pitchFamily="50" charset="-128"/>
                <a:ea typeface="Meiryo UI" panose="020B0604030504040204" pitchFamily="50" charset="-128"/>
              </a:rPr>
              <a:t>10:00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18:00</a:t>
            </a:r>
          </a:p>
          <a:p>
            <a:r>
              <a:rPr lang="ja-JP" altLang="en-US" dirty="0">
                <a:latin typeface="Meiryo UI" panose="020B0604030504040204" pitchFamily="50" charset="-128"/>
                <a:ea typeface="Meiryo UI" panose="020B0604030504040204" pitchFamily="50" charset="-128"/>
              </a:rPr>
              <a:t>場所：調布市文化会館</a:t>
            </a:r>
            <a:r>
              <a:rPr lang="ja-JP" altLang="en-US" dirty="0" err="1">
                <a:latin typeface="Meiryo UI" panose="020B0604030504040204" pitchFamily="50" charset="-128"/>
                <a:ea typeface="Meiryo UI" panose="020B0604030504040204" pitchFamily="50" charset="-128"/>
              </a:rPr>
              <a:t>たづ</a:t>
            </a:r>
            <a:r>
              <a:rPr lang="ja-JP" altLang="en-US" dirty="0">
                <a:latin typeface="Meiryo UI" panose="020B0604030504040204" pitchFamily="50" charset="-128"/>
                <a:ea typeface="Meiryo UI" panose="020B0604030504040204" pitchFamily="50" charset="-128"/>
              </a:rPr>
              <a:t>くり　大会議場</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内容：</a:t>
            </a:r>
            <a:endParaRPr kumimoji="1" lang="en-US" altLang="ja-JP" dirty="0">
              <a:latin typeface="Meiryo UI" panose="020B0604030504040204" pitchFamily="50" charset="-128"/>
              <a:ea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rPr>
              <a:t>ドキュメンタリー映画「</a:t>
            </a:r>
            <a:r>
              <a:rPr lang="ja-JP" altLang="en-US" dirty="0" err="1">
                <a:latin typeface="Meiryo UI" panose="020B0604030504040204" pitchFamily="50" charset="-128"/>
                <a:ea typeface="Meiryo UI" panose="020B0604030504040204" pitchFamily="50" charset="-128"/>
              </a:rPr>
              <a:t>いろ</a:t>
            </a:r>
            <a:r>
              <a:rPr lang="ja-JP" altLang="en-US" dirty="0">
                <a:latin typeface="Meiryo UI" panose="020B0604030504040204" pitchFamily="50" charset="-128"/>
                <a:ea typeface="Meiryo UI" panose="020B0604030504040204" pitchFamily="50" charset="-128"/>
              </a:rPr>
              <a:t>とりどりの親子」</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上映</a:t>
            </a:r>
            <a:endParaRPr lang="en-US" altLang="ja-JP" dirty="0">
              <a:latin typeface="Meiryo UI" panose="020B0604030504040204" pitchFamily="50" charset="-128"/>
              <a:ea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rPr>
              <a:t>上映後、理事がファシリテーターを務め</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それぞれが感じたことをシェアしあう場を</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もった</a:t>
            </a:r>
            <a:endParaRPr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参加者とラポール（信頼関係）を築くための</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各イベントブース</a:t>
            </a:r>
            <a:endParaRPr kumimoji="1" lang="en-US" altLang="ja-JP" dirty="0">
              <a:latin typeface="Meiryo UI" panose="020B0604030504040204" pitchFamily="50" charset="-128"/>
              <a:ea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rPr>
              <a:t>傾聴カウンセリングブース</a:t>
            </a:r>
            <a:endParaRPr lang="en-US" altLang="ja-JP" dirty="0">
              <a:latin typeface="Meiryo UI" panose="020B0604030504040204" pitchFamily="50" charset="-128"/>
              <a:ea typeface="Meiryo UI" panose="020B0604030504040204" pitchFamily="50" charset="-128"/>
            </a:endParaRPr>
          </a:p>
          <a:p>
            <a:pPr marL="0" indent="0">
              <a:buNone/>
            </a:pP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7</a:t>
            </a:fld>
            <a:endParaRPr lang="ja-JP" altLang="en-US"/>
          </a:p>
        </p:txBody>
      </p:sp>
      <p:pic>
        <p:nvPicPr>
          <p:cNvPr id="8" name="図 7"/>
          <p:cNvPicPr>
            <a:picLocks noChangeAspect="1"/>
          </p:cNvPicPr>
          <p:nvPr/>
        </p:nvPicPr>
        <p:blipFill>
          <a:blip r:embed="rId2"/>
          <a:stretch>
            <a:fillRect/>
          </a:stretch>
        </p:blipFill>
        <p:spPr>
          <a:xfrm>
            <a:off x="5968154" y="2621785"/>
            <a:ext cx="2611364" cy="3690112"/>
          </a:xfrm>
          <a:prstGeom prst="rect">
            <a:avLst/>
          </a:prstGeom>
        </p:spPr>
      </p:pic>
    </p:spTree>
    <p:extLst>
      <p:ext uri="{BB962C8B-B14F-4D97-AF65-F5344CB8AC3E}">
        <p14:creationId xmlns:p14="http://schemas.microsoft.com/office/powerpoint/2010/main" val="3937307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10/4 </a:t>
            </a:r>
            <a:r>
              <a:rPr lang="ja-JP" altLang="en-US" dirty="0"/>
              <a:t>イベントの成果</a:t>
            </a:r>
            <a:endParaRPr kumimoji="1" lang="ja-JP" altLang="en-US" dirty="0"/>
          </a:p>
        </p:txBody>
      </p:sp>
      <p:sp>
        <p:nvSpPr>
          <p:cNvPr id="4" name="スライド番号プレースホルダー 3"/>
          <p:cNvSpPr>
            <a:spLocks noGrp="1"/>
          </p:cNvSpPr>
          <p:nvPr>
            <p:ph type="sldNum" sz="quarter" idx="4"/>
          </p:nvPr>
        </p:nvSpPr>
        <p:spPr>
          <a:xfrm>
            <a:off x="353633" y="6573085"/>
            <a:ext cx="406774" cy="365125"/>
          </a:xfrm>
        </p:spPr>
        <p:txBody>
          <a:bodyPr/>
          <a:lstStyle/>
          <a:p>
            <a:fld id="{DCC1FA4F-796C-4F15-9E86-EB68DAF3D580}" type="slidenum">
              <a:rPr lang="ja-JP" altLang="en-US" smtClean="0"/>
              <a:pPr/>
              <a:t>8</a:t>
            </a:fld>
            <a:endParaRPr lang="ja-JP" altLang="en-US"/>
          </a:p>
        </p:txBody>
      </p:sp>
      <p:pic>
        <p:nvPicPr>
          <p:cNvPr id="7" name="図 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511944" y="5217120"/>
            <a:ext cx="2016000" cy="1512000"/>
          </a:xfrm>
          <a:prstGeom prst="rect">
            <a:avLst/>
          </a:prstGeom>
        </p:spPr>
      </p:pic>
      <p:sp>
        <p:nvSpPr>
          <p:cNvPr id="9" name="コンテンツ プレースホルダー 2"/>
          <p:cNvSpPr>
            <a:spLocks noGrp="1"/>
          </p:cNvSpPr>
          <p:nvPr>
            <p:ph idx="1"/>
          </p:nvPr>
        </p:nvSpPr>
        <p:spPr>
          <a:xfrm>
            <a:off x="433843" y="996685"/>
            <a:ext cx="8515349" cy="2592505"/>
          </a:xfrm>
        </p:spPr>
        <p:txBody>
          <a:bodyPr wrap="square">
            <a:spAutoFit/>
          </a:bodyPr>
          <a:lstStyle/>
          <a:p>
            <a:r>
              <a:rPr lang="ja-JP" altLang="en-US" sz="1800" dirty="0"/>
              <a:t>初の調布市内でのイベント開催。今まで当団体を知らなかった方もポスター・チラシ等を見てご参加いただき、「楽しかった」「傾聴カウンセリングを初めて受け、気持ちがスッキリした」といったお声をいただき、寄付という形でも応援いただけた</a:t>
            </a:r>
            <a:endParaRPr lang="en-US" altLang="ja-JP" sz="1800" dirty="0"/>
          </a:p>
          <a:p>
            <a:r>
              <a:rPr lang="ja-JP" altLang="en-US" sz="1800" dirty="0"/>
              <a:t>映画は「多様性」がテーマで、当団体の活動ポリシー・イベント主旨に</a:t>
            </a:r>
            <a:r>
              <a:rPr lang="en-US" altLang="ja-JP" sz="1800" dirty="0"/>
              <a:t/>
            </a:r>
            <a:br>
              <a:rPr lang="en-US" altLang="ja-JP" sz="1800" dirty="0"/>
            </a:br>
            <a:r>
              <a:rPr lang="ja-JP" altLang="en-US" sz="1800" dirty="0"/>
              <a:t>フィットする内容であった</a:t>
            </a:r>
            <a:endParaRPr lang="en-US" altLang="ja-JP" sz="1800" dirty="0"/>
          </a:p>
          <a:p>
            <a:r>
              <a:rPr lang="ja-JP" altLang="en-US" sz="1800" dirty="0"/>
              <a:t>上映後は理事がファシリテーターとなり感想をシェアし合った。「違いを楽しむ」をモットーに安全安心な空気を作り、お互いの否定などをすることなく</a:t>
            </a:r>
            <a:r>
              <a:rPr lang="en-US" altLang="ja-JP" sz="1800" dirty="0"/>
              <a:t/>
            </a:r>
            <a:br>
              <a:rPr lang="en-US" altLang="ja-JP" sz="1800" dirty="0"/>
            </a:br>
            <a:r>
              <a:rPr lang="ja-JP" altLang="en-US" sz="1800" dirty="0"/>
              <a:t>感想をシェアし合い、違いを味わえた</a:t>
            </a:r>
            <a:endParaRPr kumimoji="1" lang="ja-JP" altLang="en-US" sz="1600" dirty="0"/>
          </a:p>
        </p:txBody>
      </p:sp>
      <p:pic>
        <p:nvPicPr>
          <p:cNvPr id="6" name="図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37987" y="5217120"/>
            <a:ext cx="2016000" cy="1512000"/>
          </a:xfrm>
          <a:prstGeom prst="rect">
            <a:avLst/>
          </a:prstGeom>
        </p:spPr>
      </p:pic>
      <p:pic>
        <p:nvPicPr>
          <p:cNvPr id="10" name="図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7987" y="3669327"/>
            <a:ext cx="2016000" cy="1512000"/>
          </a:xfrm>
          <a:prstGeom prst="rect">
            <a:avLst/>
          </a:prstGeom>
        </p:spPr>
      </p:pic>
      <p:pic>
        <p:nvPicPr>
          <p:cNvPr id="11" name="図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322" y="3669327"/>
            <a:ext cx="3796632" cy="3051842"/>
          </a:xfrm>
          <a:prstGeom prst="rect">
            <a:avLst/>
          </a:prstGeom>
        </p:spPr>
      </p:pic>
      <p:pic>
        <p:nvPicPr>
          <p:cNvPr id="12" name="図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11944" y="3669327"/>
            <a:ext cx="2016000" cy="1512000"/>
          </a:xfrm>
          <a:prstGeom prst="rect">
            <a:avLst/>
          </a:prstGeom>
        </p:spPr>
      </p:pic>
    </p:spTree>
    <p:extLst>
      <p:ext uri="{BB962C8B-B14F-4D97-AF65-F5344CB8AC3E}">
        <p14:creationId xmlns:p14="http://schemas.microsoft.com/office/powerpoint/2010/main" val="3250842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860" y="358820"/>
            <a:ext cx="8019490" cy="482039"/>
          </a:xfrm>
        </p:spPr>
        <p:txBody>
          <a:bodyPr/>
          <a:lstStyle/>
          <a:p>
            <a:r>
              <a:rPr lang="ja-JP" altLang="en-US" dirty="0"/>
              <a:t>助成事業②　</a:t>
            </a:r>
            <a:r>
              <a:rPr lang="en-US" altLang="ja-JP" dirty="0"/>
              <a:t>1/17</a:t>
            </a:r>
            <a:r>
              <a:rPr lang="ja-JP" altLang="en-US" dirty="0"/>
              <a:t>開催イベント</a:t>
            </a:r>
            <a:endParaRPr kumimoji="1" lang="ja-JP" altLang="en-US" dirty="0"/>
          </a:p>
        </p:txBody>
      </p:sp>
      <p:sp>
        <p:nvSpPr>
          <p:cNvPr id="3" name="コンテンツ プレースホルダー 2"/>
          <p:cNvSpPr>
            <a:spLocks noGrp="1"/>
          </p:cNvSpPr>
          <p:nvPr>
            <p:ph idx="1"/>
          </p:nvPr>
        </p:nvSpPr>
        <p:spPr>
          <a:xfrm>
            <a:off x="628650" y="1337287"/>
            <a:ext cx="7886700" cy="4351338"/>
          </a:xfrm>
        </p:spPr>
        <p:txBody>
          <a:bodyPr/>
          <a:lstStyle/>
          <a:p>
            <a:r>
              <a:rPr lang="ja-JP" altLang="en-US" dirty="0"/>
              <a:t>日時：</a:t>
            </a:r>
            <a:r>
              <a:rPr lang="en-US" altLang="ja-JP" dirty="0"/>
              <a:t>2021</a:t>
            </a:r>
            <a:r>
              <a:rPr lang="ja-JP" altLang="en-US" dirty="0"/>
              <a:t>年</a:t>
            </a:r>
            <a:r>
              <a:rPr lang="en-US" altLang="ja-JP" dirty="0"/>
              <a:t>1</a:t>
            </a:r>
            <a:r>
              <a:rPr lang="ja-JP" altLang="en-US" dirty="0"/>
              <a:t>月</a:t>
            </a:r>
            <a:r>
              <a:rPr lang="en-US" altLang="ja-JP" dirty="0"/>
              <a:t>17</a:t>
            </a:r>
            <a:r>
              <a:rPr lang="ja-JP" altLang="en-US" dirty="0"/>
              <a:t>日（日）</a:t>
            </a:r>
            <a:r>
              <a:rPr lang="en-US" altLang="ja-JP" dirty="0"/>
              <a:t>13:00</a:t>
            </a:r>
            <a:r>
              <a:rPr lang="ja-JP" altLang="en-US" dirty="0"/>
              <a:t>～</a:t>
            </a:r>
            <a:r>
              <a:rPr lang="en-US" altLang="ja-JP" dirty="0"/>
              <a:t>18:00</a:t>
            </a:r>
          </a:p>
          <a:p>
            <a:r>
              <a:rPr lang="ja-JP" altLang="en-US" dirty="0"/>
              <a:t>場所：調布市民プラザあくろす　ホール</a:t>
            </a:r>
            <a:r>
              <a:rPr lang="en-US" altLang="ja-JP" dirty="0"/>
              <a:t>1</a:t>
            </a:r>
            <a:r>
              <a:rPr lang="ja-JP" altLang="en-US" dirty="0"/>
              <a:t>・</a:t>
            </a:r>
            <a:r>
              <a:rPr lang="en-US" altLang="ja-JP" dirty="0"/>
              <a:t>2</a:t>
            </a:r>
          </a:p>
          <a:p>
            <a:r>
              <a:rPr kumimoji="1" lang="ja-JP" altLang="en-US" dirty="0"/>
              <a:t>内容：</a:t>
            </a:r>
            <a:endParaRPr kumimoji="1" lang="en-US" altLang="ja-JP" dirty="0"/>
          </a:p>
          <a:p>
            <a:pPr lvl="1"/>
            <a:r>
              <a:rPr lang="ja-JP" altLang="en-US" dirty="0"/>
              <a:t>ドキュメンタリー映画</a:t>
            </a:r>
            <a:r>
              <a:rPr lang="en-US" altLang="ja-JP" dirty="0"/>
              <a:t/>
            </a:r>
            <a:br>
              <a:rPr lang="en-US" altLang="ja-JP" dirty="0"/>
            </a:br>
            <a:r>
              <a:rPr lang="ja-JP" altLang="en-US" dirty="0"/>
              <a:t>「夢は牛のお医者さん」</a:t>
            </a:r>
            <a:r>
              <a:rPr lang="en-US" altLang="ja-JP" dirty="0"/>
              <a:t/>
            </a:r>
            <a:br>
              <a:rPr lang="en-US" altLang="ja-JP" dirty="0"/>
            </a:br>
            <a:r>
              <a:rPr lang="ja-JP" altLang="en-US" dirty="0"/>
              <a:t>上映と感想シェア会</a:t>
            </a:r>
            <a:endParaRPr lang="en-US" altLang="ja-JP" dirty="0"/>
          </a:p>
          <a:p>
            <a:pPr lvl="1">
              <a:lnSpc>
                <a:spcPct val="100000"/>
              </a:lnSpc>
            </a:pPr>
            <a:r>
              <a:rPr lang="ja-JP" altLang="en-US" dirty="0"/>
              <a:t>傾聴カウンセリング体験</a:t>
            </a:r>
            <a:endParaRPr lang="en-US" altLang="ja-JP" dirty="0"/>
          </a:p>
        </p:txBody>
      </p:sp>
      <p:sp>
        <p:nvSpPr>
          <p:cNvPr id="4" name="スライド番号プレースホルダー 3"/>
          <p:cNvSpPr>
            <a:spLocks noGrp="1"/>
          </p:cNvSpPr>
          <p:nvPr>
            <p:ph type="sldNum" sz="quarter" idx="4"/>
          </p:nvPr>
        </p:nvSpPr>
        <p:spPr/>
        <p:txBody>
          <a:bodyPr/>
          <a:lstStyle/>
          <a:p>
            <a:fld id="{DCC1FA4F-796C-4F15-9E86-EB68DAF3D580}" type="slidenum">
              <a:rPr lang="ja-JP" altLang="en-US" smtClean="0"/>
              <a:pPr/>
              <a:t>9</a:t>
            </a:fld>
            <a:endParaRPr lang="ja-JP" altLang="en-US"/>
          </a:p>
        </p:txBody>
      </p:sp>
      <p:pic>
        <p:nvPicPr>
          <p:cNvPr id="6" name="図 5"/>
          <p:cNvPicPr>
            <a:picLocks noChangeAspect="1"/>
          </p:cNvPicPr>
          <p:nvPr/>
        </p:nvPicPr>
        <p:blipFill>
          <a:blip r:embed="rId3"/>
          <a:stretch>
            <a:fillRect/>
          </a:stretch>
        </p:blipFill>
        <p:spPr>
          <a:xfrm>
            <a:off x="5846552" y="2347969"/>
            <a:ext cx="2800143" cy="3963928"/>
          </a:xfrm>
          <a:prstGeom prst="rect">
            <a:avLst/>
          </a:prstGeom>
          <a:ln>
            <a:solidFill>
              <a:schemeClr val="bg1">
                <a:lumMod val="65000"/>
              </a:schemeClr>
            </a:solidFill>
          </a:ln>
        </p:spPr>
      </p:pic>
    </p:spTree>
    <p:extLst>
      <p:ext uri="{BB962C8B-B14F-4D97-AF65-F5344CB8AC3E}">
        <p14:creationId xmlns:p14="http://schemas.microsoft.com/office/powerpoint/2010/main" val="184709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kumimoji="1" sz="2400" dirty="0" smtClean="0">
            <a:latin typeface="HG丸ｺﾞｼｯｸM-PRO" panose="020F0600000000000000" pitchFamily="50" charset="-128"/>
            <a:ea typeface="HG丸ｺﾞｼｯｸM-PRO" panose="020F06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594</Words>
  <Application>Microsoft Office PowerPoint</Application>
  <PresentationFormat>画面に合わせる (4:3)</PresentationFormat>
  <Paragraphs>130</Paragraphs>
  <Slides>12</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12</vt:i4>
      </vt:variant>
    </vt:vector>
  </HeadingPairs>
  <TitlesOfParts>
    <vt:vector size="24" baseType="lpstr">
      <vt:lpstr>HG丸ｺﾞｼｯｸM-PRO</vt:lpstr>
      <vt:lpstr>Meiryo UI</vt:lpstr>
      <vt:lpstr>ＭＳ Ｐゴシック</vt:lpstr>
      <vt:lpstr>ＭＳ 明朝</vt:lpstr>
      <vt:lpstr>メイリオ</vt:lpstr>
      <vt:lpstr>Arial</vt:lpstr>
      <vt:lpstr>Calibri</vt:lpstr>
      <vt:lpstr>Calibri Light</vt:lpstr>
      <vt:lpstr>Century</vt:lpstr>
      <vt:lpstr>Times New Roman</vt:lpstr>
      <vt:lpstr>Wingdings</vt:lpstr>
      <vt:lpstr>Office テーマ</vt:lpstr>
      <vt:lpstr>草の根事業育成助成 　　事業内容と成果の報告</vt:lpstr>
      <vt:lpstr>特定非営利活動法人 Smile upの概要</vt:lpstr>
      <vt:lpstr>Smile upの主な活動</vt:lpstr>
      <vt:lpstr>課題</vt:lpstr>
      <vt:lpstr>取り組んだ助成事業</vt:lpstr>
      <vt:lpstr>全体予算と助成金額</vt:lpstr>
      <vt:lpstr>助成事業①　10/4開催イベント</vt:lpstr>
      <vt:lpstr>10/4 イベントの成果</vt:lpstr>
      <vt:lpstr>助成事業②　1/17開催イベント</vt:lpstr>
      <vt:lpstr>1/17イベントの成果</vt:lpstr>
      <vt:lpstr>コロナ禍での取り組み</vt:lpstr>
      <vt:lpstr>今後の展望・課題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michi</dc:creator>
  <cp:lastModifiedBy>michi</cp:lastModifiedBy>
  <cp:revision>1122</cp:revision>
  <dcterms:created xsi:type="dcterms:W3CDTF">2015-10-03T15:36:52Z</dcterms:created>
  <dcterms:modified xsi:type="dcterms:W3CDTF">2021-05-27T11:03:36Z</dcterms:modified>
</cp:coreProperties>
</file>