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5/19/2019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ja-JP" altLang="en-US"/>
              <a:t>マスター タイトルの書式設定</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125305" y="1488985"/>
            <a:ext cx="6264350" cy="169685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118447" y="4351687"/>
            <a:ext cx="6265588" cy="17040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5/19/2019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5/19/2019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kumimoji="1"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kumimoji="1"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kumimoji="1" sz="1200" kern="120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8.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CFC283-2E08-41C1-A4C2-F12D146BCCAD}"/>
              </a:ext>
            </a:extLst>
          </p:cNvPr>
          <p:cNvSpPr>
            <a:spLocks noGrp="1"/>
          </p:cNvSpPr>
          <p:nvPr>
            <p:ph type="ctrTitle"/>
          </p:nvPr>
        </p:nvSpPr>
        <p:spPr/>
        <p:txBody>
          <a:bodyPr/>
          <a:lstStyle/>
          <a:p>
            <a:r>
              <a:rPr lang="ja" altLang="en-US" dirty="0"/>
              <a:t>産後ヨーガ</a:t>
            </a:r>
            <a:endParaRPr lang="ja-JP" altLang="en-US" dirty="0"/>
          </a:p>
        </p:txBody>
      </p:sp>
      <p:sp>
        <p:nvSpPr>
          <p:cNvPr id="3" name="字幕 2">
            <a:extLst>
              <a:ext uri="{FF2B5EF4-FFF2-40B4-BE49-F238E27FC236}">
                <a16:creationId xmlns:a16="http://schemas.microsoft.com/office/drawing/2014/main" id="{FC7B20DA-E974-4A30-9627-10D222A92BE8}"/>
              </a:ext>
            </a:extLst>
          </p:cNvPr>
          <p:cNvSpPr>
            <a:spLocks noGrp="1"/>
          </p:cNvSpPr>
          <p:nvPr>
            <p:ph type="subTitle" idx="1"/>
          </p:nvPr>
        </p:nvSpPr>
        <p:spPr/>
        <p:txBody>
          <a:bodyPr/>
          <a:lstStyle/>
          <a:p>
            <a:r>
              <a:rPr lang="ja" altLang="en-US" dirty="0"/>
              <a:t>三鷹市助産師会</a:t>
            </a:r>
            <a:endParaRPr lang="en-US" altLang="ja" dirty="0"/>
          </a:p>
          <a:p>
            <a:r>
              <a:rPr lang="en-US" altLang="ja" dirty="0"/>
              <a:t>2019.5</a:t>
            </a:r>
            <a:r>
              <a:rPr lang="ja" altLang="en-US" dirty="0"/>
              <a:t>月</a:t>
            </a:r>
            <a:r>
              <a:rPr lang="ja" altLang="en-US"/>
              <a:t>報告会　長谷川真佐恵　竹内美佐子</a:t>
            </a:r>
            <a:endParaRPr lang="ja-JP" altLang="en-US" dirty="0"/>
          </a:p>
        </p:txBody>
      </p:sp>
    </p:spTree>
    <p:extLst>
      <p:ext uri="{BB962C8B-B14F-4D97-AF65-F5344CB8AC3E}">
        <p14:creationId xmlns:p14="http://schemas.microsoft.com/office/powerpoint/2010/main" val="3143119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A022D-168C-44AD-BCFF-95DA02C0E874}"/>
              </a:ext>
            </a:extLst>
          </p:cNvPr>
          <p:cNvSpPr>
            <a:spLocks noGrp="1"/>
          </p:cNvSpPr>
          <p:nvPr>
            <p:ph type="title"/>
          </p:nvPr>
        </p:nvSpPr>
        <p:spPr/>
        <p:txBody>
          <a:bodyPr/>
          <a:lstStyle/>
          <a:p>
            <a:r>
              <a:rPr lang="ja" altLang="en-US" dirty="0"/>
              <a:t>三鷹市助産師会活動紹介</a:t>
            </a:r>
            <a:endParaRPr lang="ja-JP" altLang="en-US" dirty="0"/>
          </a:p>
        </p:txBody>
      </p:sp>
      <p:sp>
        <p:nvSpPr>
          <p:cNvPr id="3" name="コンテンツ プレースホルダー 2">
            <a:extLst>
              <a:ext uri="{FF2B5EF4-FFF2-40B4-BE49-F238E27FC236}">
                <a16:creationId xmlns:a16="http://schemas.microsoft.com/office/drawing/2014/main" id="{3E8C817C-33BF-4962-9103-26284DC6C6DE}"/>
              </a:ext>
            </a:extLst>
          </p:cNvPr>
          <p:cNvSpPr>
            <a:spLocks noGrp="1"/>
          </p:cNvSpPr>
          <p:nvPr>
            <p:ph idx="1"/>
          </p:nvPr>
        </p:nvSpPr>
        <p:spPr/>
        <p:txBody>
          <a:bodyPr>
            <a:normAutofit/>
          </a:bodyPr>
          <a:lstStyle/>
          <a:p>
            <a:r>
              <a:rPr lang="ja" altLang="en-US" sz="2400" dirty="0"/>
              <a:t>助産師と遊びましょうの会</a:t>
            </a:r>
            <a:endParaRPr lang="en-US" altLang="ja" sz="2400" dirty="0"/>
          </a:p>
          <a:p>
            <a:r>
              <a:rPr lang="ja" altLang="en-US" sz="2400" dirty="0"/>
              <a:t>パパの育児力アップ講座</a:t>
            </a:r>
            <a:endParaRPr lang="en-US" altLang="ja" sz="2400" dirty="0"/>
          </a:p>
          <a:p>
            <a:r>
              <a:rPr lang="ja" altLang="en-US" sz="2400" dirty="0"/>
              <a:t>妊婦交流会</a:t>
            </a:r>
            <a:endParaRPr lang="en-US" altLang="ja" sz="2400" dirty="0"/>
          </a:p>
          <a:p>
            <a:r>
              <a:rPr lang="ja" altLang="en-US" sz="2400" dirty="0"/>
              <a:t>新生児訪問</a:t>
            </a:r>
            <a:endParaRPr lang="en-US" altLang="ja" sz="2400" dirty="0"/>
          </a:p>
          <a:p>
            <a:r>
              <a:rPr lang="ja" altLang="en-US" sz="2400" dirty="0"/>
              <a:t>マタニティヨーガ</a:t>
            </a:r>
            <a:endParaRPr lang="en-US" altLang="ja" sz="2400" dirty="0"/>
          </a:p>
          <a:p>
            <a:r>
              <a:rPr lang="ja" altLang="en-US" sz="2400" dirty="0"/>
              <a:t>産後ヨーガ</a:t>
            </a:r>
            <a:endParaRPr lang="en-US" altLang="ja" sz="2400" dirty="0"/>
          </a:p>
          <a:p>
            <a:r>
              <a:rPr lang="ja" altLang="en-US" sz="2400" dirty="0"/>
              <a:t>思春期・性教育</a:t>
            </a:r>
            <a:endParaRPr lang="en-US" altLang="ja" sz="2400" dirty="0"/>
          </a:p>
          <a:p>
            <a:r>
              <a:rPr lang="ja" altLang="en-US" sz="2400" dirty="0"/>
              <a:t>虐待予防地域ネットワークへの協力</a:t>
            </a:r>
            <a:endParaRPr lang="en-US" altLang="ja" sz="2400" dirty="0"/>
          </a:p>
        </p:txBody>
      </p:sp>
      <p:pic>
        <p:nvPicPr>
          <p:cNvPr id="4" name="図 4">
            <a:extLst>
              <a:ext uri="{FF2B5EF4-FFF2-40B4-BE49-F238E27FC236}">
                <a16:creationId xmlns:a16="http://schemas.microsoft.com/office/drawing/2014/main" id="{489C26AF-4404-4692-B4B1-5221A31FF3D6}"/>
              </a:ext>
            </a:extLst>
          </p:cNvPr>
          <p:cNvPicPr>
            <a:picLocks noChangeAspect="1"/>
          </p:cNvPicPr>
          <p:nvPr/>
        </p:nvPicPr>
        <p:blipFill>
          <a:blip r:embed="rId2"/>
          <a:stretch>
            <a:fillRect/>
          </a:stretch>
        </p:blipFill>
        <p:spPr>
          <a:xfrm>
            <a:off x="8138809" y="2349925"/>
            <a:ext cx="3303313" cy="2513677"/>
          </a:xfrm>
          <a:prstGeom prst="rect">
            <a:avLst/>
          </a:prstGeom>
        </p:spPr>
      </p:pic>
    </p:spTree>
    <p:extLst>
      <p:ext uri="{BB962C8B-B14F-4D97-AF65-F5344CB8AC3E}">
        <p14:creationId xmlns:p14="http://schemas.microsoft.com/office/powerpoint/2010/main" val="3297056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04DBA5-977C-47AB-935B-D44C454B42A3}"/>
              </a:ext>
            </a:extLst>
          </p:cNvPr>
          <p:cNvSpPr>
            <a:spLocks noGrp="1"/>
          </p:cNvSpPr>
          <p:nvPr>
            <p:ph type="title"/>
          </p:nvPr>
        </p:nvSpPr>
        <p:spPr/>
        <p:txBody>
          <a:bodyPr/>
          <a:lstStyle/>
          <a:p>
            <a:r>
              <a:rPr lang="ja" altLang="en-US" dirty="0"/>
              <a:t>地域課題</a:t>
            </a:r>
            <a:endParaRPr lang="ja-JP" altLang="en-US" dirty="0"/>
          </a:p>
        </p:txBody>
      </p:sp>
      <p:sp>
        <p:nvSpPr>
          <p:cNvPr id="3" name="コンテンツ プレースホルダー 2">
            <a:extLst>
              <a:ext uri="{FF2B5EF4-FFF2-40B4-BE49-F238E27FC236}">
                <a16:creationId xmlns:a16="http://schemas.microsoft.com/office/drawing/2014/main" id="{A9693BFB-5FE6-4B3E-BDBC-36DA1811A219}"/>
              </a:ext>
            </a:extLst>
          </p:cNvPr>
          <p:cNvSpPr>
            <a:spLocks noGrp="1"/>
          </p:cNvSpPr>
          <p:nvPr>
            <p:ph sz="half" idx="1"/>
          </p:nvPr>
        </p:nvSpPr>
        <p:spPr>
          <a:xfrm>
            <a:off x="5120878" y="1929319"/>
            <a:ext cx="6269591" cy="1256519"/>
          </a:xfrm>
        </p:spPr>
        <p:txBody>
          <a:bodyPr>
            <a:normAutofit/>
          </a:bodyPr>
          <a:lstStyle/>
          <a:p>
            <a:endParaRPr lang="en-US" altLang="ja" sz="2800" dirty="0"/>
          </a:p>
          <a:p>
            <a:r>
              <a:rPr lang="ja" altLang="en-US" sz="2800" dirty="0"/>
              <a:t>地域における産後ケアの継続</a:t>
            </a:r>
            <a:endParaRPr lang="ja-JP" altLang="en-US" sz="2800" dirty="0"/>
          </a:p>
        </p:txBody>
      </p:sp>
      <p:sp>
        <p:nvSpPr>
          <p:cNvPr id="4" name="コンテンツ プレースホルダー 3">
            <a:extLst>
              <a:ext uri="{FF2B5EF4-FFF2-40B4-BE49-F238E27FC236}">
                <a16:creationId xmlns:a16="http://schemas.microsoft.com/office/drawing/2014/main" id="{780613A2-3E75-4A3A-A0EF-CAFF844EC3B0}"/>
              </a:ext>
            </a:extLst>
          </p:cNvPr>
          <p:cNvSpPr>
            <a:spLocks noGrp="1"/>
          </p:cNvSpPr>
          <p:nvPr>
            <p:ph sz="half" idx="2"/>
          </p:nvPr>
        </p:nvSpPr>
        <p:spPr/>
        <p:txBody>
          <a:bodyPr>
            <a:normAutofit/>
          </a:bodyPr>
          <a:lstStyle/>
          <a:p>
            <a:r>
              <a:rPr lang="ja" altLang="en-US" sz="2800" dirty="0"/>
              <a:t>子育て中の交流の希薄化・孤立化</a:t>
            </a:r>
            <a:endParaRPr lang="ja-JP" altLang="en-US" sz="2800" dirty="0"/>
          </a:p>
        </p:txBody>
      </p:sp>
      <p:pic>
        <p:nvPicPr>
          <p:cNvPr id="5" name="図 5">
            <a:extLst>
              <a:ext uri="{FF2B5EF4-FFF2-40B4-BE49-F238E27FC236}">
                <a16:creationId xmlns:a16="http://schemas.microsoft.com/office/drawing/2014/main" id="{10FA48C1-A83F-441A-950A-176D99671A3A}"/>
              </a:ext>
            </a:extLst>
          </p:cNvPr>
          <p:cNvPicPr>
            <a:picLocks noChangeAspect="1"/>
          </p:cNvPicPr>
          <p:nvPr/>
        </p:nvPicPr>
        <p:blipFill>
          <a:blip r:embed="rId2"/>
          <a:stretch>
            <a:fillRect/>
          </a:stretch>
        </p:blipFill>
        <p:spPr>
          <a:xfrm>
            <a:off x="9727660" y="4280816"/>
            <a:ext cx="1810053" cy="2109943"/>
          </a:xfrm>
          <a:prstGeom prst="rect">
            <a:avLst/>
          </a:prstGeom>
        </p:spPr>
      </p:pic>
      <p:pic>
        <p:nvPicPr>
          <p:cNvPr id="7" name="図 7">
            <a:extLst>
              <a:ext uri="{FF2B5EF4-FFF2-40B4-BE49-F238E27FC236}">
                <a16:creationId xmlns:a16="http://schemas.microsoft.com/office/drawing/2014/main" id="{4F7B04AC-4C63-429F-B3FB-1C47B0EA0B7D}"/>
              </a:ext>
            </a:extLst>
          </p:cNvPr>
          <p:cNvPicPr>
            <a:picLocks noChangeAspect="1"/>
          </p:cNvPicPr>
          <p:nvPr/>
        </p:nvPicPr>
        <p:blipFill>
          <a:blip r:embed="rId3"/>
          <a:stretch>
            <a:fillRect/>
          </a:stretch>
        </p:blipFill>
        <p:spPr>
          <a:xfrm>
            <a:off x="4783069" y="433345"/>
            <a:ext cx="2009775" cy="2019300"/>
          </a:xfrm>
          <a:prstGeom prst="rect">
            <a:avLst/>
          </a:prstGeom>
        </p:spPr>
      </p:pic>
    </p:spTree>
    <p:extLst>
      <p:ext uri="{BB962C8B-B14F-4D97-AF65-F5344CB8AC3E}">
        <p14:creationId xmlns:p14="http://schemas.microsoft.com/office/powerpoint/2010/main" val="1346249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BF24F6-43CD-4E93-9159-A5C83E6A39CB}"/>
              </a:ext>
            </a:extLst>
          </p:cNvPr>
          <p:cNvSpPr>
            <a:spLocks noGrp="1"/>
          </p:cNvSpPr>
          <p:nvPr>
            <p:ph type="title"/>
          </p:nvPr>
        </p:nvSpPr>
        <p:spPr/>
        <p:txBody>
          <a:bodyPr/>
          <a:lstStyle/>
          <a:p>
            <a:r>
              <a:rPr lang="ja" altLang="en-US" dirty="0"/>
              <a:t>事業紹介</a:t>
            </a:r>
            <a:endParaRPr lang="ja-JP" altLang="en-US" dirty="0"/>
          </a:p>
        </p:txBody>
      </p:sp>
      <p:sp>
        <p:nvSpPr>
          <p:cNvPr id="5" name="コンテンツ プレースホルダー 4">
            <a:extLst>
              <a:ext uri="{FF2B5EF4-FFF2-40B4-BE49-F238E27FC236}">
                <a16:creationId xmlns:a16="http://schemas.microsoft.com/office/drawing/2014/main" id="{3B81F1F9-8981-4C3F-903B-E41B5026997A}"/>
              </a:ext>
            </a:extLst>
          </p:cNvPr>
          <p:cNvSpPr>
            <a:spLocks noGrp="1"/>
          </p:cNvSpPr>
          <p:nvPr>
            <p:ph idx="1"/>
          </p:nvPr>
        </p:nvSpPr>
        <p:spPr/>
        <p:txBody>
          <a:bodyPr>
            <a:normAutofit fontScale="92500" lnSpcReduction="10000"/>
          </a:bodyPr>
          <a:lstStyle/>
          <a:p>
            <a:r>
              <a:rPr lang="ja" altLang="en-US" sz="3200" dirty="0"/>
              <a:t>全体予算　</a:t>
            </a:r>
            <a:r>
              <a:rPr lang="en-US" altLang="ja" sz="3200" dirty="0"/>
              <a:t>306</a:t>
            </a:r>
            <a:r>
              <a:rPr lang="LID4096" altLang="ja" sz="3200" dirty="0"/>
              <a:t>,</a:t>
            </a:r>
            <a:r>
              <a:rPr lang="en-US" altLang="ja" sz="3200" dirty="0"/>
              <a:t>493</a:t>
            </a:r>
            <a:r>
              <a:rPr lang="ja" altLang="en-US" sz="3200" dirty="0"/>
              <a:t>円</a:t>
            </a:r>
            <a:endParaRPr lang="LID4096" altLang="ja" sz="3200" dirty="0"/>
          </a:p>
          <a:p>
            <a:r>
              <a:rPr lang="ja" altLang="en-US" sz="3200" dirty="0"/>
              <a:t>助成金額　</a:t>
            </a:r>
            <a:r>
              <a:rPr lang="en-US" altLang="ja" sz="3200" dirty="0"/>
              <a:t>183</a:t>
            </a:r>
            <a:r>
              <a:rPr lang="LID4096" altLang="ja" sz="3200" dirty="0"/>
              <a:t>,</a:t>
            </a:r>
            <a:r>
              <a:rPr lang="en-US" altLang="ja" sz="3200" dirty="0"/>
              <a:t>000</a:t>
            </a:r>
            <a:r>
              <a:rPr lang="ja" altLang="en-US" sz="3200" dirty="0"/>
              <a:t>円</a:t>
            </a:r>
            <a:endParaRPr lang="en-US" altLang="ja" sz="3200" dirty="0"/>
          </a:p>
          <a:p>
            <a:r>
              <a:rPr lang="ja" altLang="en-US" sz="3200" dirty="0"/>
              <a:t>対象　三鷹市またはその近隣地域に住んでいる３～６か月児の母</a:t>
            </a:r>
            <a:endParaRPr lang="en-US" altLang="ja" sz="3200" dirty="0"/>
          </a:p>
          <a:p>
            <a:r>
              <a:rPr lang="ja" altLang="en-US" sz="3200" dirty="0"/>
              <a:t>助産師が講師を務め産後の母の心と体の変化を理解しながら進行する</a:t>
            </a:r>
            <a:endParaRPr lang="en-US" altLang="ja" sz="3200" dirty="0"/>
          </a:p>
          <a:p>
            <a:r>
              <a:rPr lang="ja" altLang="en-US" sz="3200" dirty="0"/>
              <a:t>受付・母子対応サブスタッフも助産師が務める</a:t>
            </a:r>
            <a:endParaRPr lang="en-US" altLang="ja" sz="3200" dirty="0"/>
          </a:p>
          <a:p>
            <a:r>
              <a:rPr lang="ja" altLang="en-US" sz="3200" dirty="0"/>
              <a:t>福祉会館会員</a:t>
            </a:r>
            <a:r>
              <a:rPr lang="en-US" altLang="ja" sz="3200" dirty="0"/>
              <a:t>1200</a:t>
            </a:r>
            <a:r>
              <a:rPr lang="ja" altLang="en-US" sz="3200" dirty="0"/>
              <a:t>円非会員</a:t>
            </a:r>
            <a:r>
              <a:rPr lang="en-US" altLang="ja" sz="3200" dirty="0"/>
              <a:t>1500</a:t>
            </a:r>
            <a:r>
              <a:rPr lang="ja" altLang="en-US" sz="3200" dirty="0"/>
              <a:t>円</a:t>
            </a:r>
            <a:endParaRPr lang="ja-JP" altLang="en-US" sz="3200" dirty="0"/>
          </a:p>
        </p:txBody>
      </p:sp>
      <p:sp>
        <p:nvSpPr>
          <p:cNvPr id="6" name="テキスト プレースホルダー 5">
            <a:extLst>
              <a:ext uri="{FF2B5EF4-FFF2-40B4-BE49-F238E27FC236}">
                <a16:creationId xmlns:a16="http://schemas.microsoft.com/office/drawing/2014/main" id="{E1364891-825A-4844-865B-739D70447E5E}"/>
              </a:ext>
            </a:extLst>
          </p:cNvPr>
          <p:cNvSpPr>
            <a:spLocks noGrp="1"/>
          </p:cNvSpPr>
          <p:nvPr>
            <p:ph type="body" sz="half" idx="2"/>
          </p:nvPr>
        </p:nvSpPr>
        <p:spPr/>
        <p:txBody>
          <a:bodyPr/>
          <a:lstStyle/>
          <a:p>
            <a:r>
              <a:rPr lang="ja" altLang="en-US" dirty="0"/>
              <a:t>１回</a:t>
            </a:r>
            <a:r>
              <a:rPr lang="ja" altLang="LID4096" dirty="0"/>
              <a:t>／</a:t>
            </a:r>
            <a:r>
              <a:rPr lang="ja" altLang="en-US" dirty="0"/>
              <a:t>月</a:t>
            </a:r>
            <a:endParaRPr lang="en-US" altLang="ja" dirty="0"/>
          </a:p>
          <a:p>
            <a:r>
              <a:rPr lang="ja" altLang="en-US" dirty="0"/>
              <a:t>１０：００～１１：３０</a:t>
            </a:r>
            <a:endParaRPr lang="LID4096" altLang="ja" dirty="0"/>
          </a:p>
          <a:p>
            <a:r>
              <a:rPr lang="ja" altLang="en-US" dirty="0"/>
              <a:t>三鷹市元気創造プラザ</a:t>
            </a:r>
            <a:r>
              <a:rPr lang="en-US" altLang="ja" dirty="0"/>
              <a:t>3</a:t>
            </a:r>
            <a:r>
              <a:rPr lang="ja" altLang="en-US" dirty="0"/>
              <a:t>階</a:t>
            </a:r>
            <a:endParaRPr lang="ja-JP" altLang="en-US" dirty="0"/>
          </a:p>
        </p:txBody>
      </p:sp>
    </p:spTree>
    <p:extLst>
      <p:ext uri="{BB962C8B-B14F-4D97-AF65-F5344CB8AC3E}">
        <p14:creationId xmlns:p14="http://schemas.microsoft.com/office/powerpoint/2010/main" val="3078892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7AAF9765-9F88-40E3-856D-086E3FE076F9}"/>
              </a:ext>
            </a:extLst>
          </p:cNvPr>
          <p:cNvSpPr>
            <a:spLocks noGrp="1"/>
          </p:cNvSpPr>
          <p:nvPr>
            <p:ph type="body" sz="half" idx="2"/>
          </p:nvPr>
        </p:nvSpPr>
        <p:spPr/>
        <p:txBody>
          <a:bodyPr>
            <a:normAutofit/>
          </a:bodyPr>
          <a:lstStyle/>
          <a:p>
            <a:r>
              <a:rPr lang="ja" altLang="en-US" sz="1800" dirty="0"/>
              <a:t>参加人数延べ</a:t>
            </a:r>
            <a:r>
              <a:rPr lang="en-US" altLang="ja" sz="1800" dirty="0"/>
              <a:t>120</a:t>
            </a:r>
            <a:r>
              <a:rPr lang="ja" altLang="en-US" sz="1800" dirty="0"/>
              <a:t>人</a:t>
            </a:r>
            <a:r>
              <a:rPr lang="ja" altLang="LID4096" sz="1800" dirty="0"/>
              <a:t>／</a:t>
            </a:r>
            <a:r>
              <a:rPr lang="ja" altLang="en-US" sz="1800" dirty="0"/>
              <a:t>全</a:t>
            </a:r>
            <a:r>
              <a:rPr lang="en-US" altLang="ja" sz="1800" dirty="0"/>
              <a:t>9</a:t>
            </a:r>
            <a:r>
              <a:rPr lang="ja" altLang="en-US" sz="1800" dirty="0"/>
              <a:t>回</a:t>
            </a:r>
            <a:endParaRPr lang="en-US" altLang="ja" sz="1800" dirty="0"/>
          </a:p>
          <a:p>
            <a:r>
              <a:rPr lang="ja" altLang="en-US" sz="1800" dirty="0"/>
              <a:t>平均</a:t>
            </a:r>
            <a:r>
              <a:rPr lang="en-US" altLang="ja" sz="1800" dirty="0"/>
              <a:t>13</a:t>
            </a:r>
            <a:r>
              <a:rPr lang="ja" altLang="en-US" sz="1800" dirty="0"/>
              <a:t>名</a:t>
            </a:r>
            <a:r>
              <a:rPr lang="ja" altLang="LID4096" sz="1800" dirty="0"/>
              <a:t>／</a:t>
            </a:r>
            <a:r>
              <a:rPr lang="en-US" altLang="ja" sz="1800" dirty="0"/>
              <a:t>1</a:t>
            </a:r>
            <a:r>
              <a:rPr lang="ja" altLang="en-US" sz="1800" dirty="0"/>
              <a:t>回</a:t>
            </a:r>
            <a:endParaRPr lang="ja-JP" altLang="en-US" sz="1800" dirty="0"/>
          </a:p>
        </p:txBody>
      </p:sp>
      <p:sp>
        <p:nvSpPr>
          <p:cNvPr id="6" name="タイトル 5">
            <a:extLst>
              <a:ext uri="{FF2B5EF4-FFF2-40B4-BE49-F238E27FC236}">
                <a16:creationId xmlns:a16="http://schemas.microsoft.com/office/drawing/2014/main" id="{2F5B64DF-C735-4002-97B0-1E2C95D6363B}"/>
              </a:ext>
            </a:extLst>
          </p:cNvPr>
          <p:cNvSpPr>
            <a:spLocks noGrp="1"/>
          </p:cNvSpPr>
          <p:nvPr>
            <p:ph type="title"/>
          </p:nvPr>
        </p:nvSpPr>
        <p:spPr/>
        <p:txBody>
          <a:bodyPr/>
          <a:lstStyle/>
          <a:p>
            <a:r>
              <a:rPr lang="ja" altLang="en-US" dirty="0"/>
              <a:t>参加者の声</a:t>
            </a:r>
            <a:endParaRPr lang="ja-JP" altLang="en-US" dirty="0"/>
          </a:p>
        </p:txBody>
      </p:sp>
      <p:sp>
        <p:nvSpPr>
          <p:cNvPr id="8" name="コンテンツ プレースホルダー 7">
            <a:extLst>
              <a:ext uri="{FF2B5EF4-FFF2-40B4-BE49-F238E27FC236}">
                <a16:creationId xmlns:a16="http://schemas.microsoft.com/office/drawing/2014/main" id="{8A128D17-395A-48C1-B69B-08FB62C075E7}"/>
              </a:ext>
            </a:extLst>
          </p:cNvPr>
          <p:cNvSpPr>
            <a:spLocks noGrp="1"/>
          </p:cNvSpPr>
          <p:nvPr>
            <p:ph idx="1"/>
          </p:nvPr>
        </p:nvSpPr>
        <p:spPr/>
        <p:txBody>
          <a:bodyPr>
            <a:normAutofit fontScale="47500" lnSpcReduction="20000"/>
          </a:bodyPr>
          <a:lstStyle/>
          <a:p>
            <a:r>
              <a:rPr lang="ja" altLang="en-US" sz="2800" dirty="0"/>
              <a:t>リフレッシュ・ストレス発散になった</a:t>
            </a:r>
            <a:endParaRPr lang="en-US" altLang="ja" sz="2800" dirty="0"/>
          </a:p>
          <a:p>
            <a:r>
              <a:rPr lang="ja" altLang="en-US" sz="2800" dirty="0"/>
              <a:t>上の子を預けられヨガに集中できた</a:t>
            </a:r>
            <a:endParaRPr lang="en-US" altLang="ja" sz="2800" dirty="0"/>
          </a:p>
          <a:p>
            <a:r>
              <a:rPr lang="ja" altLang="en-US" sz="2800" dirty="0"/>
              <a:t>うつむきがちな気持ちが上がった</a:t>
            </a:r>
            <a:endParaRPr lang="en-US" altLang="ja" sz="2800" dirty="0"/>
          </a:p>
          <a:p>
            <a:r>
              <a:rPr lang="ja" altLang="en-US" sz="2800" dirty="0"/>
              <a:t>親子でリラックスでき楽しめた</a:t>
            </a:r>
            <a:endParaRPr lang="en-US" altLang="ja" sz="2800" dirty="0"/>
          </a:p>
          <a:p>
            <a:r>
              <a:rPr lang="ja" altLang="en-US" sz="2800" dirty="0"/>
              <a:t>血流がよくなりポカポカになった</a:t>
            </a:r>
            <a:endParaRPr lang="en-US" altLang="ja" sz="2800" dirty="0"/>
          </a:p>
          <a:p>
            <a:r>
              <a:rPr lang="ja" altLang="en-US" sz="2800" dirty="0"/>
              <a:t>外出出来てよかった</a:t>
            </a:r>
            <a:endParaRPr lang="en-US" altLang="ja" sz="2800" dirty="0"/>
          </a:p>
          <a:p>
            <a:r>
              <a:rPr lang="ja" altLang="en-US" sz="2800" dirty="0"/>
              <a:t>家だとやれない運動が出来てよかった</a:t>
            </a:r>
            <a:endParaRPr lang="en-US" altLang="ja" sz="2800" dirty="0"/>
          </a:p>
          <a:p>
            <a:r>
              <a:rPr lang="ja" altLang="en-US" sz="2800" dirty="0"/>
              <a:t>他の親子と交流できてよかった</a:t>
            </a:r>
            <a:endParaRPr lang="en-US" altLang="ja" sz="2800" dirty="0"/>
          </a:p>
          <a:p>
            <a:r>
              <a:rPr lang="ja" altLang="en-US" sz="2800" dirty="0"/>
              <a:t>赤ちゃんの泣きに戸惑わなくなった</a:t>
            </a:r>
            <a:endParaRPr lang="en-US" altLang="ja" sz="2800" dirty="0"/>
          </a:p>
          <a:p>
            <a:r>
              <a:rPr lang="ja" altLang="en-US" sz="2800" dirty="0"/>
              <a:t>家でもやってみようと思えた</a:t>
            </a:r>
            <a:endParaRPr lang="en-US" altLang="ja" sz="2800" dirty="0"/>
          </a:p>
          <a:p>
            <a:r>
              <a:rPr lang="ja" altLang="en-US" sz="2800" dirty="0"/>
              <a:t>相談もできるためありがたい</a:t>
            </a:r>
            <a:endParaRPr lang="en-US" altLang="ja" sz="2800" dirty="0"/>
          </a:p>
          <a:p>
            <a:r>
              <a:rPr lang="ja" altLang="en-US" sz="2800" dirty="0"/>
              <a:t>子連れで気軽に参加できた</a:t>
            </a:r>
            <a:endParaRPr lang="en-US" altLang="ja" sz="2800" dirty="0"/>
          </a:p>
          <a:p>
            <a:r>
              <a:rPr lang="ja" altLang="en-US" sz="2800" dirty="0"/>
              <a:t>ママ友と会える場だからうれしい</a:t>
            </a:r>
            <a:endParaRPr lang="en-US" altLang="ja" sz="2800" dirty="0"/>
          </a:p>
          <a:p>
            <a:r>
              <a:rPr lang="ja" altLang="en-US" sz="2800" dirty="0"/>
              <a:t>他のママも自分と同じように頑張っているんだと思った</a:t>
            </a:r>
            <a:endParaRPr lang="en-US" altLang="ja" sz="2800" dirty="0"/>
          </a:p>
          <a:p>
            <a:r>
              <a:rPr lang="ja" altLang="en-US" sz="2800" dirty="0"/>
              <a:t>参加可能期間延長してほしい</a:t>
            </a:r>
            <a:endParaRPr lang="en-US" altLang="ja" sz="2800" dirty="0"/>
          </a:p>
          <a:p>
            <a:r>
              <a:rPr lang="ja" altLang="en-US" sz="2800" dirty="0"/>
              <a:t>月二回開催してほしい</a:t>
            </a:r>
            <a:endParaRPr lang="en-US" altLang="ja" sz="2800" dirty="0"/>
          </a:p>
        </p:txBody>
      </p:sp>
    </p:spTree>
    <p:extLst>
      <p:ext uri="{BB962C8B-B14F-4D97-AF65-F5344CB8AC3E}">
        <p14:creationId xmlns:p14="http://schemas.microsoft.com/office/powerpoint/2010/main" val="2321527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B64A61D-F091-4502-AC1A-706A5B047253}"/>
              </a:ext>
            </a:extLst>
          </p:cNvPr>
          <p:cNvSpPr>
            <a:spLocks noGrp="1"/>
          </p:cNvSpPr>
          <p:nvPr>
            <p:ph idx="1"/>
          </p:nvPr>
        </p:nvSpPr>
        <p:spPr/>
        <p:txBody>
          <a:bodyPr>
            <a:normAutofit fontScale="77500" lnSpcReduction="20000"/>
          </a:bodyPr>
          <a:lstStyle/>
          <a:p>
            <a:r>
              <a:rPr lang="ja" altLang="en-US" sz="3200" dirty="0"/>
              <a:t>妊娠（マタニティヨーガ）から産後（産後ヨーガ）まで切れ目ない支援と、居場所や交流の場作りや健康の増進に貢献できた</a:t>
            </a:r>
            <a:endParaRPr lang="en-US" altLang="ja" sz="3200" dirty="0"/>
          </a:p>
          <a:p>
            <a:r>
              <a:rPr lang="ja" altLang="en-US" sz="3200" dirty="0"/>
              <a:t>事業継続のためには次年度も助成を受けられるよう計画性をもって助成金申請する</a:t>
            </a:r>
            <a:endParaRPr lang="en-US" altLang="ja" sz="3200" dirty="0"/>
          </a:p>
          <a:p>
            <a:r>
              <a:rPr lang="ja" altLang="en-US" sz="3200" dirty="0"/>
              <a:t>参加期間の延長や開催回数の増加のためにマンパワーと開催場所の確保を次年度検討としていく</a:t>
            </a:r>
            <a:endParaRPr lang="en-US" altLang="ja" sz="3200" dirty="0"/>
          </a:p>
          <a:p>
            <a:pPr marL="0" indent="0">
              <a:buNone/>
            </a:pPr>
            <a:r>
              <a:rPr lang="en-US" altLang="ja" sz="2000" dirty="0"/>
              <a:t>※</a:t>
            </a:r>
            <a:r>
              <a:rPr lang="ja" altLang="en-US" sz="2000" dirty="0"/>
              <a:t>開催計画案ではサブ助産師は</a:t>
            </a:r>
            <a:r>
              <a:rPr lang="en-US" altLang="ja" sz="2000" dirty="0"/>
              <a:t>1</a:t>
            </a:r>
            <a:r>
              <a:rPr lang="ja" altLang="en-US" sz="2000" dirty="0"/>
              <a:t>名としていたが、定員</a:t>
            </a:r>
            <a:r>
              <a:rPr lang="en-US" altLang="ja" sz="2000" dirty="0"/>
              <a:t>18</a:t>
            </a:r>
            <a:r>
              <a:rPr lang="ja" altLang="en-US" sz="2000" dirty="0"/>
              <a:t>名の母子への専門的な対応をするにはサブは</a:t>
            </a:r>
            <a:r>
              <a:rPr lang="en-US" altLang="ja" sz="2000" dirty="0"/>
              <a:t>2</a:t>
            </a:r>
            <a:r>
              <a:rPr lang="ja" altLang="en-US" sz="2000" dirty="0"/>
              <a:t>名確保へ変更し初回より実施</a:t>
            </a:r>
            <a:endParaRPr lang="en-US" altLang="ja" sz="2000" dirty="0"/>
          </a:p>
          <a:p>
            <a:pPr marL="0" indent="0">
              <a:buNone/>
            </a:pPr>
            <a:endParaRPr lang="en-US" altLang="ja-JP" sz="2000" dirty="0"/>
          </a:p>
        </p:txBody>
      </p:sp>
      <p:sp>
        <p:nvSpPr>
          <p:cNvPr id="4" name="テキスト プレースホルダー 3">
            <a:extLst>
              <a:ext uri="{FF2B5EF4-FFF2-40B4-BE49-F238E27FC236}">
                <a16:creationId xmlns:a16="http://schemas.microsoft.com/office/drawing/2014/main" id="{7FDBFB61-73F2-4A1A-9B9A-EBB17112A269}"/>
              </a:ext>
            </a:extLst>
          </p:cNvPr>
          <p:cNvSpPr>
            <a:spLocks noGrp="1"/>
          </p:cNvSpPr>
          <p:nvPr>
            <p:ph type="body" sz="half" idx="2"/>
          </p:nvPr>
        </p:nvSpPr>
        <p:spPr/>
        <p:txBody>
          <a:bodyPr/>
          <a:lstStyle/>
          <a:p>
            <a:endParaRPr lang="ja-JP" altLang="en-US"/>
          </a:p>
        </p:txBody>
      </p:sp>
      <p:sp>
        <p:nvSpPr>
          <p:cNvPr id="6" name="タイトル 5">
            <a:extLst>
              <a:ext uri="{FF2B5EF4-FFF2-40B4-BE49-F238E27FC236}">
                <a16:creationId xmlns:a16="http://schemas.microsoft.com/office/drawing/2014/main" id="{BFA361A4-AD63-4143-818C-DB4BB6924486}"/>
              </a:ext>
            </a:extLst>
          </p:cNvPr>
          <p:cNvSpPr>
            <a:spLocks noGrp="1"/>
          </p:cNvSpPr>
          <p:nvPr>
            <p:ph type="title"/>
          </p:nvPr>
        </p:nvSpPr>
        <p:spPr/>
        <p:txBody>
          <a:bodyPr/>
          <a:lstStyle/>
          <a:p>
            <a:r>
              <a:rPr lang="ja" altLang="en-US" dirty="0"/>
              <a:t>成果と課題</a:t>
            </a:r>
            <a:endParaRPr lang="ja-JP" altLang="en-US" dirty="0"/>
          </a:p>
        </p:txBody>
      </p:sp>
    </p:spTree>
    <p:extLst>
      <p:ext uri="{BB962C8B-B14F-4D97-AF65-F5344CB8AC3E}">
        <p14:creationId xmlns:p14="http://schemas.microsoft.com/office/powerpoint/2010/main" val="291990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3D96BA1-104C-40D6-AF12-8EB900C6E13C}"/>
              </a:ext>
            </a:extLst>
          </p:cNvPr>
          <p:cNvSpPr>
            <a:spLocks noGrp="1"/>
          </p:cNvSpPr>
          <p:nvPr>
            <p:ph idx="1"/>
          </p:nvPr>
        </p:nvSpPr>
        <p:spPr/>
        <p:txBody>
          <a:bodyPr>
            <a:normAutofit fontScale="77500" lnSpcReduction="20000"/>
          </a:bodyPr>
          <a:lstStyle/>
          <a:p>
            <a:pPr marL="0" indent="0">
              <a:buNone/>
            </a:pPr>
            <a:r>
              <a:rPr lang="ja" altLang="en-US" sz="2800" dirty="0"/>
              <a:t>　ヨガ最中の声掛けも育児支援やメンタルに寄り添った声掛けで、子育て中の母親たちを受け止め励ましになるような対応をしながらにして、運動不足解消やマイナートラブルの軽減を図ることができる事業として定着できた。休憩や終了後には参加者同士の交流や情報交換、個別相談の時間となり、サブ</a:t>
            </a:r>
            <a:r>
              <a:rPr lang="en-US" altLang="ja" sz="2800" dirty="0"/>
              <a:t>2</a:t>
            </a:r>
            <a:r>
              <a:rPr lang="ja" altLang="en-US" sz="2800" dirty="0"/>
              <a:t>名も助産師なのでニーズに十分対応できた。</a:t>
            </a:r>
            <a:endParaRPr lang="en-US" altLang="ja" sz="2800" dirty="0"/>
          </a:p>
          <a:p>
            <a:pPr marL="0" indent="0">
              <a:buNone/>
            </a:pPr>
            <a:r>
              <a:rPr lang="ja" altLang="en-US" sz="2800" dirty="0"/>
              <a:t>　上の子はボランティアによる保育、ぐずるベビーはサブの助産師があやしたり授乳支援などの対応をするため、参加者の安心度満足度は高い。</a:t>
            </a:r>
            <a:endParaRPr lang="en-US" altLang="ja" sz="2800" dirty="0"/>
          </a:p>
          <a:p>
            <a:pPr marL="0" indent="0">
              <a:buNone/>
            </a:pPr>
            <a:r>
              <a:rPr lang="ja" altLang="en-US" sz="2800" dirty="0"/>
              <a:t>　助産師が講師とサブを務め相談窓口となることに意義があるので、助産師のマンパワーと人件費の確保が安定したら、参加可能期間の延長や開催回数の増加も見込める。</a:t>
            </a:r>
            <a:endParaRPr lang="en-US" altLang="ja" sz="2800" dirty="0"/>
          </a:p>
          <a:p>
            <a:pPr marL="0" indent="0">
              <a:buNone/>
            </a:pPr>
            <a:endParaRPr lang="ja-JP" altLang="en-US" sz="2800" dirty="0"/>
          </a:p>
        </p:txBody>
      </p:sp>
      <p:sp>
        <p:nvSpPr>
          <p:cNvPr id="4" name="テキスト プレースホルダー 3">
            <a:extLst>
              <a:ext uri="{FF2B5EF4-FFF2-40B4-BE49-F238E27FC236}">
                <a16:creationId xmlns:a16="http://schemas.microsoft.com/office/drawing/2014/main" id="{C48023CD-D754-4150-BE14-B0ED4DF9B137}"/>
              </a:ext>
            </a:extLst>
          </p:cNvPr>
          <p:cNvSpPr>
            <a:spLocks noGrp="1"/>
          </p:cNvSpPr>
          <p:nvPr>
            <p:ph type="body" sz="half" idx="2"/>
          </p:nvPr>
        </p:nvSpPr>
        <p:spPr/>
        <p:txBody>
          <a:bodyPr/>
          <a:lstStyle/>
          <a:p>
            <a:endParaRPr lang="ja-JP" altLang="en-US"/>
          </a:p>
        </p:txBody>
      </p:sp>
      <p:sp>
        <p:nvSpPr>
          <p:cNvPr id="6" name="タイトル 5">
            <a:extLst>
              <a:ext uri="{FF2B5EF4-FFF2-40B4-BE49-F238E27FC236}">
                <a16:creationId xmlns:a16="http://schemas.microsoft.com/office/drawing/2014/main" id="{2798A063-6BCB-4047-AD1F-1676579F5ABC}"/>
              </a:ext>
            </a:extLst>
          </p:cNvPr>
          <p:cNvSpPr>
            <a:spLocks noGrp="1"/>
          </p:cNvSpPr>
          <p:nvPr>
            <p:ph type="title"/>
          </p:nvPr>
        </p:nvSpPr>
        <p:spPr/>
        <p:txBody>
          <a:bodyPr/>
          <a:lstStyle/>
          <a:p>
            <a:r>
              <a:rPr lang="ja" altLang="en-US" dirty="0"/>
              <a:t>事業自己評価</a:t>
            </a:r>
            <a:endParaRPr lang="ja-JP" altLang="en-US" dirty="0"/>
          </a:p>
        </p:txBody>
      </p:sp>
    </p:spTree>
    <p:extLst>
      <p:ext uri="{BB962C8B-B14F-4D97-AF65-F5344CB8AC3E}">
        <p14:creationId xmlns:p14="http://schemas.microsoft.com/office/powerpoint/2010/main" val="848714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5">
            <a:extLst>
              <a:ext uri="{FF2B5EF4-FFF2-40B4-BE49-F238E27FC236}">
                <a16:creationId xmlns:a16="http://schemas.microsoft.com/office/drawing/2014/main" id="{35AFB7F2-3CD4-4BEE-AC84-E1B1B15E746A}"/>
              </a:ext>
            </a:extLst>
          </p:cNvPr>
          <p:cNvPicPr>
            <a:picLocks noGrp="1" noChangeAspect="1"/>
          </p:cNvPicPr>
          <p:nvPr>
            <p:ph idx="1"/>
          </p:nvPr>
        </p:nvPicPr>
        <p:blipFill>
          <a:blip r:embed="rId2"/>
          <a:stretch>
            <a:fillRect/>
          </a:stretch>
        </p:blipFill>
        <p:spPr>
          <a:xfrm>
            <a:off x="4694088" y="321935"/>
            <a:ext cx="2803824" cy="3098264"/>
          </a:xfrm>
          <a:prstGeom prst="rect">
            <a:avLst/>
          </a:prstGeom>
        </p:spPr>
      </p:pic>
      <p:sp>
        <p:nvSpPr>
          <p:cNvPr id="4" name="テキスト プレースホルダー 3">
            <a:extLst>
              <a:ext uri="{FF2B5EF4-FFF2-40B4-BE49-F238E27FC236}">
                <a16:creationId xmlns:a16="http://schemas.microsoft.com/office/drawing/2014/main" id="{40C09CCB-6D94-4416-BC4B-7D1A92E4F443}"/>
              </a:ext>
            </a:extLst>
          </p:cNvPr>
          <p:cNvSpPr>
            <a:spLocks noGrp="1"/>
          </p:cNvSpPr>
          <p:nvPr>
            <p:ph type="body" sz="half" idx="2"/>
          </p:nvPr>
        </p:nvSpPr>
        <p:spPr/>
        <p:txBody>
          <a:bodyPr>
            <a:normAutofit/>
          </a:bodyPr>
          <a:lstStyle/>
          <a:p>
            <a:r>
              <a:rPr lang="ja" altLang="en-US" sz="2000" dirty="0"/>
              <a:t>ご静聴ありがとうございました</a:t>
            </a:r>
            <a:endParaRPr lang="ja-JP" altLang="en-US" sz="2000" dirty="0"/>
          </a:p>
        </p:txBody>
      </p:sp>
      <p:pic>
        <p:nvPicPr>
          <p:cNvPr id="7" name="図 7">
            <a:extLst>
              <a:ext uri="{FF2B5EF4-FFF2-40B4-BE49-F238E27FC236}">
                <a16:creationId xmlns:a16="http://schemas.microsoft.com/office/drawing/2014/main" id="{C5312F5B-6073-4C12-AD80-282F4DFC6B45}"/>
              </a:ext>
            </a:extLst>
          </p:cNvPr>
          <p:cNvPicPr>
            <a:picLocks noChangeAspect="1"/>
          </p:cNvPicPr>
          <p:nvPr/>
        </p:nvPicPr>
        <p:blipFill>
          <a:blip r:embed="rId3"/>
          <a:stretch>
            <a:fillRect/>
          </a:stretch>
        </p:blipFill>
        <p:spPr>
          <a:xfrm>
            <a:off x="7802174" y="330735"/>
            <a:ext cx="4132884" cy="3098265"/>
          </a:xfrm>
          <a:prstGeom prst="rect">
            <a:avLst/>
          </a:prstGeom>
        </p:spPr>
      </p:pic>
      <p:pic>
        <p:nvPicPr>
          <p:cNvPr id="9" name="図 9">
            <a:extLst>
              <a:ext uri="{FF2B5EF4-FFF2-40B4-BE49-F238E27FC236}">
                <a16:creationId xmlns:a16="http://schemas.microsoft.com/office/drawing/2014/main" id="{8F2CCC92-2BF8-49F7-B2A4-EF44BB30E9F7}"/>
              </a:ext>
            </a:extLst>
          </p:cNvPr>
          <p:cNvPicPr>
            <a:picLocks noChangeAspect="1"/>
          </p:cNvPicPr>
          <p:nvPr/>
        </p:nvPicPr>
        <p:blipFill>
          <a:blip r:embed="rId4"/>
          <a:stretch>
            <a:fillRect/>
          </a:stretch>
        </p:blipFill>
        <p:spPr>
          <a:xfrm>
            <a:off x="5820383" y="3733130"/>
            <a:ext cx="4924751" cy="3235553"/>
          </a:xfrm>
          <a:prstGeom prst="rect">
            <a:avLst/>
          </a:prstGeom>
        </p:spPr>
      </p:pic>
      <p:sp>
        <p:nvSpPr>
          <p:cNvPr id="12" name="タイトル 11">
            <a:extLst>
              <a:ext uri="{FF2B5EF4-FFF2-40B4-BE49-F238E27FC236}">
                <a16:creationId xmlns:a16="http://schemas.microsoft.com/office/drawing/2014/main" id="{2638D584-6F3E-405C-A21C-5A810D045357}"/>
              </a:ext>
            </a:extLst>
          </p:cNvPr>
          <p:cNvSpPr>
            <a:spLocks noGrp="1"/>
          </p:cNvSpPr>
          <p:nvPr>
            <p:ph type="title"/>
          </p:nvPr>
        </p:nvSpPr>
        <p:spPr/>
        <p:txBody>
          <a:bodyPr/>
          <a:lstStyle/>
          <a:p>
            <a:r>
              <a:rPr lang="ja" altLang="en-US" sz="4000"/>
              <a:t>風景</a:t>
            </a:r>
            <a:endParaRPr lang="ja-JP" altLang="en-US" sz="4000"/>
          </a:p>
        </p:txBody>
      </p:sp>
    </p:spTree>
    <p:extLst>
      <p:ext uri="{BB962C8B-B14F-4D97-AF65-F5344CB8AC3E}">
        <p14:creationId xmlns:p14="http://schemas.microsoft.com/office/powerpoint/2010/main" val="1997115667"/>
      </p:ext>
    </p:extLst>
  </p:cSld>
  <p:clrMapOvr>
    <a:masterClrMapping/>
  </p:clrMapOvr>
</p:sld>
</file>

<file path=ppt/theme/theme1.xml><?xml version="1.0" encoding="utf-8"?>
<a:theme xmlns:a="http://schemas.openxmlformats.org/drawingml/2006/main" name="アトラス">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ワイド画面</PresentationFormat>
  <Slides>8</Slides>
  <Notes>0</Notes>
  <HiddenSlides>0</HiddenSlide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アトラス</vt:lpstr>
      <vt:lpstr>産後ヨーガ</vt:lpstr>
      <vt:lpstr>三鷹市助産師会活動紹介</vt:lpstr>
      <vt:lpstr>地域課題</vt:lpstr>
      <vt:lpstr>事業紹介</vt:lpstr>
      <vt:lpstr>参加者の声</vt:lpstr>
      <vt:lpstr>成果と課題</vt:lpstr>
      <vt:lpstr>事業自己評価</vt:lpstr>
      <vt:lpstr>風景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産後ヨーガ</dc:title>
  <dc:creator>長谷川 勝</dc:creator>
  <cp:lastModifiedBy>長谷川 勝</cp:lastModifiedBy>
  <cp:revision>6</cp:revision>
  <dcterms:created xsi:type="dcterms:W3CDTF">2019-05-10T10:20:05Z</dcterms:created>
  <dcterms:modified xsi:type="dcterms:W3CDTF">2019-05-19T08:28:21Z</dcterms:modified>
</cp:coreProperties>
</file>