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283" autoAdjust="0"/>
    <p:restoredTop sz="94660"/>
  </p:normalViewPr>
  <p:slideViewPr>
    <p:cSldViewPr snapToGrid="0">
      <p:cViewPr>
        <p:scale>
          <a:sx n="100" d="100"/>
          <a:sy n="100" d="100"/>
        </p:scale>
        <p:origin x="-744" y="-45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242695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422874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760260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853532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8036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76292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335335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36262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359953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94040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304920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347895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137093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32255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321635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949221-CA2D-4E69-9116-577F9DDF3579}" type="slidenum">
              <a:rPr kumimoji="1" lang="ja-JP" altLang="en-US" smtClean="0"/>
              <a:pPr/>
              <a:t>&lt;#&gt;</a:t>
            </a:fld>
            <a:endParaRPr kumimoji="1" lang="ja-JP" altLang="en-US"/>
          </a:p>
        </p:txBody>
      </p:sp>
      <p:sp>
        <p:nvSpPr>
          <p:cNvPr id="5" name="Date Placeholder 4"/>
          <p:cNvSpPr>
            <a:spLocks noGrp="1"/>
          </p:cNvSpPr>
          <p:nvPr>
            <p:ph type="dt" sz="half" idx="10"/>
          </p:nvPr>
        </p:nvSpPr>
        <p:spPr/>
        <p:txBody>
          <a:bodyPr/>
          <a:lstStyle/>
          <a:p>
            <a:fld id="{E5C6EA61-9DC6-49F1-94D1-93CE8144D2C0}" type="datetimeFigureOut">
              <a:rPr kumimoji="1" lang="ja-JP" altLang="en-US" smtClean="0"/>
              <a:pPr/>
              <a:t>2019/5/20</a:t>
            </a:fld>
            <a:endParaRPr kumimoji="1" lang="ja-JP" altLang="en-US"/>
          </a:p>
        </p:txBody>
      </p:sp>
    </p:spTree>
    <p:extLst>
      <p:ext uri="{BB962C8B-B14F-4D97-AF65-F5344CB8AC3E}">
        <p14:creationId xmlns:p14="http://schemas.microsoft.com/office/powerpoint/2010/main" xmlns="" val="398355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C6EA61-9DC6-49F1-94D1-93CE8144D2C0}" type="datetimeFigureOut">
              <a:rPr kumimoji="1" lang="ja-JP" altLang="en-US" smtClean="0"/>
              <a:pPr/>
              <a:t>2019/5/20</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949221-CA2D-4E69-9116-577F9DDF3579}" type="slidenum">
              <a:rPr kumimoji="1" lang="ja-JP" altLang="en-US" smtClean="0"/>
              <a:pPr/>
              <a:t>&lt;#&gt;</a:t>
            </a:fld>
            <a:endParaRPr kumimoji="1" lang="ja-JP" altLang="en-US"/>
          </a:p>
        </p:txBody>
      </p:sp>
    </p:spTree>
    <p:extLst>
      <p:ext uri="{BB962C8B-B14F-4D97-AF65-F5344CB8AC3E}">
        <p14:creationId xmlns:p14="http://schemas.microsoft.com/office/powerpoint/2010/main" xmlns="" val="32613700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F4DB370-A4D6-4ACB-B6C0-897BCE895A61}"/>
              </a:ext>
            </a:extLst>
          </p:cNvPr>
          <p:cNvSpPr>
            <a:spLocks noGrp="1"/>
          </p:cNvSpPr>
          <p:nvPr>
            <p:ph type="ctrTitle"/>
          </p:nvPr>
        </p:nvSpPr>
        <p:spPr>
          <a:xfrm>
            <a:off x="225083" y="675249"/>
            <a:ext cx="11000936" cy="1688123"/>
          </a:xfrm>
        </p:spPr>
        <p:txBody>
          <a:bodyPr/>
          <a:lstStyle/>
          <a:p>
            <a:r>
              <a:rPr lang="ja-JP" altLang="en-US" dirty="0">
                <a:solidFill>
                  <a:schemeClr val="tx1"/>
                </a:solidFill>
              </a:rPr>
              <a:t>自転車修理ワークショップの成果</a:t>
            </a:r>
            <a:endParaRPr kumimoji="1" lang="ja-JP" altLang="en-US" dirty="0">
              <a:solidFill>
                <a:schemeClr val="tx1"/>
              </a:solidFill>
            </a:endParaRPr>
          </a:p>
        </p:txBody>
      </p:sp>
      <p:sp>
        <p:nvSpPr>
          <p:cNvPr id="3" name="字幕 2">
            <a:extLst>
              <a:ext uri="{FF2B5EF4-FFF2-40B4-BE49-F238E27FC236}">
                <a16:creationId xmlns="" xmlns:a16="http://schemas.microsoft.com/office/drawing/2014/main" id="{A19BE40F-3F26-42ED-B584-03FA15D1BBAF}"/>
              </a:ext>
            </a:extLst>
          </p:cNvPr>
          <p:cNvSpPr>
            <a:spLocks noGrp="1"/>
          </p:cNvSpPr>
          <p:nvPr>
            <p:ph type="subTitle" idx="1"/>
          </p:nvPr>
        </p:nvSpPr>
        <p:spPr>
          <a:xfrm>
            <a:off x="1763798" y="4051496"/>
            <a:ext cx="7923505" cy="1321320"/>
          </a:xfrm>
        </p:spPr>
        <p:txBody>
          <a:bodyPr>
            <a:normAutofit fontScale="92500" lnSpcReduction="20000"/>
          </a:bodyPr>
          <a:lstStyle/>
          <a:p>
            <a:pPr algn="l"/>
            <a:r>
              <a:rPr kumimoji="1" lang="en-US" altLang="ja-JP" sz="4400" dirty="0">
                <a:solidFill>
                  <a:schemeClr val="tx1"/>
                </a:solidFill>
              </a:rPr>
              <a:t>NPO</a:t>
            </a:r>
            <a:r>
              <a:rPr kumimoji="1" lang="ja-JP" altLang="en-US" sz="4400" dirty="0">
                <a:solidFill>
                  <a:schemeClr val="tx1"/>
                </a:solidFill>
              </a:rPr>
              <a:t>法人</a:t>
            </a:r>
            <a:endParaRPr kumimoji="1" lang="en-US" altLang="ja-JP" sz="4400" dirty="0">
              <a:solidFill>
                <a:schemeClr val="tx1"/>
              </a:solidFill>
            </a:endParaRPr>
          </a:p>
          <a:p>
            <a:pPr algn="l"/>
            <a:r>
              <a:rPr kumimoji="1" lang="ja-JP" altLang="en-US" sz="4400" dirty="0">
                <a:solidFill>
                  <a:schemeClr val="tx1"/>
                </a:solidFill>
              </a:rPr>
              <a:t>　　　ＢＥＩＮＧ　ＤＯＩＮＧ</a:t>
            </a:r>
            <a:r>
              <a:rPr kumimoji="1" lang="ja-JP" altLang="en-US" sz="4400" dirty="0"/>
              <a:t>　</a:t>
            </a:r>
            <a:endParaRPr kumimoji="1" lang="en-US" altLang="ja-JP" sz="4400" dirty="0"/>
          </a:p>
          <a:p>
            <a:endParaRPr kumimoji="1" lang="ja-JP" altLang="en-US" sz="4400" dirty="0"/>
          </a:p>
        </p:txBody>
      </p:sp>
    </p:spTree>
    <p:extLst>
      <p:ext uri="{BB962C8B-B14F-4D97-AF65-F5344CB8AC3E}">
        <p14:creationId xmlns:p14="http://schemas.microsoft.com/office/powerpoint/2010/main" xmlns="" val="415077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6B68426-774F-424D-BC5D-0501711F3F99}"/>
              </a:ext>
            </a:extLst>
          </p:cNvPr>
          <p:cNvSpPr>
            <a:spLocks noGrp="1"/>
          </p:cNvSpPr>
          <p:nvPr>
            <p:ph type="title"/>
          </p:nvPr>
        </p:nvSpPr>
        <p:spPr>
          <a:xfrm>
            <a:off x="677334" y="609600"/>
            <a:ext cx="8596668" cy="1320800"/>
          </a:xfrm>
        </p:spPr>
        <p:txBody>
          <a:bodyPr anchor="t">
            <a:normAutofit/>
          </a:bodyPr>
          <a:lstStyle/>
          <a:p>
            <a:r>
              <a:rPr kumimoji="1" lang="ja-JP" altLang="en-US" dirty="0"/>
              <a:t>ＢＥＩＮＧ　ＤＯＩＮＧとは</a:t>
            </a:r>
          </a:p>
        </p:txBody>
      </p:sp>
      <p:sp>
        <p:nvSpPr>
          <p:cNvPr id="3" name="コンテンツ プレースホルダー 2">
            <a:extLst>
              <a:ext uri="{FF2B5EF4-FFF2-40B4-BE49-F238E27FC236}">
                <a16:creationId xmlns="" xmlns:a16="http://schemas.microsoft.com/office/drawing/2014/main" id="{F59155EB-CF73-44B6-A3B3-434B20DA5263}"/>
              </a:ext>
            </a:extLst>
          </p:cNvPr>
          <p:cNvSpPr>
            <a:spLocks noGrp="1"/>
          </p:cNvSpPr>
          <p:nvPr>
            <p:ph idx="1"/>
          </p:nvPr>
        </p:nvSpPr>
        <p:spPr>
          <a:xfrm>
            <a:off x="677334" y="1328608"/>
            <a:ext cx="5647266" cy="5299998"/>
          </a:xfrm>
        </p:spPr>
        <p:txBody>
          <a:bodyPr>
            <a:normAutofit/>
          </a:bodyPr>
          <a:lstStyle/>
          <a:p>
            <a:pPr marL="0" indent="0">
              <a:lnSpc>
                <a:spcPct val="90000"/>
              </a:lnSpc>
              <a:buNone/>
            </a:pPr>
            <a:r>
              <a:rPr lang="en-US" altLang="ja-JP" sz="2800" dirty="0"/>
              <a:t>BEING DOING</a:t>
            </a:r>
            <a:r>
              <a:rPr lang="ja-JP" altLang="ja-JP" sz="2800" dirty="0"/>
              <a:t>は、生活上の困窮におちいった方たちがふたたび地域で自分らしく暮らしてゆけるように、そのような環境づくりとご本人へのエンパワメントを行っています。</a:t>
            </a:r>
            <a:endParaRPr lang="en-US" altLang="ja-JP" sz="2800" dirty="0"/>
          </a:p>
          <a:p>
            <a:pPr marL="0" indent="0">
              <a:lnSpc>
                <a:spcPct val="90000"/>
              </a:lnSpc>
              <a:buNone/>
            </a:pPr>
            <a:r>
              <a:rPr lang="ja-JP" altLang="ja-JP" sz="2800" dirty="0"/>
              <a:t>人は関係の中でこそ自分を実現できるので、このような、人との関係をつくることを私たちは“働く”と表現して、すべての人が“働くことは生きること（＝</a:t>
            </a:r>
            <a:r>
              <a:rPr lang="en-US" altLang="ja-JP" sz="2800" dirty="0"/>
              <a:t>BEING DOING</a:t>
            </a:r>
            <a:r>
              <a:rPr lang="ja-JP" altLang="ja-JP" sz="2800" dirty="0"/>
              <a:t>）”というような人生がおくれることを願っています。</a:t>
            </a:r>
          </a:p>
          <a:p>
            <a:pPr>
              <a:lnSpc>
                <a:spcPct val="90000"/>
              </a:lnSpc>
            </a:pPr>
            <a:endParaRPr kumimoji="1" lang="ja-JP" altLang="en-US" sz="2800" dirty="0"/>
          </a:p>
        </p:txBody>
      </p:sp>
      <p:pic>
        <p:nvPicPr>
          <p:cNvPr id="24" name="Picture 2">
            <a:extLst>
              <a:ext uri="{FF2B5EF4-FFF2-40B4-BE49-F238E27FC236}">
                <a16:creationId xmlns="" xmlns:a16="http://schemas.microsoft.com/office/drawing/2014/main" id="{10C35729-021B-4DA9-91DC-6EDCBFEF4706}"/>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5794" y="2388920"/>
            <a:ext cx="5649422" cy="3752850"/>
          </a:xfrm>
          <a:prstGeom prst="rect">
            <a:avLst/>
          </a:prstGeom>
          <a:noFill/>
          <a:ln>
            <a:noFill/>
          </a:ln>
          <a:extLst/>
        </p:spPr>
      </p:pic>
    </p:spTree>
    <p:extLst>
      <p:ext uri="{BB962C8B-B14F-4D97-AF65-F5344CB8AC3E}">
        <p14:creationId xmlns:p14="http://schemas.microsoft.com/office/powerpoint/2010/main" xmlns="" val="357680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8267EEE4-6354-4F1C-9484-951F0EB92F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 xmlns:a16="http://schemas.microsoft.com/office/drawing/2014/main" id="{0E5A83F9-E6B8-40BD-9C0D-9A6F156507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rgbClr val="5E453D"/>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 xmlns:a16="http://schemas.microsoft.com/office/drawing/2014/main" id="{6CA04974-C66F-4C4B-9781-59CA03E3DC43}"/>
              </a:ext>
            </a:extLst>
          </p:cNvPr>
          <p:cNvSpPr>
            <a:spLocks noGrp="1"/>
          </p:cNvSpPr>
          <p:nvPr>
            <p:ph idx="1"/>
          </p:nvPr>
        </p:nvSpPr>
        <p:spPr>
          <a:xfrm>
            <a:off x="704850" y="616603"/>
            <a:ext cx="6419850" cy="5663641"/>
          </a:xfrm>
        </p:spPr>
        <p:txBody>
          <a:bodyPr>
            <a:noAutofit/>
          </a:bodyPr>
          <a:lstStyle/>
          <a:p>
            <a:pPr marL="0" indent="0">
              <a:lnSpc>
                <a:spcPct val="90000"/>
              </a:lnSpc>
              <a:buNone/>
            </a:pPr>
            <a:r>
              <a:rPr kumimoji="1" lang="ja-JP" altLang="en-US" sz="2800" dirty="0"/>
              <a:t>・自主事業「自転車修理いむら商会」</a:t>
            </a:r>
            <a:endParaRPr kumimoji="1" lang="en-US" altLang="ja-JP" sz="2800" dirty="0"/>
          </a:p>
          <a:p>
            <a:pPr marL="0" indent="0">
              <a:lnSpc>
                <a:spcPct val="90000"/>
              </a:lnSpc>
              <a:buNone/>
            </a:pPr>
            <a:r>
              <a:rPr lang="ja-JP" altLang="en-US" sz="2800" dirty="0"/>
              <a:t>生活困窮者支援事業の就労訓練事業　の認定も受けている。</a:t>
            </a:r>
            <a:endParaRPr lang="en-US" altLang="ja-JP" sz="2800" dirty="0"/>
          </a:p>
          <a:p>
            <a:pPr marL="0" indent="0">
              <a:lnSpc>
                <a:spcPct val="90000"/>
              </a:lnSpc>
              <a:buNone/>
            </a:pPr>
            <a:r>
              <a:rPr kumimoji="1" lang="ja-JP" altLang="en-US" sz="2800" dirty="0"/>
              <a:t>⇒障害福祉サービスの就労継続支援Ｂ型「あどばんす」に</a:t>
            </a:r>
            <a:r>
              <a:rPr kumimoji="1" lang="ja-JP" altLang="en-US" sz="2800" dirty="0" smtClean="0"/>
              <a:t>転換</a:t>
            </a:r>
            <a:r>
              <a:rPr kumimoji="1" lang="ja-JP" altLang="en-US" sz="2800" dirty="0"/>
              <a:t>の予定。</a:t>
            </a:r>
            <a:endParaRPr kumimoji="1" lang="en-US" altLang="ja-JP" sz="2800" dirty="0"/>
          </a:p>
          <a:p>
            <a:pPr marL="0" indent="0">
              <a:lnSpc>
                <a:spcPct val="90000"/>
              </a:lnSpc>
              <a:buNone/>
            </a:pPr>
            <a:endParaRPr lang="en-US" altLang="ja-JP" sz="2800" dirty="0"/>
          </a:p>
          <a:p>
            <a:pPr marL="0" indent="0">
              <a:lnSpc>
                <a:spcPct val="90000"/>
              </a:lnSpc>
              <a:buNone/>
            </a:pPr>
            <a:r>
              <a:rPr kumimoji="1" lang="ja-JP" altLang="en-US" sz="2800" dirty="0"/>
              <a:t>・自転車修理士をめざす技能講習</a:t>
            </a:r>
            <a:endParaRPr kumimoji="1" lang="en-US" altLang="ja-JP" sz="2800" dirty="0"/>
          </a:p>
          <a:p>
            <a:pPr marL="0" indent="0">
              <a:lnSpc>
                <a:spcPct val="90000"/>
              </a:lnSpc>
              <a:buNone/>
            </a:pPr>
            <a:r>
              <a:rPr lang="ja-JP" altLang="en-US" sz="2800" dirty="0"/>
              <a:t>困窮者が携わっているけれど地域で役立つ自転車屋のイメージができあがったので、あどばんすの作業内容とは異なる変速機つき自転車の修理ができるようになる講習。</a:t>
            </a:r>
            <a:endParaRPr kumimoji="1" lang="ja-JP" altLang="en-US" sz="2800" dirty="0"/>
          </a:p>
        </p:txBody>
      </p:sp>
      <p:pic>
        <p:nvPicPr>
          <p:cNvPr id="5" name="図 4">
            <a:extLst>
              <a:ext uri="{FF2B5EF4-FFF2-40B4-BE49-F238E27FC236}">
                <a16:creationId xmlns="" xmlns:a16="http://schemas.microsoft.com/office/drawing/2014/main" id="{DEF77B51-4E13-4B37-86EC-89D6827C44AB}"/>
              </a:ext>
            </a:extLst>
          </p:cNvPr>
          <p:cNvPicPr/>
          <p:nvPr/>
        </p:nvPicPr>
        <p:blipFill rotWithShape="1">
          <a:blip r:embed="rId2" cstate="print">
            <a:extLst>
              <a:ext uri="{28A0092B-C50C-407E-A947-70E740481C1C}">
                <a14:useLocalDpi xmlns:a14="http://schemas.microsoft.com/office/drawing/2010/main" xmlns="" val="0"/>
              </a:ext>
            </a:extLst>
          </a:blip>
          <a:srcRect l="8556" r="15044"/>
          <a:stretch/>
        </p:blipFill>
        <p:spPr>
          <a:xfrm>
            <a:off x="7528308" y="3437472"/>
            <a:ext cx="4657341" cy="3428996"/>
          </a:xfrm>
          <a:prstGeom prst="rect">
            <a:avLst/>
          </a:prstGeom>
        </p:spPr>
      </p:pic>
      <p:pic>
        <p:nvPicPr>
          <p:cNvPr id="6" name="図 5" descr="道路, 建物, 人, 屋外 が含まれている画像&#10;&#10;自動的に生成された説明">
            <a:extLst>
              <a:ext uri="{FF2B5EF4-FFF2-40B4-BE49-F238E27FC236}">
                <a16:creationId xmlns="" xmlns:a16="http://schemas.microsoft.com/office/drawing/2014/main" id="{CB66634F-8A0A-4919-972A-4C859C9FB68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39150" y="322105"/>
            <a:ext cx="3048000" cy="3115367"/>
          </a:xfrm>
          <a:prstGeom prst="rect">
            <a:avLst/>
          </a:prstGeom>
        </p:spPr>
      </p:pic>
    </p:spTree>
    <p:extLst>
      <p:ext uri="{BB962C8B-B14F-4D97-AF65-F5344CB8AC3E}">
        <p14:creationId xmlns:p14="http://schemas.microsoft.com/office/powerpoint/2010/main" xmlns="" val="345641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9F4444CE-BC8D-4D61-B303-4C05614E6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423CA5-E2E1-4789-B759-9906C1C940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 xmlns:a16="http://schemas.microsoft.com/office/drawing/2014/main" id="{73772B81-181F-48B7-8826-4D9686D15D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タイトル 1">
            <a:extLst>
              <a:ext uri="{FF2B5EF4-FFF2-40B4-BE49-F238E27FC236}">
                <a16:creationId xmlns="" xmlns:a16="http://schemas.microsoft.com/office/drawing/2014/main" id="{26587642-69AA-400F-827D-6920E5C0F2AB}"/>
              </a:ext>
            </a:extLst>
          </p:cNvPr>
          <p:cNvSpPr>
            <a:spLocks noGrp="1"/>
          </p:cNvSpPr>
          <p:nvPr>
            <p:ph type="title"/>
          </p:nvPr>
        </p:nvSpPr>
        <p:spPr>
          <a:xfrm>
            <a:off x="673754" y="643467"/>
            <a:ext cx="4203045" cy="1375608"/>
          </a:xfrm>
        </p:spPr>
        <p:txBody>
          <a:bodyPr anchor="ctr">
            <a:normAutofit/>
          </a:bodyPr>
          <a:lstStyle/>
          <a:p>
            <a:r>
              <a:rPr kumimoji="1" lang="ja-JP" altLang="en-US">
                <a:solidFill>
                  <a:schemeClr val="bg1"/>
                </a:solidFill>
              </a:rPr>
              <a:t>　　　　　　　課題</a:t>
            </a:r>
          </a:p>
        </p:txBody>
      </p:sp>
      <p:sp>
        <p:nvSpPr>
          <p:cNvPr id="3" name="コンテンツ プレースホルダー 2">
            <a:extLst>
              <a:ext uri="{FF2B5EF4-FFF2-40B4-BE49-F238E27FC236}">
                <a16:creationId xmlns="" xmlns:a16="http://schemas.microsoft.com/office/drawing/2014/main" id="{987FDE07-88D2-4852-A7CD-B9E4A8500957}"/>
              </a:ext>
            </a:extLst>
          </p:cNvPr>
          <p:cNvSpPr>
            <a:spLocks noGrp="1"/>
          </p:cNvSpPr>
          <p:nvPr>
            <p:ph idx="1"/>
          </p:nvPr>
        </p:nvSpPr>
        <p:spPr>
          <a:xfrm>
            <a:off x="673754" y="2160590"/>
            <a:ext cx="3973943" cy="3440110"/>
          </a:xfrm>
        </p:spPr>
        <p:txBody>
          <a:bodyPr>
            <a:normAutofit/>
          </a:bodyPr>
          <a:lstStyle/>
          <a:p>
            <a:r>
              <a:rPr kumimoji="1" lang="ja-JP" altLang="en-US" dirty="0">
                <a:solidFill>
                  <a:schemeClr val="bg1"/>
                </a:solidFill>
              </a:rPr>
              <a:t>当法人が支援してきたホームレス　　　　　　　　　　　　　　　　　　　　　　　　　　（元建築日雇い労働者）の方たちは、人生の大半を単身・不定住で暮らしてこられ、家族や地域の体験を持っておられない。こういう方に働くことを通じて地域に参入してもらいたいというのが、私たちの課題であった。一方で地域のほうも課題を抱えておられることがわかった。私たちは、困窮者の集まりだが、地域力を保持しようとしておられる方の役に立ちたい</a:t>
            </a:r>
          </a:p>
        </p:txBody>
      </p:sp>
      <p:sp>
        <p:nvSpPr>
          <p:cNvPr id="17" name="Isosceles Triangle 16">
            <a:extLst>
              <a:ext uri="{FF2B5EF4-FFF2-40B4-BE49-F238E27FC236}">
                <a16:creationId xmlns="" xmlns:a16="http://schemas.microsoft.com/office/drawing/2014/main" id="{B2205F6E-03C6-4E92-877C-E2482F659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8" name="図 7" descr="自転車, 建物, 屋外, 駐車中の が含まれている画像&#10;&#10;自動的に生成された説明">
            <a:extLst>
              <a:ext uri="{FF2B5EF4-FFF2-40B4-BE49-F238E27FC236}">
                <a16:creationId xmlns="" xmlns:a16="http://schemas.microsoft.com/office/drawing/2014/main" id="{CD437664-58A2-43BF-848F-CC34836EA8F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29300" y="1701800"/>
            <a:ext cx="4938699" cy="5156200"/>
          </a:xfrm>
          <a:prstGeom prst="rect">
            <a:avLst/>
          </a:prstGeom>
        </p:spPr>
      </p:pic>
    </p:spTree>
    <p:extLst>
      <p:ext uri="{BB962C8B-B14F-4D97-AF65-F5344CB8AC3E}">
        <p14:creationId xmlns:p14="http://schemas.microsoft.com/office/powerpoint/2010/main" xmlns="" val="277427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6C16C40-7C29-4ACC-B851-7E08E459B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648049AD-9827-49E8-8BF5-32E175C8EA8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 xmlns:a16="http://schemas.microsoft.com/office/drawing/2014/main" id="{3AA99CFD-13BA-4D43-8274-E720ACDBED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946D58D6-64B0-4752-8159-24114F47A5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 xmlns:a16="http://schemas.microsoft.com/office/drawing/2014/main" id="{C16801F7-F15E-4355-8767-26487BA8B6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 xmlns:a16="http://schemas.microsoft.com/office/drawing/2014/main" id="{14FF0578-E224-4225-8396-B99D4881FF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 xmlns:a16="http://schemas.microsoft.com/office/drawing/2014/main" id="{4642C0E0-9644-41F1-8CF3-33779AA8A3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 xmlns:a16="http://schemas.microsoft.com/office/drawing/2014/main" id="{5F77D9D3-628A-4607-B307-91AAA56034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 xmlns:a16="http://schemas.microsoft.com/office/drawing/2014/main" id="{0600759E-C22E-4F3D-8569-0DE8F1D493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 xmlns:a16="http://schemas.microsoft.com/office/drawing/2014/main" id="{9A4E951D-EAB0-4F6B-84AE-B5B25684FD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 xmlns:a16="http://schemas.microsoft.com/office/drawing/2014/main" id="{B953BEA8-1B45-419E-BACD-49DB8888B1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 xmlns:a16="http://schemas.microsoft.com/office/drawing/2014/main" id="{72B7FA08-1FF3-4AED-B4E9-587D81D6B1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タイトル 1">
            <a:extLst>
              <a:ext uri="{FF2B5EF4-FFF2-40B4-BE49-F238E27FC236}">
                <a16:creationId xmlns="" xmlns:a16="http://schemas.microsoft.com/office/drawing/2014/main" id="{19B0AD4C-97BB-4A23-A2EF-F43D9AFBE69E}"/>
              </a:ext>
            </a:extLst>
          </p:cNvPr>
          <p:cNvSpPr>
            <a:spLocks noGrp="1"/>
          </p:cNvSpPr>
          <p:nvPr>
            <p:ph type="title"/>
          </p:nvPr>
        </p:nvSpPr>
        <p:spPr>
          <a:xfrm>
            <a:off x="677334" y="609600"/>
            <a:ext cx="8596668" cy="1320800"/>
          </a:xfrm>
        </p:spPr>
        <p:txBody>
          <a:bodyPr>
            <a:normAutofit/>
          </a:bodyPr>
          <a:lstStyle/>
          <a:p>
            <a:r>
              <a:rPr kumimoji="1" lang="ja-JP" altLang="en-US"/>
              <a:t>　　　助成事業　</a:t>
            </a:r>
          </a:p>
        </p:txBody>
      </p:sp>
      <p:sp>
        <p:nvSpPr>
          <p:cNvPr id="3" name="コンテンツ プレースホルダー 2">
            <a:extLst>
              <a:ext uri="{FF2B5EF4-FFF2-40B4-BE49-F238E27FC236}">
                <a16:creationId xmlns="" xmlns:a16="http://schemas.microsoft.com/office/drawing/2014/main" id="{BEF419B5-A73F-48D9-ABB8-951ED71F9462}"/>
              </a:ext>
            </a:extLst>
          </p:cNvPr>
          <p:cNvSpPr>
            <a:spLocks noGrp="1"/>
          </p:cNvSpPr>
          <p:nvPr>
            <p:ph idx="1"/>
          </p:nvPr>
        </p:nvSpPr>
        <p:spPr>
          <a:xfrm>
            <a:off x="677334" y="2160589"/>
            <a:ext cx="8596668" cy="3880773"/>
          </a:xfrm>
        </p:spPr>
        <p:txBody>
          <a:bodyPr>
            <a:normAutofit/>
          </a:bodyPr>
          <a:lstStyle/>
          <a:p>
            <a:endParaRPr lang="en-US" altLang="ja-JP"/>
          </a:p>
          <a:p>
            <a:r>
              <a:rPr lang="ja-JP" altLang="en-US"/>
              <a:t>・顧客に故障した自転車を持ち込んでもらい、修理に参加してもらう。</a:t>
            </a:r>
            <a:endParaRPr lang="en-US" altLang="ja-JP"/>
          </a:p>
          <a:p>
            <a:r>
              <a:rPr lang="ja-JP" altLang="en-US"/>
              <a:t>・講師が修理にあたり、ファシリテーターが故障について話題を投げかける。</a:t>
            </a:r>
            <a:endParaRPr lang="en-US" altLang="ja-JP"/>
          </a:p>
          <a:p>
            <a:r>
              <a:rPr lang="ja-JP" altLang="en-US"/>
              <a:t>・</a:t>
            </a:r>
            <a:r>
              <a:rPr lang="en-US" altLang="ja-JP"/>
              <a:t>2018</a:t>
            </a:r>
            <a:r>
              <a:rPr lang="ja-JP" altLang="en-US"/>
              <a:t>年</a:t>
            </a:r>
            <a:r>
              <a:rPr lang="en-US" altLang="ja-JP"/>
              <a:t>9</a:t>
            </a:r>
            <a:r>
              <a:rPr lang="ja-JP" altLang="en-US"/>
              <a:t>月</a:t>
            </a:r>
            <a:r>
              <a:rPr lang="en-US" altLang="ja-JP"/>
              <a:t>1</a:t>
            </a:r>
            <a:r>
              <a:rPr lang="ja-JP" altLang="en-US"/>
              <a:t>日～</a:t>
            </a:r>
            <a:r>
              <a:rPr lang="en-US" altLang="ja-JP"/>
              <a:t>2019</a:t>
            </a:r>
            <a:r>
              <a:rPr lang="ja-JP" altLang="en-US"/>
              <a:t>年</a:t>
            </a:r>
            <a:r>
              <a:rPr lang="en-US" altLang="ja-JP"/>
              <a:t>3</a:t>
            </a:r>
            <a:r>
              <a:rPr lang="ja-JP" altLang="en-US"/>
              <a:t>月</a:t>
            </a:r>
            <a:r>
              <a:rPr lang="en-US" altLang="ja-JP"/>
              <a:t>31</a:t>
            </a:r>
            <a:r>
              <a:rPr lang="ja-JP" altLang="en-US"/>
              <a:t>日の毎週土曜日・日曜日　</a:t>
            </a:r>
            <a:endParaRPr lang="en-US" altLang="ja-JP"/>
          </a:p>
          <a:p>
            <a:r>
              <a:rPr lang="ja-JP" altLang="en-US"/>
              <a:t>　計</a:t>
            </a:r>
            <a:r>
              <a:rPr lang="en-US" altLang="ja-JP"/>
              <a:t>62</a:t>
            </a:r>
            <a:r>
              <a:rPr lang="ja-JP" altLang="en-US"/>
              <a:t>回</a:t>
            </a:r>
            <a:endParaRPr lang="en-US" altLang="ja-JP"/>
          </a:p>
          <a:p>
            <a:r>
              <a:rPr lang="ja-JP" altLang="en-US"/>
              <a:t>・全体予算</a:t>
            </a:r>
            <a:r>
              <a:rPr lang="en-US" altLang="ja-JP"/>
              <a:t>813,000</a:t>
            </a:r>
            <a:r>
              <a:rPr lang="ja-JP" altLang="en-US"/>
              <a:t>円　</a:t>
            </a:r>
            <a:endParaRPr lang="en-US" altLang="ja-JP"/>
          </a:p>
          <a:p>
            <a:r>
              <a:rPr lang="ja-JP" altLang="en-US"/>
              <a:t>・助成金額</a:t>
            </a:r>
            <a:r>
              <a:rPr lang="en-US" altLang="ja-JP"/>
              <a:t>487,000</a:t>
            </a:r>
            <a:r>
              <a:rPr lang="ja-JP" altLang="en-US"/>
              <a:t>円</a:t>
            </a:r>
            <a:endParaRPr lang="en-US" altLang="ja-JP"/>
          </a:p>
          <a:p>
            <a:pPr marL="0" indent="0">
              <a:buNone/>
            </a:pPr>
            <a:endParaRPr kumimoji="1" lang="ja-JP" altLang="en-US"/>
          </a:p>
        </p:txBody>
      </p:sp>
    </p:spTree>
    <p:extLst>
      <p:ext uri="{BB962C8B-B14F-4D97-AF65-F5344CB8AC3E}">
        <p14:creationId xmlns:p14="http://schemas.microsoft.com/office/powerpoint/2010/main" xmlns="" val="14374039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 xmlns:a16="http://schemas.microsoft.com/office/drawing/2014/main" id="{8267EEE4-6354-4F1C-9484-951F0EB92F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タイトル 1">
            <a:extLst>
              <a:ext uri="{FF2B5EF4-FFF2-40B4-BE49-F238E27FC236}">
                <a16:creationId xmlns="" xmlns:a16="http://schemas.microsoft.com/office/drawing/2014/main" id="{F2EEFAB7-47CB-46B2-9348-6AF9A371FE6A}"/>
              </a:ext>
            </a:extLst>
          </p:cNvPr>
          <p:cNvSpPr>
            <a:spLocks noGrp="1"/>
          </p:cNvSpPr>
          <p:nvPr>
            <p:ph type="title"/>
          </p:nvPr>
        </p:nvSpPr>
        <p:spPr>
          <a:xfrm>
            <a:off x="989768" y="609600"/>
            <a:ext cx="5498361" cy="1320800"/>
          </a:xfrm>
        </p:spPr>
        <p:txBody>
          <a:bodyPr anchor="ctr">
            <a:normAutofit/>
          </a:bodyPr>
          <a:lstStyle/>
          <a:p>
            <a:r>
              <a:rPr kumimoji="1" lang="ja-JP" altLang="en-US"/>
              <a:t>　助成事業の実際</a:t>
            </a:r>
          </a:p>
        </p:txBody>
      </p:sp>
      <p:sp>
        <p:nvSpPr>
          <p:cNvPr id="26" name="Isosceles Triangle 22">
            <a:extLst>
              <a:ext uri="{FF2B5EF4-FFF2-40B4-BE49-F238E27FC236}">
                <a16:creationId xmlns="" xmlns:a16="http://schemas.microsoft.com/office/drawing/2014/main" id="{0E5A83F9-E6B8-40BD-9C0D-9A6F156507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rgbClr val="354350"/>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 xmlns:a16="http://schemas.microsoft.com/office/drawing/2014/main" id="{FE1F9CB3-342F-4C50-AA1F-24D643B43F0D}"/>
              </a:ext>
            </a:extLst>
          </p:cNvPr>
          <p:cNvSpPr>
            <a:spLocks noGrp="1"/>
          </p:cNvSpPr>
          <p:nvPr>
            <p:ph idx="1"/>
          </p:nvPr>
        </p:nvSpPr>
        <p:spPr>
          <a:xfrm>
            <a:off x="989770" y="2160589"/>
            <a:ext cx="5549732" cy="3880773"/>
          </a:xfrm>
        </p:spPr>
        <p:txBody>
          <a:bodyPr>
            <a:normAutofit/>
          </a:bodyPr>
          <a:lstStyle/>
          <a:p>
            <a:r>
              <a:rPr kumimoji="1" lang="ja-JP" altLang="en-US"/>
              <a:t>・合計</a:t>
            </a:r>
            <a:r>
              <a:rPr kumimoji="1" lang="en-US" altLang="ja-JP"/>
              <a:t>124</a:t>
            </a:r>
            <a:r>
              <a:rPr kumimoji="1" lang="ja-JP" altLang="en-US"/>
              <a:t>人の方が参加してくださった。</a:t>
            </a:r>
            <a:endParaRPr kumimoji="1" lang="en-US" altLang="ja-JP"/>
          </a:p>
          <a:p>
            <a:r>
              <a:rPr lang="ja-JP" altLang="en-US"/>
              <a:t>・</a:t>
            </a:r>
            <a:r>
              <a:rPr lang="ja-JP" altLang="ja-JP"/>
              <a:t>パンク修理の方：車が移動手段の地域から自転車が必須のこの地域に引っ越してきて</a:t>
            </a:r>
            <a:r>
              <a:rPr lang="en-US" altLang="ja-JP"/>
              <a:t>10</a:t>
            </a:r>
            <a:r>
              <a:rPr lang="ja-JP" altLang="ja-JP"/>
              <a:t>何年ぶりかに自転車を買った。自転車を持っていたころに即席のパンク修理キッドを買ったことがあったけれど使わなかった。昔はパンク修理のゴムなんて分厚いのだったけれど、今はこんなにいいのがあるのだなあ。</a:t>
            </a:r>
            <a:endParaRPr lang="en-US" altLang="ja-JP"/>
          </a:p>
          <a:p>
            <a:endParaRPr lang="ja-JP" altLang="ja-JP"/>
          </a:p>
          <a:p>
            <a:endParaRPr kumimoji="1" lang="ja-JP" altLang="en-US"/>
          </a:p>
        </p:txBody>
      </p:sp>
      <p:pic>
        <p:nvPicPr>
          <p:cNvPr id="5" name="図 4">
            <a:extLst>
              <a:ext uri="{FF2B5EF4-FFF2-40B4-BE49-F238E27FC236}">
                <a16:creationId xmlns="" xmlns:a16="http://schemas.microsoft.com/office/drawing/2014/main" id="{A903112F-FB39-4932-8D70-B4ABEC1D6B4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3" b="1274"/>
          <a:stretch/>
        </p:blipFill>
        <p:spPr>
          <a:xfrm>
            <a:off x="7531482" y="10"/>
            <a:ext cx="4657341" cy="3448414"/>
          </a:xfrm>
          <a:prstGeom prst="rect">
            <a:avLst/>
          </a:prstGeom>
        </p:spPr>
      </p:pic>
      <p:pic>
        <p:nvPicPr>
          <p:cNvPr id="7" name="図 6" descr="自転車, 建物, 人, 屋外 が含まれている画像&#10;&#10;自動的に生成された説明">
            <a:extLst>
              <a:ext uri="{FF2B5EF4-FFF2-40B4-BE49-F238E27FC236}">
                <a16:creationId xmlns="" xmlns:a16="http://schemas.microsoft.com/office/drawing/2014/main" id="{79D6B9A3-5291-4667-BBC9-1FC763B9F435}"/>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3" b="1830"/>
          <a:stretch/>
        </p:blipFill>
        <p:spPr>
          <a:xfrm>
            <a:off x="7528308" y="3437472"/>
            <a:ext cx="4657341" cy="3428996"/>
          </a:xfrm>
          <a:prstGeom prst="rect">
            <a:avLst/>
          </a:prstGeom>
        </p:spPr>
      </p:pic>
    </p:spTree>
    <p:extLst>
      <p:ext uri="{BB962C8B-B14F-4D97-AF65-F5344CB8AC3E}">
        <p14:creationId xmlns:p14="http://schemas.microsoft.com/office/powerpoint/2010/main" xmlns="" val="98630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 xmlns:a16="http://schemas.microsoft.com/office/drawing/2014/main" id="{6D0A58A2-E662-4ABE-9066-DA6FE7790220}"/>
              </a:ext>
            </a:extLst>
          </p:cNvPr>
          <p:cNvSpPr>
            <a:spLocks noGrp="1"/>
          </p:cNvSpPr>
          <p:nvPr>
            <p:ph type="title"/>
          </p:nvPr>
        </p:nvSpPr>
        <p:spPr>
          <a:xfrm>
            <a:off x="1333502" y="609600"/>
            <a:ext cx="8596668" cy="1320800"/>
          </a:xfrm>
        </p:spPr>
        <p:txBody>
          <a:bodyPr>
            <a:normAutofit/>
          </a:bodyPr>
          <a:lstStyle/>
          <a:p>
            <a:r>
              <a:rPr kumimoji="1" lang="ja-JP" altLang="en-US"/>
              <a:t>　　　成果</a:t>
            </a:r>
          </a:p>
        </p:txBody>
      </p:sp>
      <p:sp>
        <p:nvSpPr>
          <p:cNvPr id="32" name="Isosceles Triangle 18">
            <a:extLst>
              <a:ext uri="{FF2B5EF4-FFF2-40B4-BE49-F238E27FC236}">
                <a16:creationId xmlns=""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コンテンツ プレースホルダー 2">
            <a:extLst>
              <a:ext uri="{FF2B5EF4-FFF2-40B4-BE49-F238E27FC236}">
                <a16:creationId xmlns="" xmlns:a16="http://schemas.microsoft.com/office/drawing/2014/main" id="{90324031-8495-4AD3-B102-EF4F7E25D053}"/>
              </a:ext>
            </a:extLst>
          </p:cNvPr>
          <p:cNvSpPr>
            <a:spLocks noGrp="1"/>
          </p:cNvSpPr>
          <p:nvPr>
            <p:ph idx="1"/>
          </p:nvPr>
        </p:nvSpPr>
        <p:spPr>
          <a:xfrm>
            <a:off x="1333502" y="2160590"/>
            <a:ext cx="8470898" cy="3429260"/>
          </a:xfrm>
        </p:spPr>
        <p:txBody>
          <a:bodyPr>
            <a:normAutofit/>
          </a:bodyPr>
          <a:lstStyle/>
          <a:p>
            <a:pPr>
              <a:lnSpc>
                <a:spcPct val="90000"/>
              </a:lnSpc>
            </a:pPr>
            <a:r>
              <a:rPr kumimoji="1" lang="ja-JP" altLang="en-US" dirty="0"/>
              <a:t>１．地域の方にいむら商会がとてもよく知られるようになった。</a:t>
            </a:r>
            <a:endParaRPr kumimoji="1" lang="en-US" altLang="ja-JP" dirty="0"/>
          </a:p>
          <a:p>
            <a:pPr>
              <a:lnSpc>
                <a:spcPct val="90000"/>
              </a:lnSpc>
            </a:pPr>
            <a:r>
              <a:rPr lang="ja-JP" altLang="en-US" dirty="0"/>
              <a:t>　　・小さな修理でもいやがらず引き受ける敷居の低い店として。</a:t>
            </a:r>
            <a:endParaRPr lang="en-US" altLang="ja-JP" dirty="0"/>
          </a:p>
          <a:p>
            <a:pPr>
              <a:lnSpc>
                <a:spcPct val="90000"/>
              </a:lnSpc>
            </a:pPr>
            <a:r>
              <a:rPr kumimoji="1" lang="ja-JP" altLang="en-US" dirty="0"/>
              <a:t>　　・自転車について相談できる店として。</a:t>
            </a:r>
            <a:endParaRPr kumimoji="1" lang="en-US" altLang="ja-JP" dirty="0"/>
          </a:p>
          <a:p>
            <a:pPr>
              <a:lnSpc>
                <a:spcPct val="90000"/>
              </a:lnSpc>
            </a:pPr>
            <a:endParaRPr lang="en-US" altLang="ja-JP" dirty="0"/>
          </a:p>
          <a:p>
            <a:pPr>
              <a:lnSpc>
                <a:spcPct val="90000"/>
              </a:lnSpc>
            </a:pPr>
            <a:r>
              <a:rPr kumimoji="1" lang="ja-JP" altLang="en-US" dirty="0"/>
              <a:t>２．商店街のお店が応援してくださるようになった。お互い様子</a:t>
            </a:r>
            <a:r>
              <a:rPr kumimoji="1" lang="ja-JP" altLang="en-US" dirty="0" smtClean="0"/>
              <a:t>を覗きあっ</a:t>
            </a:r>
            <a:endParaRPr kumimoji="1" lang="en-US" altLang="ja-JP" dirty="0"/>
          </a:p>
          <a:p>
            <a:pPr>
              <a:lnSpc>
                <a:spcPct val="90000"/>
              </a:lnSpc>
            </a:pPr>
            <a:r>
              <a:rPr lang="ja-JP" altLang="en-US" dirty="0"/>
              <a:t>　　</a:t>
            </a:r>
            <a:r>
              <a:rPr kumimoji="1" lang="ja-JP" altLang="en-US" dirty="0"/>
              <a:t>たり、イベントの際は誘ってくれたり。</a:t>
            </a:r>
            <a:endParaRPr kumimoji="1" lang="en-US" altLang="ja-JP" dirty="0"/>
          </a:p>
          <a:p>
            <a:pPr>
              <a:lnSpc>
                <a:spcPct val="90000"/>
              </a:lnSpc>
            </a:pPr>
            <a:endParaRPr lang="en-US" altLang="ja-JP" dirty="0"/>
          </a:p>
          <a:p>
            <a:pPr>
              <a:lnSpc>
                <a:spcPct val="90000"/>
              </a:lnSpc>
            </a:pPr>
            <a:r>
              <a:rPr kumimoji="1" lang="ja-JP" altLang="en-US" dirty="0"/>
              <a:t>３．修理の注文が増えたおかげで、どのような修理ニーズがあるのかよくわ</a:t>
            </a:r>
            <a:endParaRPr kumimoji="1" lang="en-US" altLang="ja-JP" dirty="0"/>
          </a:p>
          <a:p>
            <a:pPr>
              <a:lnSpc>
                <a:spcPct val="90000"/>
              </a:lnSpc>
            </a:pPr>
            <a:r>
              <a:rPr lang="ja-JP" altLang="en-US" dirty="0"/>
              <a:t>　　</a:t>
            </a:r>
            <a:r>
              <a:rPr kumimoji="1" lang="ja-JP" altLang="en-US" dirty="0"/>
              <a:t>かるようになった。</a:t>
            </a:r>
          </a:p>
        </p:txBody>
      </p:sp>
      <p:sp>
        <p:nvSpPr>
          <p:cNvPr id="27" name="Rectangle 27">
            <a:extLst>
              <a:ext uri="{FF2B5EF4-FFF2-40B4-BE49-F238E27FC236}">
                <a16:creationId xmlns=""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73175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6C16C40-7C29-4ACC-B851-7E08E459B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648049AD-9827-49E8-8BF5-32E175C8EA8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 xmlns:a16="http://schemas.microsoft.com/office/drawing/2014/main" id="{3AA99CFD-13BA-4D43-8274-E720ACDBED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946D58D6-64B0-4752-8159-24114F47A5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 xmlns:a16="http://schemas.microsoft.com/office/drawing/2014/main" id="{C16801F7-F15E-4355-8767-26487BA8B6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 xmlns:a16="http://schemas.microsoft.com/office/drawing/2014/main" id="{14FF0578-E224-4225-8396-B99D4881FF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 xmlns:a16="http://schemas.microsoft.com/office/drawing/2014/main" id="{4642C0E0-9644-41F1-8CF3-33779AA8A3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 xmlns:a16="http://schemas.microsoft.com/office/drawing/2014/main" id="{5F77D9D3-628A-4607-B307-91AAA56034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 xmlns:a16="http://schemas.microsoft.com/office/drawing/2014/main" id="{0600759E-C22E-4F3D-8569-0DE8F1D493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 xmlns:a16="http://schemas.microsoft.com/office/drawing/2014/main" id="{9A4E951D-EAB0-4F6B-84AE-B5B25684FD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 xmlns:a16="http://schemas.microsoft.com/office/drawing/2014/main" id="{B953BEA8-1B45-419E-BACD-49DB8888B1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 xmlns:a16="http://schemas.microsoft.com/office/drawing/2014/main" id="{72B7FA08-1FF3-4AED-B4E9-587D81D6B1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タイトル 1">
            <a:extLst>
              <a:ext uri="{FF2B5EF4-FFF2-40B4-BE49-F238E27FC236}">
                <a16:creationId xmlns="" xmlns:a16="http://schemas.microsoft.com/office/drawing/2014/main" id="{94525B7C-864C-4054-8517-547C60B0703C}"/>
              </a:ext>
            </a:extLst>
          </p:cNvPr>
          <p:cNvSpPr>
            <a:spLocks noGrp="1"/>
          </p:cNvSpPr>
          <p:nvPr>
            <p:ph type="title"/>
          </p:nvPr>
        </p:nvSpPr>
        <p:spPr>
          <a:xfrm>
            <a:off x="677334" y="609600"/>
            <a:ext cx="8596668" cy="971550"/>
          </a:xfrm>
        </p:spPr>
        <p:txBody>
          <a:bodyPr>
            <a:normAutofit/>
          </a:bodyPr>
          <a:lstStyle/>
          <a:p>
            <a:r>
              <a:rPr kumimoji="1" lang="ja-JP" altLang="en-US" sz="4800" dirty="0"/>
              <a:t>これからの展望と新たな課題</a:t>
            </a:r>
          </a:p>
        </p:txBody>
      </p:sp>
      <p:sp>
        <p:nvSpPr>
          <p:cNvPr id="3" name="コンテンツ プレースホルダー 2">
            <a:extLst>
              <a:ext uri="{FF2B5EF4-FFF2-40B4-BE49-F238E27FC236}">
                <a16:creationId xmlns="" xmlns:a16="http://schemas.microsoft.com/office/drawing/2014/main" id="{FCCF6A2E-6171-43C0-B652-E2A6489B7A0A}"/>
              </a:ext>
            </a:extLst>
          </p:cNvPr>
          <p:cNvSpPr>
            <a:spLocks noGrp="1"/>
          </p:cNvSpPr>
          <p:nvPr>
            <p:ph idx="1"/>
          </p:nvPr>
        </p:nvSpPr>
        <p:spPr>
          <a:xfrm>
            <a:off x="677334" y="2160589"/>
            <a:ext cx="8596668" cy="3880773"/>
          </a:xfrm>
        </p:spPr>
        <p:txBody>
          <a:bodyPr>
            <a:normAutofit/>
          </a:bodyPr>
          <a:lstStyle/>
          <a:p>
            <a:r>
              <a:rPr kumimoji="1" lang="ja-JP" altLang="en-US" dirty="0"/>
              <a:t>＊修理自転車のカルテを作成しリピーターを増やし、自転車のメンテナンスを通じて、顧客とコミュニケーション（顔の見える関係）をとろうとしている店なのだということをアピールしてゆきたい。</a:t>
            </a:r>
            <a:endParaRPr kumimoji="1" lang="en-US" altLang="ja-JP" dirty="0"/>
          </a:p>
          <a:p>
            <a:endParaRPr lang="en-US" altLang="ja-JP" dirty="0"/>
          </a:p>
          <a:p>
            <a:r>
              <a:rPr kumimoji="1" lang="ja-JP" altLang="en-US" dirty="0"/>
              <a:t>＊地域生活に欠かせない交通手段である自転車のメンテナンスは、地域住民全員の関心事であることがわかったが、その関心に応えるためには、私たちスタッフの数や技術力をさらに向上させなければならない。</a:t>
            </a:r>
          </a:p>
        </p:txBody>
      </p:sp>
    </p:spTree>
    <p:extLst>
      <p:ext uri="{BB962C8B-B14F-4D97-AF65-F5344CB8AC3E}">
        <p14:creationId xmlns:p14="http://schemas.microsoft.com/office/powerpoint/2010/main" xmlns="" val="41574892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51</TotalTime>
  <Words>376</Words>
  <Application>Microsoft Office PowerPoint</Application>
  <PresentationFormat>ユーザー設定</PresentationFormat>
  <Paragraphs>39</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ファセット</vt:lpstr>
      <vt:lpstr>自転車修理ワークショップの成果</vt:lpstr>
      <vt:lpstr>ＢＥＩＮＧ　ＤＯＩＮＧとは</vt:lpstr>
      <vt:lpstr>スライド 3</vt:lpstr>
      <vt:lpstr>　　　　　　　課題</vt:lpstr>
      <vt:lpstr>　　　助成事業　</vt:lpstr>
      <vt:lpstr>　助成事業の実際</vt:lpstr>
      <vt:lpstr>　　　成果</vt:lpstr>
      <vt:lpstr>これからの展望と新たな課題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自転車修理ワークショップの成果</dc:title>
  <dc:creator>鈴子 安江</dc:creator>
  <cp:lastModifiedBy>user</cp:lastModifiedBy>
  <cp:revision>8</cp:revision>
  <dcterms:created xsi:type="dcterms:W3CDTF">2019-05-14T06:14:33Z</dcterms:created>
  <dcterms:modified xsi:type="dcterms:W3CDTF">2019-05-20T00:58:23Z</dcterms:modified>
</cp:coreProperties>
</file>