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86575" cy="100187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0000"/>
                </a:solidFill>
                <a:latin typeface="HGP創英角ﾎﾟｯﾌﾟ体"/>
                <a:cs typeface="HGP創英角ﾎﾟｯﾌﾟ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HGP創英角ﾎﾟｯﾌﾟ体"/>
                <a:cs typeface="HGP創英角ﾎﾟｯﾌﾟ体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HGP創英角ﾎﾟｯﾌﾟ体"/>
                <a:cs typeface="HGP創英角ﾎﾟｯﾌﾟ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HGP創英角ﾎﾟｯﾌﾟ体"/>
                <a:cs typeface="HGP創英角ﾎﾟｯﾌﾟ体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HGP創英角ﾎﾟｯﾌﾟ体"/>
                <a:cs typeface="HGP創英角ﾎﾟｯﾌﾟ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HGP創英角ﾎﾟｯﾌﾟ体"/>
                <a:cs typeface="HGP創英角ﾎﾟｯﾌﾟ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9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1140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640" y="6377939"/>
                </a:lnTo>
                <a:lnTo>
                  <a:pt x="11724640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78660" y="37338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9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1140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640" y="0"/>
                </a:moveTo>
                <a:lnTo>
                  <a:pt x="0" y="0"/>
                </a:lnTo>
                <a:lnTo>
                  <a:pt x="0" y="6377939"/>
                </a:lnTo>
                <a:lnTo>
                  <a:pt x="11724640" y="6377939"/>
                </a:lnTo>
                <a:lnTo>
                  <a:pt x="11724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0863" y="891204"/>
            <a:ext cx="7823834" cy="1214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0000"/>
                </a:solidFill>
                <a:latin typeface="HGP創英角ﾎﾟｯﾌﾟ体"/>
                <a:cs typeface="HGP創英角ﾎﾟｯﾌﾟ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9334" y="2483865"/>
            <a:ext cx="5606415" cy="3068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HGP創英角ﾎﾟｯﾌﾟ体"/>
                <a:cs typeface="HGP創英角ﾎﾟｯﾌﾟ体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96671"/>
            <a:ext cx="2138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FFF"/>
                </a:solidFill>
                <a:latin typeface="HGP創英角ﾎﾟｯﾌﾟ体"/>
                <a:cs typeface="HGP創英角ﾎﾟｯﾌﾟ体"/>
              </a:rPr>
              <a:t>2024</a:t>
            </a:r>
            <a:r>
              <a:rPr sz="3600" b="1" spc="-45" dirty="0">
                <a:solidFill>
                  <a:srgbClr val="FFFFFF"/>
                </a:solidFill>
                <a:latin typeface="HGP創英角ﾎﾟｯﾌﾟ体"/>
                <a:cs typeface="HGP創英角ﾎﾟｯﾌﾟ体"/>
              </a:rPr>
              <a:t>年度</a:t>
            </a:r>
            <a:endParaRPr sz="3600">
              <a:latin typeface="HGP創英角ﾎﾟｯﾌﾟ体"/>
              <a:cs typeface="HGP創英角ﾎﾟｯﾌﾟ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5533" y="296671"/>
            <a:ext cx="8994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FFFFFF"/>
                </a:solidFill>
                <a:latin typeface="HGP創英角ﾎﾟｯﾌﾟ体"/>
                <a:cs typeface="HGP創英角ﾎﾟｯﾌﾟ体"/>
              </a:rPr>
              <a:t>草の根事業育成助成 第</a:t>
            </a:r>
            <a:r>
              <a:rPr sz="3600" b="1" spc="-10" dirty="0">
                <a:solidFill>
                  <a:srgbClr val="FFFFFF"/>
                </a:solidFill>
                <a:latin typeface="HGP創英角ﾎﾟｯﾌﾟ体"/>
                <a:cs typeface="HGP創英角ﾎﾟｯﾌﾟ体"/>
              </a:rPr>
              <a:t>10</a:t>
            </a:r>
            <a:r>
              <a:rPr sz="3600" b="1" spc="-40" dirty="0">
                <a:solidFill>
                  <a:srgbClr val="FFFFFF"/>
                </a:solidFill>
                <a:latin typeface="HGP創英角ﾎﾟｯﾌﾟ体"/>
                <a:cs typeface="HGP創英角ﾎﾟｯﾌﾟ体"/>
              </a:rPr>
              <a:t>回成果報告交流会</a:t>
            </a:r>
            <a:endParaRPr sz="3600">
              <a:latin typeface="HGP創英角ﾎﾟｯﾌﾟ体"/>
              <a:cs typeface="HGP創英角ﾎﾟｯﾌﾟ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598117"/>
            <a:ext cx="10657840" cy="19964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CE0000"/>
                </a:solidFill>
                <a:latin typeface="HGP創英角ﾎﾟｯﾌﾟ体"/>
                <a:cs typeface="HGP創英角ﾎﾟｯﾌﾟ体"/>
              </a:rPr>
              <a:t>NPO</a:t>
            </a:r>
            <a:r>
              <a:rPr sz="4000" b="1" spc="-45" dirty="0">
                <a:solidFill>
                  <a:srgbClr val="CE0000"/>
                </a:solidFill>
                <a:latin typeface="HGP創英角ﾎﾟｯﾌﾟ体"/>
                <a:cs typeface="HGP創英角ﾎﾟｯﾌﾟ体"/>
              </a:rPr>
              <a:t>法人</a:t>
            </a:r>
            <a:endParaRPr sz="4000">
              <a:latin typeface="HGP創英角ﾎﾟｯﾌﾟ体"/>
              <a:cs typeface="HGP創英角ﾎﾟｯﾌﾟ体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4000">
              <a:latin typeface="HGP創英角ﾎﾟｯﾌﾟ体"/>
              <a:cs typeface="HGP創英角ﾎﾟｯﾌﾟ体"/>
            </a:endParaRPr>
          </a:p>
          <a:p>
            <a:pPr marL="12700">
              <a:lnSpc>
                <a:spcPct val="100000"/>
              </a:lnSpc>
            </a:pPr>
            <a:r>
              <a:rPr sz="4000" b="1" spc="-40" dirty="0">
                <a:solidFill>
                  <a:srgbClr val="CE0000"/>
                </a:solidFill>
                <a:latin typeface="HGP創英角ﾎﾟｯﾌﾟ体"/>
                <a:cs typeface="HGP創英角ﾎﾟｯﾌﾟ体"/>
              </a:rPr>
              <a:t>言語障害者の社会参加を支援するパートナーの</a:t>
            </a:r>
            <a:r>
              <a:rPr sz="4000" b="1" spc="-50" dirty="0">
                <a:solidFill>
                  <a:srgbClr val="CE0000"/>
                </a:solidFill>
                <a:latin typeface="HGP創英角ﾎﾟｯﾌﾟ体"/>
                <a:cs typeface="HGP創英角ﾎﾟｯﾌﾟ体"/>
              </a:rPr>
              <a:t> 会</a:t>
            </a:r>
            <a:endParaRPr sz="4000">
              <a:latin typeface="HGP創英角ﾎﾟｯﾌﾟ体"/>
              <a:cs typeface="HGP創英角ﾎﾟｯﾌﾟ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7285" y="3947236"/>
            <a:ext cx="1958975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b="1" spc="-375" dirty="0">
                <a:solidFill>
                  <a:srgbClr val="202429"/>
                </a:solidFill>
                <a:latin typeface="HGP創英角ﾎﾟｯﾌﾟ体"/>
                <a:cs typeface="HGP創英角ﾎﾟｯﾌﾟ体"/>
              </a:rPr>
              <a:t>和 音</a:t>
            </a:r>
            <a:endParaRPr sz="6500">
              <a:latin typeface="HGP創英角ﾎﾟｯﾌﾟ体"/>
              <a:cs typeface="HGP創英角ﾎﾟｯﾌﾟ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9634" y="6000394"/>
            <a:ext cx="22815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202429"/>
                </a:solidFill>
                <a:latin typeface="HGP創英角ﾎﾟｯﾌﾟ体"/>
                <a:cs typeface="HGP創英角ﾎﾟｯﾌﾟ体"/>
              </a:rPr>
              <a:t>2025.5.17</a:t>
            </a:r>
            <a:endParaRPr sz="3600">
              <a:latin typeface="HGP創英角ﾎﾟｯﾌﾟ体"/>
              <a:cs typeface="HGP創英角ﾎﾟｯﾌﾟ体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8721" y="3946829"/>
            <a:ext cx="2188082" cy="23745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pc="-15" dirty="0"/>
              <a:t>《目次》</a:t>
            </a:r>
          </a:p>
          <a:p>
            <a:pPr marL="12700">
              <a:lnSpc>
                <a:spcPct val="100000"/>
              </a:lnSpc>
              <a:spcBef>
                <a:spcPts val="1115"/>
              </a:spcBef>
              <a:tabLst>
                <a:tab pos="1064260" algn="l"/>
              </a:tabLst>
            </a:pPr>
            <a:r>
              <a:rPr dirty="0"/>
              <a:t>第１</a:t>
            </a:r>
            <a:r>
              <a:rPr spc="-50" dirty="0"/>
              <a:t>章</a:t>
            </a:r>
            <a:r>
              <a:rPr dirty="0"/>
              <a:t>	失語症って何</a:t>
            </a:r>
            <a:r>
              <a:rPr spc="-10" dirty="0"/>
              <a:t>で</a:t>
            </a:r>
            <a:r>
              <a:rPr spc="-30" dirty="0"/>
              <a:t>すか</a:t>
            </a:r>
            <a:r>
              <a:rPr spc="-50" dirty="0"/>
              <a:t>？</a:t>
            </a:r>
          </a:p>
          <a:p>
            <a:pPr marL="12700" marR="5080">
              <a:lnSpc>
                <a:spcPts val="4000"/>
              </a:lnSpc>
              <a:spcBef>
                <a:spcPts val="309"/>
              </a:spcBef>
              <a:tabLst>
                <a:tab pos="1064260" algn="l"/>
              </a:tabLst>
            </a:pPr>
            <a:r>
              <a:rPr dirty="0"/>
              <a:t>第２章</a:t>
            </a:r>
            <a:r>
              <a:rPr spc="5" dirty="0"/>
              <a:t> </a:t>
            </a:r>
            <a:r>
              <a:rPr spc="-25" dirty="0"/>
              <a:t>リハビリテ</a:t>
            </a:r>
            <a:r>
              <a:rPr spc="-35" dirty="0"/>
              <a:t>ー</a:t>
            </a:r>
            <a:r>
              <a:rPr spc="-25" dirty="0"/>
              <a:t>ションと社会資源</a:t>
            </a:r>
            <a:r>
              <a:rPr spc="-500" dirty="0"/>
              <a:t>の</a:t>
            </a:r>
            <a:r>
              <a:rPr spc="-15" dirty="0"/>
              <a:t>                                    </a:t>
            </a:r>
            <a:r>
              <a:rPr spc="-25" dirty="0"/>
              <a:t>活用</a:t>
            </a:r>
            <a:r>
              <a:rPr dirty="0"/>
              <a:t>第３章	</a:t>
            </a:r>
            <a:r>
              <a:rPr spc="-5" dirty="0"/>
              <a:t>失語症から起</a:t>
            </a:r>
            <a:r>
              <a:rPr spc="-15" dirty="0"/>
              <a:t>こ</a:t>
            </a:r>
            <a:r>
              <a:rPr spc="-25" dirty="0"/>
              <a:t>るさまざま</a:t>
            </a:r>
            <a:r>
              <a:rPr spc="-40" dirty="0"/>
              <a:t>な</a:t>
            </a:r>
            <a:r>
              <a:rPr dirty="0"/>
              <a:t>問題第４章</a:t>
            </a:r>
            <a:r>
              <a:rPr spc="5" dirty="0"/>
              <a:t> </a:t>
            </a:r>
            <a:r>
              <a:rPr dirty="0"/>
              <a:t>コミュニ</a:t>
            </a:r>
            <a:r>
              <a:rPr spc="-30" dirty="0"/>
              <a:t>ケーションの工夫</a:t>
            </a:r>
            <a:r>
              <a:rPr spc="-35" dirty="0"/>
              <a:t>や</a:t>
            </a:r>
            <a:r>
              <a:rPr dirty="0"/>
              <a:t>手段</a:t>
            </a: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pc="-35" dirty="0"/>
              <a:t>第５章 コミュニケーションの実践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839" y="308483"/>
            <a:ext cx="1545717" cy="16319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3696" y="571627"/>
            <a:ext cx="1803400" cy="1005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40"/>
              </a:lnSpc>
              <a:spcBef>
                <a:spcPts val="95"/>
              </a:spcBef>
            </a:pPr>
            <a:r>
              <a:rPr sz="2800" spc="-40" dirty="0">
                <a:latin typeface="HGP創英角ﾎﾟｯﾌﾟ体"/>
                <a:cs typeface="HGP創英角ﾎﾟｯﾌﾟ体"/>
              </a:rPr>
              <a:t>啓発事業</a:t>
            </a:r>
            <a:endParaRPr sz="2800">
              <a:latin typeface="HGP創英角ﾎﾟｯﾌﾟ体"/>
              <a:cs typeface="HGP創英角ﾎﾟｯﾌﾟ体"/>
            </a:endParaRPr>
          </a:p>
          <a:p>
            <a:pPr marL="12700">
              <a:lnSpc>
                <a:spcPts val="4580"/>
              </a:lnSpc>
            </a:pPr>
            <a:r>
              <a:rPr sz="4000" spc="-545" dirty="0">
                <a:solidFill>
                  <a:srgbClr val="FF0000"/>
                </a:solidFill>
                <a:latin typeface="HGP創英角ﾎﾟｯﾌﾟ体"/>
                <a:cs typeface="HGP創英角ﾎﾟｯﾌﾟ体"/>
              </a:rPr>
              <a:t>『三訂版</a:t>
            </a:r>
            <a:endParaRPr sz="4000">
              <a:latin typeface="HGP創英角ﾎﾟｯﾌﾟ体"/>
              <a:cs typeface="HGP創英角ﾎﾟｯﾌﾟ体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pc="-50" dirty="0"/>
              <a:t>失語症の人と話そう』を出版</a:t>
            </a:r>
          </a:p>
          <a:p>
            <a:pPr marL="2291080">
              <a:lnSpc>
                <a:spcPct val="100000"/>
              </a:lnSpc>
              <a:spcBef>
                <a:spcPts val="320"/>
              </a:spcBef>
              <a:tabLst>
                <a:tab pos="5165725" algn="l"/>
              </a:tabLst>
            </a:pPr>
            <a:r>
              <a:rPr sz="3200" spc="-5" dirty="0">
                <a:solidFill>
                  <a:srgbClr val="000000"/>
                </a:solidFill>
              </a:rPr>
              <a:t>（</a:t>
            </a:r>
            <a:r>
              <a:rPr sz="3200" spc="5" dirty="0">
                <a:solidFill>
                  <a:srgbClr val="000000"/>
                </a:solidFill>
              </a:rPr>
              <a:t>２</a:t>
            </a:r>
            <a:r>
              <a:rPr sz="3200" spc="-5" dirty="0">
                <a:solidFill>
                  <a:srgbClr val="000000"/>
                </a:solidFill>
              </a:rPr>
              <a:t>０</a:t>
            </a:r>
            <a:r>
              <a:rPr sz="3200" spc="5" dirty="0">
                <a:solidFill>
                  <a:srgbClr val="000000"/>
                </a:solidFill>
              </a:rPr>
              <a:t>２</a:t>
            </a:r>
            <a:r>
              <a:rPr sz="3200" dirty="0">
                <a:solidFill>
                  <a:srgbClr val="000000"/>
                </a:solidFill>
              </a:rPr>
              <a:t>４年６月	中央法規出版）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817791" y="1634159"/>
            <a:ext cx="3742054" cy="4874260"/>
            <a:chOff x="817791" y="1634159"/>
            <a:chExt cx="3742054" cy="4874260"/>
          </a:xfrm>
        </p:grpSpPr>
        <p:sp>
          <p:nvSpPr>
            <p:cNvPr id="7" name="object 7"/>
            <p:cNvSpPr/>
            <p:nvPr/>
          </p:nvSpPr>
          <p:spPr>
            <a:xfrm>
              <a:off x="827316" y="1643684"/>
              <a:ext cx="3723004" cy="4855210"/>
            </a:xfrm>
            <a:custGeom>
              <a:avLst/>
              <a:gdLst/>
              <a:ahLst/>
              <a:cxnLst/>
              <a:rect l="l" t="t" r="r" b="b"/>
              <a:pathLst>
                <a:path w="3723004" h="4855210">
                  <a:moveTo>
                    <a:pt x="3722878" y="0"/>
                  </a:moveTo>
                  <a:lnTo>
                    <a:pt x="0" y="0"/>
                  </a:lnTo>
                  <a:lnTo>
                    <a:pt x="0" y="4855083"/>
                  </a:lnTo>
                  <a:lnTo>
                    <a:pt x="3722878" y="4855083"/>
                  </a:lnTo>
                  <a:lnTo>
                    <a:pt x="3722878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7316" y="1643684"/>
              <a:ext cx="3723004" cy="4855210"/>
            </a:xfrm>
            <a:custGeom>
              <a:avLst/>
              <a:gdLst/>
              <a:ahLst/>
              <a:cxnLst/>
              <a:rect l="l" t="t" r="r" b="b"/>
              <a:pathLst>
                <a:path w="3723004" h="4855210">
                  <a:moveTo>
                    <a:pt x="0" y="4855083"/>
                  </a:moveTo>
                  <a:lnTo>
                    <a:pt x="3722878" y="4855083"/>
                  </a:lnTo>
                  <a:lnTo>
                    <a:pt x="3722878" y="0"/>
                  </a:lnTo>
                  <a:lnTo>
                    <a:pt x="0" y="0"/>
                  </a:lnTo>
                  <a:lnTo>
                    <a:pt x="0" y="4855083"/>
                  </a:lnTo>
                  <a:close/>
                </a:path>
              </a:pathLst>
            </a:custGeom>
            <a:ln w="19050">
              <a:solidFill>
                <a:srgbClr val="CC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392" y="1775764"/>
              <a:ext cx="3268726" cy="4538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8049" y="477393"/>
            <a:ext cx="8131175" cy="1127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000000"/>
                </a:solidFill>
              </a:rPr>
              <a:t>啓発事業</a:t>
            </a:r>
            <a:endParaRPr sz="320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5" dirty="0"/>
              <a:t>会話支援のためのリソース手帳の作</a:t>
            </a:r>
            <a:r>
              <a:rPr spc="-4000" dirty="0"/>
              <a:t>成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065" y="2146896"/>
            <a:ext cx="4823841" cy="36405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9715" y="2127885"/>
            <a:ext cx="6551929" cy="35464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3200" y="322122"/>
            <a:ext cx="1354327" cy="12611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9632" y="446913"/>
            <a:ext cx="78676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今後の取り組みとこれからの課</a:t>
            </a:r>
            <a:r>
              <a:rPr sz="4400" spc="-4240" dirty="0"/>
              <a:t>題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852290" y="1352677"/>
            <a:ext cx="4692650" cy="356870"/>
          </a:xfrm>
          <a:custGeom>
            <a:avLst/>
            <a:gdLst/>
            <a:ahLst/>
            <a:cxnLst/>
            <a:rect l="l" t="t" r="r" b="b"/>
            <a:pathLst>
              <a:path w="4692650" h="356869">
                <a:moveTo>
                  <a:pt x="4692395" y="0"/>
                </a:moveTo>
                <a:lnTo>
                  <a:pt x="0" y="0"/>
                </a:lnTo>
                <a:lnTo>
                  <a:pt x="0" y="356615"/>
                </a:lnTo>
                <a:lnTo>
                  <a:pt x="4692395" y="356615"/>
                </a:lnTo>
                <a:lnTo>
                  <a:pt x="469239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2107" y="1280922"/>
            <a:ext cx="80556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95"/>
              </a:spcBef>
              <a:buClr>
                <a:srgbClr val="FFC908"/>
              </a:buClr>
              <a:buSzPct val="80357"/>
              <a:buFont typeface="Corbel"/>
              <a:buChar char="•"/>
              <a:tabLst>
                <a:tab pos="194310" algn="l"/>
              </a:tabLst>
            </a:pPr>
            <a:r>
              <a:rPr sz="2800" spc="-40" dirty="0">
                <a:latin typeface="HGP創英角ﾎﾟｯﾌﾟ体"/>
                <a:cs typeface="HGP創英角ﾎﾟｯﾌﾟ体"/>
              </a:rPr>
              <a:t>２０年の活動の成果：失語症会話パートナーの活</a:t>
            </a:r>
            <a:r>
              <a:rPr sz="2800" spc="-2515" dirty="0">
                <a:latin typeface="HGP創英角ﾎﾟｯﾌﾟ体"/>
                <a:cs typeface="HGP創英角ﾎﾟｯﾌﾟ体"/>
              </a:rPr>
              <a:t>動</a:t>
            </a:r>
            <a:r>
              <a:rPr sz="2800" spc="-50" dirty="0">
                <a:latin typeface="HGP創英角ﾎﾟｯﾌﾟ体"/>
                <a:cs typeface="HGP創英角ﾎﾟｯﾌﾟ体"/>
              </a:rPr>
              <a:t>が</a:t>
            </a:r>
            <a:endParaRPr sz="2800">
              <a:latin typeface="HGP創英角ﾎﾟｯﾌﾟ体"/>
              <a:cs typeface="HGP創英角ﾎﾟｯﾌﾟ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6383" y="1828164"/>
            <a:ext cx="5194300" cy="3568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10"/>
              </a:lnSpc>
            </a:pPr>
            <a:r>
              <a:rPr sz="2800" spc="-145" dirty="0">
                <a:latin typeface="HGP創英角ﾎﾟｯﾌﾟ体"/>
                <a:cs typeface="HGP創英角ﾎﾟｯﾌﾟ体"/>
              </a:rPr>
              <a:t>当事者•行政への認知につながっ</a:t>
            </a:r>
            <a:r>
              <a:rPr sz="2800" spc="-2515" dirty="0">
                <a:latin typeface="HGP創英角ﾎﾟｯﾌﾟ体"/>
                <a:cs typeface="HGP創英角ﾎﾟｯﾌﾟ体"/>
              </a:rPr>
              <a:t>た</a:t>
            </a:r>
            <a:endParaRPr sz="2800">
              <a:latin typeface="HGP創英角ﾎﾟｯﾌﾟ体"/>
              <a:cs typeface="HGP創英角ﾎﾟｯﾌﾟ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4547" y="2710687"/>
            <a:ext cx="1845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latin typeface="HGP創英角ﾎﾟｯﾌﾟ体"/>
                <a:cs typeface="HGP創英角ﾎﾟｯﾌﾟ体"/>
              </a:rPr>
              <a:t>２０１８年</a:t>
            </a:r>
            <a:r>
              <a:rPr sz="2800" spc="-2475" dirty="0">
                <a:latin typeface="HGP創英角ﾎﾟｯﾌﾟ体"/>
                <a:cs typeface="HGP創英角ﾎﾟｯﾌﾟ体"/>
              </a:rPr>
              <a:t>～</a:t>
            </a:r>
            <a:endParaRPr sz="2800">
              <a:latin typeface="HGP創英角ﾎﾟｯﾌﾟ体"/>
              <a:cs typeface="HGP創英角ﾎﾟｯﾌﾟ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3776" y="2710687"/>
            <a:ext cx="6391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latin typeface="HGP創英角ﾎﾟｯﾌﾟ体"/>
                <a:cs typeface="HGP創英角ﾎﾟｯﾌﾟ体"/>
              </a:rPr>
              <a:t>失語症者向け意思疎通支援事業</a:t>
            </a:r>
            <a:r>
              <a:rPr sz="2800" spc="-30" dirty="0">
                <a:latin typeface="HGP創英角ﾎﾟｯﾌﾟ体"/>
                <a:cs typeface="HGP創英角ﾎﾟｯﾌﾟ体"/>
              </a:rPr>
              <a:t>（</a:t>
            </a:r>
            <a:r>
              <a:rPr sz="2800" spc="-40" dirty="0">
                <a:latin typeface="HGP創英角ﾎﾟｯﾌﾟ体"/>
                <a:cs typeface="HGP創英角ﾎﾟｯﾌﾟ体"/>
              </a:rPr>
              <a:t>厚労省</a:t>
            </a:r>
            <a:r>
              <a:rPr sz="2800" spc="-50" dirty="0">
                <a:latin typeface="HGP創英角ﾎﾟｯﾌﾟ体"/>
                <a:cs typeface="HGP創英角ﾎﾟｯﾌﾟ体"/>
              </a:rPr>
              <a:t> ）</a:t>
            </a:r>
            <a:endParaRPr sz="2800">
              <a:latin typeface="HGP創英角ﾎﾟｯﾌﾟ体"/>
              <a:cs typeface="HGP創英角ﾎﾟｯﾌﾟ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107" y="3663441"/>
            <a:ext cx="5522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95"/>
              </a:spcBef>
              <a:buClr>
                <a:srgbClr val="FFC908"/>
              </a:buClr>
              <a:buSzPct val="80357"/>
              <a:buFont typeface="Corbel"/>
              <a:buChar char="•"/>
              <a:tabLst>
                <a:tab pos="194310" algn="l"/>
                <a:tab pos="2774315" algn="l"/>
                <a:tab pos="3188335" algn="l"/>
              </a:tabLst>
            </a:pPr>
            <a:r>
              <a:rPr sz="2800" spc="-35" dirty="0">
                <a:latin typeface="HGP創英角ﾎﾟｯﾌﾟ体"/>
                <a:cs typeface="HGP創英角ﾎﾟｯﾌﾟ体"/>
              </a:rPr>
              <a:t>これからの課</a:t>
            </a:r>
            <a:r>
              <a:rPr sz="2800" spc="-50" dirty="0">
                <a:latin typeface="HGP創英角ﾎﾟｯﾌﾟ体"/>
                <a:cs typeface="HGP創英角ﾎﾟｯﾌﾟ体"/>
              </a:rPr>
              <a:t>題</a:t>
            </a:r>
            <a:r>
              <a:rPr sz="2800" dirty="0">
                <a:latin typeface="HGP創英角ﾎﾟｯﾌﾟ体"/>
                <a:cs typeface="HGP創英角ﾎﾟｯﾌﾟ体"/>
              </a:rPr>
              <a:t>	</a:t>
            </a:r>
            <a:r>
              <a:rPr sz="2800" spc="-50" dirty="0">
                <a:latin typeface="HGP創英角ﾎﾟｯﾌﾟ体"/>
                <a:cs typeface="HGP創英角ﾎﾟｯﾌﾟ体"/>
              </a:rPr>
              <a:t>：</a:t>
            </a:r>
            <a:r>
              <a:rPr sz="2800" dirty="0">
                <a:latin typeface="HGP創英角ﾎﾟｯﾌﾟ体"/>
                <a:cs typeface="HGP創英角ﾎﾟｯﾌﾟ体"/>
              </a:rPr>
              <a:t>	</a:t>
            </a:r>
            <a:r>
              <a:rPr sz="2800" spc="-35" dirty="0">
                <a:latin typeface="HGP創英角ﾎﾟｯﾌﾟ体"/>
                <a:cs typeface="HGP創英角ﾎﾟｯﾌﾟ体"/>
              </a:rPr>
              <a:t>マン</a:t>
            </a:r>
            <a:r>
              <a:rPr sz="2800" spc="-30" dirty="0">
                <a:latin typeface="HGP創英角ﾎﾟｯﾌﾟ体"/>
                <a:cs typeface="HGP創英角ﾎﾟｯﾌﾟ体"/>
              </a:rPr>
              <a:t>パ</a:t>
            </a:r>
            <a:r>
              <a:rPr sz="2800" spc="-35" dirty="0">
                <a:latin typeface="HGP創英角ﾎﾟｯﾌﾟ体"/>
                <a:cs typeface="HGP創英角ﾎﾟｯﾌﾟ体"/>
              </a:rPr>
              <a:t>ワー不</a:t>
            </a:r>
            <a:r>
              <a:rPr sz="2800" spc="-1330" dirty="0">
                <a:latin typeface="HGP創英角ﾎﾟｯﾌﾟ体"/>
                <a:cs typeface="HGP創英角ﾎﾟｯﾌﾟ体"/>
              </a:rPr>
              <a:t>足</a:t>
            </a:r>
            <a:endParaRPr sz="2800">
              <a:latin typeface="HGP創英角ﾎﾟｯﾌﾟ体"/>
              <a:cs typeface="HGP創英角ﾎﾟｯﾌﾟ体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44606" y="250697"/>
            <a:ext cx="1369822" cy="152361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465953" y="2208402"/>
            <a:ext cx="259079" cy="465455"/>
            <a:chOff x="5465953" y="2208402"/>
            <a:chExt cx="259079" cy="465455"/>
          </a:xfrm>
        </p:grpSpPr>
        <p:sp>
          <p:nvSpPr>
            <p:cNvPr id="11" name="object 11"/>
            <p:cNvSpPr/>
            <p:nvPr/>
          </p:nvSpPr>
          <p:spPr>
            <a:xfrm>
              <a:off x="5475478" y="2217927"/>
              <a:ext cx="240029" cy="446405"/>
            </a:xfrm>
            <a:custGeom>
              <a:avLst/>
              <a:gdLst/>
              <a:ahLst/>
              <a:cxnLst/>
              <a:rect l="l" t="t" r="r" b="b"/>
              <a:pathLst>
                <a:path w="240029" h="446405">
                  <a:moveTo>
                    <a:pt x="179705" y="0"/>
                  </a:moveTo>
                  <a:lnTo>
                    <a:pt x="59944" y="0"/>
                  </a:lnTo>
                  <a:lnTo>
                    <a:pt x="59944" y="326517"/>
                  </a:lnTo>
                  <a:lnTo>
                    <a:pt x="0" y="326517"/>
                  </a:lnTo>
                  <a:lnTo>
                    <a:pt x="119761" y="446277"/>
                  </a:lnTo>
                  <a:lnTo>
                    <a:pt x="239522" y="326517"/>
                  </a:lnTo>
                  <a:lnTo>
                    <a:pt x="179705" y="326517"/>
                  </a:lnTo>
                  <a:lnTo>
                    <a:pt x="179705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75478" y="2217927"/>
              <a:ext cx="240029" cy="446405"/>
            </a:xfrm>
            <a:custGeom>
              <a:avLst/>
              <a:gdLst/>
              <a:ahLst/>
              <a:cxnLst/>
              <a:rect l="l" t="t" r="r" b="b"/>
              <a:pathLst>
                <a:path w="240029" h="446405">
                  <a:moveTo>
                    <a:pt x="0" y="326517"/>
                  </a:moveTo>
                  <a:lnTo>
                    <a:pt x="59944" y="326517"/>
                  </a:lnTo>
                  <a:lnTo>
                    <a:pt x="59944" y="0"/>
                  </a:lnTo>
                  <a:lnTo>
                    <a:pt x="179705" y="0"/>
                  </a:lnTo>
                  <a:lnTo>
                    <a:pt x="179705" y="326517"/>
                  </a:lnTo>
                  <a:lnTo>
                    <a:pt x="239522" y="326517"/>
                  </a:lnTo>
                  <a:lnTo>
                    <a:pt x="119761" y="446277"/>
                  </a:lnTo>
                  <a:lnTo>
                    <a:pt x="0" y="326517"/>
                  </a:lnTo>
                  <a:close/>
                </a:path>
              </a:pathLst>
            </a:custGeom>
            <a:ln w="19050">
              <a:solidFill>
                <a:srgbClr val="6C5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41565" y="4298569"/>
            <a:ext cx="11194415" cy="2314575"/>
            <a:chOff x="641565" y="4298569"/>
            <a:chExt cx="11194415" cy="231457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70059" y="5002415"/>
              <a:ext cx="1965579" cy="161027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51090" y="4308094"/>
              <a:ext cx="9147810" cy="1186815"/>
            </a:xfrm>
            <a:custGeom>
              <a:avLst/>
              <a:gdLst/>
              <a:ahLst/>
              <a:cxnLst/>
              <a:rect l="l" t="t" r="r" b="b"/>
              <a:pathLst>
                <a:path w="9147810" h="1186814">
                  <a:moveTo>
                    <a:pt x="8949982" y="0"/>
                  </a:moveTo>
                  <a:lnTo>
                    <a:pt x="197764" y="0"/>
                  </a:lnTo>
                  <a:lnTo>
                    <a:pt x="152419" y="5221"/>
                  </a:lnTo>
                  <a:lnTo>
                    <a:pt x="110793" y="20096"/>
                  </a:lnTo>
                  <a:lnTo>
                    <a:pt x="74073" y="43437"/>
                  </a:lnTo>
                  <a:lnTo>
                    <a:pt x="43447" y="74058"/>
                  </a:lnTo>
                  <a:lnTo>
                    <a:pt x="20101" y="110773"/>
                  </a:lnTo>
                  <a:lnTo>
                    <a:pt x="5223" y="152395"/>
                  </a:lnTo>
                  <a:lnTo>
                    <a:pt x="0" y="197738"/>
                  </a:lnTo>
                  <a:lnTo>
                    <a:pt x="0" y="988821"/>
                  </a:lnTo>
                  <a:lnTo>
                    <a:pt x="5223" y="1034165"/>
                  </a:lnTo>
                  <a:lnTo>
                    <a:pt x="20101" y="1075787"/>
                  </a:lnTo>
                  <a:lnTo>
                    <a:pt x="43447" y="1112502"/>
                  </a:lnTo>
                  <a:lnTo>
                    <a:pt x="74073" y="1143123"/>
                  </a:lnTo>
                  <a:lnTo>
                    <a:pt x="110793" y="1166464"/>
                  </a:lnTo>
                  <a:lnTo>
                    <a:pt x="152419" y="1181339"/>
                  </a:lnTo>
                  <a:lnTo>
                    <a:pt x="197764" y="1186560"/>
                  </a:lnTo>
                  <a:lnTo>
                    <a:pt x="8949982" y="1186560"/>
                  </a:lnTo>
                  <a:lnTo>
                    <a:pt x="8995325" y="1181339"/>
                  </a:lnTo>
                  <a:lnTo>
                    <a:pt x="9036947" y="1166464"/>
                  </a:lnTo>
                  <a:lnTo>
                    <a:pt x="9073662" y="1143123"/>
                  </a:lnTo>
                  <a:lnTo>
                    <a:pt x="9104283" y="1112502"/>
                  </a:lnTo>
                  <a:lnTo>
                    <a:pt x="9127624" y="1075787"/>
                  </a:lnTo>
                  <a:lnTo>
                    <a:pt x="9142499" y="1034165"/>
                  </a:lnTo>
                  <a:lnTo>
                    <a:pt x="9147721" y="988821"/>
                  </a:lnTo>
                  <a:lnTo>
                    <a:pt x="9147721" y="197738"/>
                  </a:lnTo>
                  <a:lnTo>
                    <a:pt x="9142499" y="152395"/>
                  </a:lnTo>
                  <a:lnTo>
                    <a:pt x="9127624" y="110773"/>
                  </a:lnTo>
                  <a:lnTo>
                    <a:pt x="9104283" y="74058"/>
                  </a:lnTo>
                  <a:lnTo>
                    <a:pt x="9073662" y="43437"/>
                  </a:lnTo>
                  <a:lnTo>
                    <a:pt x="9036947" y="20096"/>
                  </a:lnTo>
                  <a:lnTo>
                    <a:pt x="8995325" y="5221"/>
                  </a:lnTo>
                  <a:lnTo>
                    <a:pt x="8949982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090" y="4308094"/>
              <a:ext cx="9147810" cy="1186815"/>
            </a:xfrm>
            <a:custGeom>
              <a:avLst/>
              <a:gdLst/>
              <a:ahLst/>
              <a:cxnLst/>
              <a:rect l="l" t="t" r="r" b="b"/>
              <a:pathLst>
                <a:path w="9147810" h="1186814">
                  <a:moveTo>
                    <a:pt x="0" y="197738"/>
                  </a:moveTo>
                  <a:lnTo>
                    <a:pt x="5223" y="152395"/>
                  </a:lnTo>
                  <a:lnTo>
                    <a:pt x="20101" y="110773"/>
                  </a:lnTo>
                  <a:lnTo>
                    <a:pt x="43447" y="74058"/>
                  </a:lnTo>
                  <a:lnTo>
                    <a:pt x="74073" y="43437"/>
                  </a:lnTo>
                  <a:lnTo>
                    <a:pt x="110793" y="20096"/>
                  </a:lnTo>
                  <a:lnTo>
                    <a:pt x="152419" y="5221"/>
                  </a:lnTo>
                  <a:lnTo>
                    <a:pt x="197764" y="0"/>
                  </a:lnTo>
                  <a:lnTo>
                    <a:pt x="8949982" y="0"/>
                  </a:lnTo>
                  <a:lnTo>
                    <a:pt x="8995325" y="5221"/>
                  </a:lnTo>
                  <a:lnTo>
                    <a:pt x="9036947" y="20096"/>
                  </a:lnTo>
                  <a:lnTo>
                    <a:pt x="9073662" y="43437"/>
                  </a:lnTo>
                  <a:lnTo>
                    <a:pt x="9104283" y="74058"/>
                  </a:lnTo>
                  <a:lnTo>
                    <a:pt x="9127624" y="110773"/>
                  </a:lnTo>
                  <a:lnTo>
                    <a:pt x="9142499" y="152395"/>
                  </a:lnTo>
                  <a:lnTo>
                    <a:pt x="9147721" y="197738"/>
                  </a:lnTo>
                  <a:lnTo>
                    <a:pt x="9147721" y="988821"/>
                  </a:lnTo>
                  <a:lnTo>
                    <a:pt x="9142499" y="1034165"/>
                  </a:lnTo>
                  <a:lnTo>
                    <a:pt x="9127624" y="1075787"/>
                  </a:lnTo>
                  <a:lnTo>
                    <a:pt x="9104283" y="1112502"/>
                  </a:lnTo>
                  <a:lnTo>
                    <a:pt x="9073662" y="1143123"/>
                  </a:lnTo>
                  <a:lnTo>
                    <a:pt x="9036947" y="1166464"/>
                  </a:lnTo>
                  <a:lnTo>
                    <a:pt x="8995325" y="1181339"/>
                  </a:lnTo>
                  <a:lnTo>
                    <a:pt x="8949982" y="1186560"/>
                  </a:lnTo>
                  <a:lnTo>
                    <a:pt x="197764" y="1186560"/>
                  </a:lnTo>
                  <a:lnTo>
                    <a:pt x="152419" y="1181339"/>
                  </a:lnTo>
                  <a:lnTo>
                    <a:pt x="110793" y="1166464"/>
                  </a:lnTo>
                  <a:lnTo>
                    <a:pt x="74073" y="1143123"/>
                  </a:lnTo>
                  <a:lnTo>
                    <a:pt x="43447" y="1112502"/>
                  </a:lnTo>
                  <a:lnTo>
                    <a:pt x="20101" y="1075787"/>
                  </a:lnTo>
                  <a:lnTo>
                    <a:pt x="5223" y="1034165"/>
                  </a:lnTo>
                  <a:lnTo>
                    <a:pt x="0" y="988821"/>
                  </a:lnTo>
                  <a:lnTo>
                    <a:pt x="0" y="197738"/>
                  </a:lnTo>
                  <a:close/>
                </a:path>
              </a:pathLst>
            </a:custGeom>
            <a:ln w="19050">
              <a:solidFill>
                <a:srgbClr val="6C5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33729" y="4251731"/>
            <a:ext cx="8780145" cy="2245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9695">
              <a:lnSpc>
                <a:spcPct val="131400"/>
              </a:lnSpc>
              <a:spcBef>
                <a:spcPts val="100"/>
              </a:spcBef>
            </a:pPr>
            <a:r>
              <a:rPr sz="2800" spc="-40" dirty="0">
                <a:latin typeface="HGP創英角ﾎﾟｯﾌﾟ体"/>
                <a:cs typeface="HGP創英角ﾎﾟｯﾌﾟ体"/>
              </a:rPr>
              <a:t>オンラインでの家族勉強会開催ほか、オンデマンド配</a:t>
            </a:r>
            <a:r>
              <a:rPr sz="2800" spc="-1825" dirty="0">
                <a:latin typeface="HGP創英角ﾎﾟｯﾌﾟ体"/>
                <a:cs typeface="HGP創英角ﾎﾟｯﾌﾟ体"/>
              </a:rPr>
              <a:t>信</a:t>
            </a:r>
            <a:r>
              <a:rPr sz="2800" spc="-40" dirty="0">
                <a:latin typeface="HGP創英角ﾎﾟｯﾌﾟ体"/>
                <a:cs typeface="HGP創英角ﾎﾟｯﾌﾟ体"/>
              </a:rPr>
              <a:t> </a:t>
            </a:r>
            <a:r>
              <a:rPr sz="2800" spc="-45" dirty="0">
                <a:latin typeface="HGP創英角ﾎﾟｯﾌﾟ体"/>
                <a:cs typeface="HGP創英角ﾎﾟｯﾌﾟ体"/>
              </a:rPr>
              <a:t>、インスタで発信、機関誌「和音通信」アーカイブの</a:t>
            </a:r>
            <a:r>
              <a:rPr sz="2800" spc="-40" dirty="0">
                <a:latin typeface="HGP創英角ﾎﾟｯﾌﾟ体"/>
                <a:cs typeface="HGP創英角ﾎﾟｯﾌﾟ体"/>
              </a:rPr>
              <a:t>掲載など</a:t>
            </a:r>
            <a:endParaRPr sz="2800">
              <a:latin typeface="HGP創英角ﾎﾟｯﾌﾟ体"/>
              <a:cs typeface="HGP創英角ﾎﾟｯﾌﾟ体"/>
            </a:endParaRPr>
          </a:p>
          <a:p>
            <a:pPr marL="391160" marR="5080" indent="-238125">
              <a:lnSpc>
                <a:spcPct val="111500"/>
              </a:lnSpc>
              <a:spcBef>
                <a:spcPts val="1160"/>
              </a:spcBef>
            </a:pPr>
            <a:r>
              <a:rPr sz="2800" spc="-40" dirty="0">
                <a:latin typeface="HGP創英角ﾎﾟｯﾌﾟ体"/>
                <a:cs typeface="HGP創英角ﾎﾟｯﾌﾟ体"/>
              </a:rPr>
              <a:t>＊支援を必要とする方への情報提供や、より多くの方</a:t>
            </a:r>
            <a:r>
              <a:rPr sz="2800" spc="-2165" dirty="0">
                <a:latin typeface="HGP創英角ﾎﾟｯﾌﾟ体"/>
                <a:cs typeface="HGP創英角ﾎﾟｯﾌﾟ体"/>
              </a:rPr>
              <a:t>へ</a:t>
            </a:r>
            <a:r>
              <a:rPr sz="2800" spc="-45" dirty="0">
                <a:latin typeface="HGP創英角ﾎﾟｯﾌﾟ体"/>
                <a:cs typeface="HGP創英角ﾎﾟｯﾌﾟ体"/>
              </a:rPr>
              <a:t>の周知と支援の拡大をはかりたい</a:t>
            </a:r>
            <a:endParaRPr sz="2800">
              <a:latin typeface="HGP創英角ﾎﾟｯﾌﾟ体"/>
              <a:cs typeface="HGP創英角ﾎﾟｯﾌﾟ体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370188" y="3551809"/>
            <a:ext cx="3536950" cy="1453515"/>
            <a:chOff x="8370188" y="3551809"/>
            <a:chExt cx="3536950" cy="145351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9119" y="3551809"/>
              <a:ext cx="1937638" cy="145326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379713" y="3601954"/>
              <a:ext cx="1937385" cy="831215"/>
            </a:xfrm>
            <a:custGeom>
              <a:avLst/>
              <a:gdLst/>
              <a:ahLst/>
              <a:cxnLst/>
              <a:rect l="l" t="t" r="r" b="b"/>
              <a:pathLst>
                <a:path w="1937384" h="831214">
                  <a:moveTo>
                    <a:pt x="990089" y="0"/>
                  </a:moveTo>
                  <a:lnTo>
                    <a:pt x="934847" y="126"/>
                  </a:lnTo>
                  <a:lnTo>
                    <a:pt x="879802" y="1241"/>
                  </a:lnTo>
                  <a:lnTo>
                    <a:pt x="825093" y="3336"/>
                  </a:lnTo>
                  <a:lnTo>
                    <a:pt x="770863" y="6405"/>
                  </a:lnTo>
                  <a:lnTo>
                    <a:pt x="717252" y="10439"/>
                  </a:lnTo>
                  <a:lnTo>
                    <a:pt x="664402" y="15430"/>
                  </a:lnTo>
                  <a:lnTo>
                    <a:pt x="612453" y="21370"/>
                  </a:lnTo>
                  <a:lnTo>
                    <a:pt x="561547" y="28251"/>
                  </a:lnTo>
                  <a:lnTo>
                    <a:pt x="511826" y="36065"/>
                  </a:lnTo>
                  <a:lnTo>
                    <a:pt x="463429" y="44804"/>
                  </a:lnTo>
                  <a:lnTo>
                    <a:pt x="416498" y="54460"/>
                  </a:lnTo>
                  <a:lnTo>
                    <a:pt x="371175" y="65025"/>
                  </a:lnTo>
                  <a:lnTo>
                    <a:pt x="327600" y="76492"/>
                  </a:lnTo>
                  <a:lnTo>
                    <a:pt x="285915" y="88851"/>
                  </a:lnTo>
                  <a:lnTo>
                    <a:pt x="246261" y="102096"/>
                  </a:lnTo>
                  <a:lnTo>
                    <a:pt x="208779" y="116218"/>
                  </a:lnTo>
                  <a:lnTo>
                    <a:pt x="173610" y="131210"/>
                  </a:lnTo>
                  <a:lnTo>
                    <a:pt x="130831" y="152404"/>
                  </a:lnTo>
                  <a:lnTo>
                    <a:pt x="94199" y="174269"/>
                  </a:lnTo>
                  <a:lnTo>
                    <a:pt x="39125" y="219576"/>
                  </a:lnTo>
                  <a:lnTo>
                    <a:pt x="7891" y="266252"/>
                  </a:lnTo>
                  <a:lnTo>
                    <a:pt x="0" y="313421"/>
                  </a:lnTo>
                  <a:lnTo>
                    <a:pt x="4652" y="336917"/>
                  </a:lnTo>
                  <a:lnTo>
                    <a:pt x="30844" y="383181"/>
                  </a:lnTo>
                  <a:lnTo>
                    <a:pt x="79138" y="427746"/>
                  </a:lnTo>
                  <a:lnTo>
                    <a:pt x="111417" y="449117"/>
                  </a:lnTo>
                  <a:lnTo>
                    <a:pt x="149035" y="469734"/>
                  </a:lnTo>
                  <a:lnTo>
                    <a:pt x="191930" y="489488"/>
                  </a:lnTo>
                  <a:lnTo>
                    <a:pt x="240040" y="508269"/>
                  </a:lnTo>
                  <a:lnTo>
                    <a:pt x="293302" y="525967"/>
                  </a:lnTo>
                  <a:lnTo>
                    <a:pt x="351655" y="542472"/>
                  </a:lnTo>
                  <a:lnTo>
                    <a:pt x="415037" y="557676"/>
                  </a:lnTo>
                  <a:lnTo>
                    <a:pt x="235332" y="830599"/>
                  </a:lnTo>
                  <a:lnTo>
                    <a:pt x="753111" y="604920"/>
                  </a:lnTo>
                  <a:lnTo>
                    <a:pt x="810957" y="608501"/>
                  </a:lnTo>
                  <a:lnTo>
                    <a:pt x="868883" y="610951"/>
                  </a:lnTo>
                  <a:lnTo>
                    <a:pt x="926746" y="612287"/>
                  </a:lnTo>
                  <a:lnTo>
                    <a:pt x="984406" y="612527"/>
                  </a:lnTo>
                  <a:lnTo>
                    <a:pt x="1041720" y="611687"/>
                  </a:lnTo>
                  <a:lnTo>
                    <a:pt x="1098547" y="609785"/>
                  </a:lnTo>
                  <a:lnTo>
                    <a:pt x="1154745" y="606838"/>
                  </a:lnTo>
                  <a:lnTo>
                    <a:pt x="1210172" y="602864"/>
                  </a:lnTo>
                  <a:lnTo>
                    <a:pt x="1264688" y="597879"/>
                  </a:lnTo>
                  <a:lnTo>
                    <a:pt x="1318149" y="591902"/>
                  </a:lnTo>
                  <a:lnTo>
                    <a:pt x="1370416" y="584950"/>
                  </a:lnTo>
                  <a:lnTo>
                    <a:pt x="1421345" y="577040"/>
                  </a:lnTo>
                  <a:lnTo>
                    <a:pt x="1470795" y="568189"/>
                  </a:lnTo>
                  <a:lnTo>
                    <a:pt x="1518626" y="558415"/>
                  </a:lnTo>
                  <a:lnTo>
                    <a:pt x="1564694" y="547734"/>
                  </a:lnTo>
                  <a:lnTo>
                    <a:pt x="1608859" y="536165"/>
                  </a:lnTo>
                  <a:lnTo>
                    <a:pt x="1650978" y="523725"/>
                  </a:lnTo>
                  <a:lnTo>
                    <a:pt x="1690911" y="510430"/>
                  </a:lnTo>
                  <a:lnTo>
                    <a:pt x="1728515" y="496299"/>
                  </a:lnTo>
                  <a:lnTo>
                    <a:pt x="1763650" y="481349"/>
                  </a:lnTo>
                  <a:lnTo>
                    <a:pt x="1806428" y="460137"/>
                  </a:lnTo>
                  <a:lnTo>
                    <a:pt x="1843060" y="438255"/>
                  </a:lnTo>
                  <a:lnTo>
                    <a:pt x="1898134" y="392922"/>
                  </a:lnTo>
                  <a:lnTo>
                    <a:pt x="1929369" y="346227"/>
                  </a:lnTo>
                  <a:lnTo>
                    <a:pt x="1937260" y="299046"/>
                  </a:lnTo>
                  <a:lnTo>
                    <a:pt x="1932607" y="275548"/>
                  </a:lnTo>
                  <a:lnTo>
                    <a:pt x="1906415" y="229283"/>
                  </a:lnTo>
                  <a:lnTo>
                    <a:pt x="1858121" y="184726"/>
                  </a:lnTo>
                  <a:lnTo>
                    <a:pt x="1825842" y="163362"/>
                  </a:lnTo>
                  <a:lnTo>
                    <a:pt x="1788224" y="142753"/>
                  </a:lnTo>
                  <a:lnTo>
                    <a:pt x="1745329" y="123010"/>
                  </a:lnTo>
                  <a:lnTo>
                    <a:pt x="1697219" y="104242"/>
                  </a:lnTo>
                  <a:lnTo>
                    <a:pt x="1643957" y="86558"/>
                  </a:lnTo>
                  <a:lnTo>
                    <a:pt x="1585604" y="70068"/>
                  </a:lnTo>
                  <a:lnTo>
                    <a:pt x="1522223" y="54883"/>
                  </a:lnTo>
                  <a:lnTo>
                    <a:pt x="1472786" y="44681"/>
                  </a:lnTo>
                  <a:lnTo>
                    <a:pt x="1422133" y="35548"/>
                  </a:lnTo>
                  <a:lnTo>
                    <a:pt x="1370406" y="27476"/>
                  </a:lnTo>
                  <a:lnTo>
                    <a:pt x="1317746" y="20457"/>
                  </a:lnTo>
                  <a:lnTo>
                    <a:pt x="1264293" y="14482"/>
                  </a:lnTo>
                  <a:lnTo>
                    <a:pt x="1210190" y="9544"/>
                  </a:lnTo>
                  <a:lnTo>
                    <a:pt x="1155576" y="5634"/>
                  </a:lnTo>
                  <a:lnTo>
                    <a:pt x="1100594" y="2746"/>
                  </a:lnTo>
                  <a:lnTo>
                    <a:pt x="1045385" y="870"/>
                  </a:lnTo>
                  <a:lnTo>
                    <a:pt x="990089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79713" y="3601954"/>
              <a:ext cx="1937385" cy="831215"/>
            </a:xfrm>
            <a:custGeom>
              <a:avLst/>
              <a:gdLst/>
              <a:ahLst/>
              <a:cxnLst/>
              <a:rect l="l" t="t" r="r" b="b"/>
              <a:pathLst>
                <a:path w="1937384" h="831214">
                  <a:moveTo>
                    <a:pt x="235332" y="830599"/>
                  </a:moveTo>
                  <a:lnTo>
                    <a:pt x="415037" y="557676"/>
                  </a:lnTo>
                  <a:lnTo>
                    <a:pt x="351655" y="542472"/>
                  </a:lnTo>
                  <a:lnTo>
                    <a:pt x="293302" y="525967"/>
                  </a:lnTo>
                  <a:lnTo>
                    <a:pt x="240040" y="508269"/>
                  </a:lnTo>
                  <a:lnTo>
                    <a:pt x="191930" y="489488"/>
                  </a:lnTo>
                  <a:lnTo>
                    <a:pt x="149035" y="469734"/>
                  </a:lnTo>
                  <a:lnTo>
                    <a:pt x="111417" y="449117"/>
                  </a:lnTo>
                  <a:lnTo>
                    <a:pt x="79138" y="427746"/>
                  </a:lnTo>
                  <a:lnTo>
                    <a:pt x="30844" y="383181"/>
                  </a:lnTo>
                  <a:lnTo>
                    <a:pt x="4652" y="336917"/>
                  </a:lnTo>
                  <a:lnTo>
                    <a:pt x="0" y="313421"/>
                  </a:lnTo>
                  <a:lnTo>
                    <a:pt x="1058" y="289830"/>
                  </a:lnTo>
                  <a:lnTo>
                    <a:pt x="20559" y="242797"/>
                  </a:lnTo>
                  <a:lnTo>
                    <a:pt x="63651" y="196696"/>
                  </a:lnTo>
                  <a:lnTo>
                    <a:pt x="130831" y="152404"/>
                  </a:lnTo>
                  <a:lnTo>
                    <a:pt x="173610" y="131210"/>
                  </a:lnTo>
                  <a:lnTo>
                    <a:pt x="208779" y="116218"/>
                  </a:lnTo>
                  <a:lnTo>
                    <a:pt x="246261" y="102096"/>
                  </a:lnTo>
                  <a:lnTo>
                    <a:pt x="285915" y="88851"/>
                  </a:lnTo>
                  <a:lnTo>
                    <a:pt x="327600" y="76492"/>
                  </a:lnTo>
                  <a:lnTo>
                    <a:pt x="371175" y="65025"/>
                  </a:lnTo>
                  <a:lnTo>
                    <a:pt x="416498" y="54460"/>
                  </a:lnTo>
                  <a:lnTo>
                    <a:pt x="463429" y="44804"/>
                  </a:lnTo>
                  <a:lnTo>
                    <a:pt x="511826" y="36065"/>
                  </a:lnTo>
                  <a:lnTo>
                    <a:pt x="561547" y="28251"/>
                  </a:lnTo>
                  <a:lnTo>
                    <a:pt x="612453" y="21370"/>
                  </a:lnTo>
                  <a:lnTo>
                    <a:pt x="664402" y="15430"/>
                  </a:lnTo>
                  <a:lnTo>
                    <a:pt x="717252" y="10439"/>
                  </a:lnTo>
                  <a:lnTo>
                    <a:pt x="770863" y="6405"/>
                  </a:lnTo>
                  <a:lnTo>
                    <a:pt x="825093" y="3336"/>
                  </a:lnTo>
                  <a:lnTo>
                    <a:pt x="879802" y="1241"/>
                  </a:lnTo>
                  <a:lnTo>
                    <a:pt x="934847" y="126"/>
                  </a:lnTo>
                  <a:lnTo>
                    <a:pt x="990089" y="0"/>
                  </a:lnTo>
                  <a:lnTo>
                    <a:pt x="1045385" y="870"/>
                  </a:lnTo>
                  <a:lnTo>
                    <a:pt x="1100594" y="2746"/>
                  </a:lnTo>
                  <a:lnTo>
                    <a:pt x="1155576" y="5634"/>
                  </a:lnTo>
                  <a:lnTo>
                    <a:pt x="1210190" y="9544"/>
                  </a:lnTo>
                  <a:lnTo>
                    <a:pt x="1264293" y="14482"/>
                  </a:lnTo>
                  <a:lnTo>
                    <a:pt x="1317746" y="20457"/>
                  </a:lnTo>
                  <a:lnTo>
                    <a:pt x="1370406" y="27476"/>
                  </a:lnTo>
                  <a:lnTo>
                    <a:pt x="1422133" y="35548"/>
                  </a:lnTo>
                  <a:lnTo>
                    <a:pt x="1472786" y="44681"/>
                  </a:lnTo>
                  <a:lnTo>
                    <a:pt x="1522223" y="54883"/>
                  </a:lnTo>
                  <a:lnTo>
                    <a:pt x="1585604" y="70068"/>
                  </a:lnTo>
                  <a:lnTo>
                    <a:pt x="1643957" y="86558"/>
                  </a:lnTo>
                  <a:lnTo>
                    <a:pt x="1697219" y="104242"/>
                  </a:lnTo>
                  <a:lnTo>
                    <a:pt x="1745329" y="123010"/>
                  </a:lnTo>
                  <a:lnTo>
                    <a:pt x="1788224" y="142753"/>
                  </a:lnTo>
                  <a:lnTo>
                    <a:pt x="1825842" y="163362"/>
                  </a:lnTo>
                  <a:lnTo>
                    <a:pt x="1858121" y="184726"/>
                  </a:lnTo>
                  <a:lnTo>
                    <a:pt x="1906415" y="229283"/>
                  </a:lnTo>
                  <a:lnTo>
                    <a:pt x="1932607" y="275548"/>
                  </a:lnTo>
                  <a:lnTo>
                    <a:pt x="1937260" y="299046"/>
                  </a:lnTo>
                  <a:lnTo>
                    <a:pt x="1936201" y="322642"/>
                  </a:lnTo>
                  <a:lnTo>
                    <a:pt x="1916700" y="369690"/>
                  </a:lnTo>
                  <a:lnTo>
                    <a:pt x="1873608" y="415814"/>
                  </a:lnTo>
                  <a:lnTo>
                    <a:pt x="1806428" y="460137"/>
                  </a:lnTo>
                  <a:lnTo>
                    <a:pt x="1763650" y="481349"/>
                  </a:lnTo>
                  <a:lnTo>
                    <a:pt x="1728515" y="496299"/>
                  </a:lnTo>
                  <a:lnTo>
                    <a:pt x="1690911" y="510430"/>
                  </a:lnTo>
                  <a:lnTo>
                    <a:pt x="1650978" y="523725"/>
                  </a:lnTo>
                  <a:lnTo>
                    <a:pt x="1608859" y="536165"/>
                  </a:lnTo>
                  <a:lnTo>
                    <a:pt x="1564694" y="547734"/>
                  </a:lnTo>
                  <a:lnTo>
                    <a:pt x="1518626" y="558415"/>
                  </a:lnTo>
                  <a:lnTo>
                    <a:pt x="1470795" y="568189"/>
                  </a:lnTo>
                  <a:lnTo>
                    <a:pt x="1421345" y="577040"/>
                  </a:lnTo>
                  <a:lnTo>
                    <a:pt x="1370416" y="584950"/>
                  </a:lnTo>
                  <a:lnTo>
                    <a:pt x="1318149" y="591902"/>
                  </a:lnTo>
                  <a:lnTo>
                    <a:pt x="1264688" y="597879"/>
                  </a:lnTo>
                  <a:lnTo>
                    <a:pt x="1210172" y="602864"/>
                  </a:lnTo>
                  <a:lnTo>
                    <a:pt x="1154745" y="606838"/>
                  </a:lnTo>
                  <a:lnTo>
                    <a:pt x="1098547" y="609785"/>
                  </a:lnTo>
                  <a:lnTo>
                    <a:pt x="1041720" y="611687"/>
                  </a:lnTo>
                  <a:lnTo>
                    <a:pt x="984406" y="612527"/>
                  </a:lnTo>
                  <a:lnTo>
                    <a:pt x="926746" y="612287"/>
                  </a:lnTo>
                  <a:lnTo>
                    <a:pt x="868883" y="610951"/>
                  </a:lnTo>
                  <a:lnTo>
                    <a:pt x="810957" y="608501"/>
                  </a:lnTo>
                  <a:lnTo>
                    <a:pt x="753111" y="604920"/>
                  </a:lnTo>
                  <a:lnTo>
                    <a:pt x="235332" y="830599"/>
                  </a:lnTo>
                  <a:close/>
                </a:path>
              </a:pathLst>
            </a:custGeom>
            <a:ln w="19050">
              <a:solidFill>
                <a:srgbClr val="6C5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74547" y="3159836"/>
            <a:ext cx="8890635" cy="7696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800" spc="-35" dirty="0">
                <a:latin typeface="HGP創英角ﾎﾟｯﾌﾟ体"/>
                <a:cs typeface="HGP創英角ﾎﾟｯﾌﾟ体"/>
              </a:rPr>
              <a:t>⇒養成研修テキストに「失語症の人と話そう」から引用</a:t>
            </a:r>
            <a:r>
              <a:rPr sz="2800" spc="-2800" dirty="0">
                <a:latin typeface="HGP創英角ﾎﾟｯﾌﾟ体"/>
                <a:cs typeface="HGP創英角ﾎﾟｯﾌﾟ体"/>
              </a:rPr>
              <a:t>多</a:t>
            </a:r>
            <a:r>
              <a:rPr sz="2800" spc="-30" dirty="0">
                <a:latin typeface="HGP創英角ﾎﾟｯﾌﾟ体"/>
                <a:cs typeface="HGP創英角ﾎﾟｯﾌﾟ体"/>
              </a:rPr>
              <a:t>数</a:t>
            </a:r>
            <a:endParaRPr sz="2800">
              <a:latin typeface="HGP創英角ﾎﾟｯﾌﾟ体"/>
              <a:cs typeface="HGP創英角ﾎﾟｯﾌﾟ体"/>
            </a:endParaRPr>
          </a:p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800" spc="-35" dirty="0">
                <a:latin typeface="HGP創英角ﾎﾟｯﾌﾟ体"/>
                <a:cs typeface="HGP創英角ﾎﾟｯﾌﾟ体"/>
              </a:rPr>
              <a:t>パソコンを</a:t>
            </a:r>
            <a:endParaRPr sz="1800">
              <a:latin typeface="HGP創英角ﾎﾟｯﾌﾟ体"/>
              <a:cs typeface="HGP創英角ﾎﾟｯﾌﾟ体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08185" y="3903979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HGP創英角ﾎﾟｯﾌﾟ体"/>
                <a:cs typeface="HGP創英角ﾎﾟｯﾌﾟ体"/>
              </a:rPr>
              <a:t>活用</a:t>
            </a:r>
            <a:endParaRPr sz="1800">
              <a:latin typeface="HGP創英角ﾎﾟｯﾌﾟ体"/>
              <a:cs typeface="HGP創英角ﾎﾟｯﾌﾟ体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085" y="367664"/>
            <a:ext cx="10783570" cy="1009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29"/>
              </a:lnSpc>
              <a:spcBef>
                <a:spcPts val="105"/>
              </a:spcBef>
            </a:pPr>
            <a:r>
              <a:rPr sz="3200" spc="-10" dirty="0"/>
              <a:t>ＮＰＯ法人</a:t>
            </a:r>
            <a:endParaRPr sz="3200"/>
          </a:p>
          <a:p>
            <a:pPr marL="12700">
              <a:lnSpc>
                <a:spcPts val="4110"/>
              </a:lnSpc>
              <a:tabLst>
                <a:tab pos="9855200" algn="l"/>
              </a:tabLst>
            </a:pPr>
            <a:r>
              <a:rPr sz="3600" spc="-5" dirty="0"/>
              <a:t>言語障害者の社会参加を支援するパートナーの</a:t>
            </a:r>
            <a:r>
              <a:rPr sz="3600" dirty="0"/>
              <a:t>会	</a:t>
            </a:r>
            <a:r>
              <a:rPr sz="3600" spc="-5" dirty="0"/>
              <a:t>和音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23391" y="1653692"/>
            <a:ext cx="9974580" cy="451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00900">
              <a:lnSpc>
                <a:spcPct val="131400"/>
              </a:lnSpc>
              <a:spcBef>
                <a:spcPts val="100"/>
              </a:spcBef>
              <a:tabLst>
                <a:tab pos="1193165" algn="l"/>
              </a:tabLst>
            </a:pPr>
            <a:r>
              <a:rPr sz="2800" dirty="0">
                <a:latin typeface="HGP創英角ﾎﾟｯﾌﾟ体"/>
                <a:cs typeface="HGP創英角ﾎﾟｯﾌﾟ体"/>
              </a:rPr>
              <a:t>設</a:t>
            </a:r>
            <a:r>
              <a:rPr sz="2800" spc="-40" dirty="0">
                <a:latin typeface="HGP創英角ﾎﾟｯﾌﾟ体"/>
                <a:cs typeface="HGP創英角ﾎﾟｯﾌﾟ体"/>
              </a:rPr>
              <a:t> </a:t>
            </a:r>
            <a:r>
              <a:rPr sz="2800" spc="-50" dirty="0">
                <a:latin typeface="HGP創英角ﾎﾟｯﾌﾟ体"/>
                <a:cs typeface="HGP創英角ﾎﾟｯﾌﾟ体"/>
              </a:rPr>
              <a:t>立</a:t>
            </a:r>
            <a:r>
              <a:rPr sz="2800" dirty="0">
                <a:latin typeface="HGP創英角ﾎﾟｯﾌﾟ体"/>
                <a:cs typeface="HGP創英角ﾎﾟｯﾌﾟ体"/>
              </a:rPr>
              <a:t>	：</a:t>
            </a:r>
            <a:r>
              <a:rPr sz="2800" spc="-50" dirty="0">
                <a:latin typeface="HGP創英角ﾎﾟｯﾌﾟ体"/>
                <a:cs typeface="HGP創英角ﾎﾟｯﾌﾟ体"/>
              </a:rPr>
              <a:t> </a:t>
            </a:r>
            <a:r>
              <a:rPr sz="2800" spc="-10" dirty="0">
                <a:latin typeface="HGP創英角ﾎﾟｯﾌﾟ体"/>
                <a:cs typeface="HGP創英角ﾎﾟｯﾌﾟ体"/>
              </a:rPr>
              <a:t>2005</a:t>
            </a:r>
            <a:r>
              <a:rPr sz="2800" spc="-320" dirty="0">
                <a:latin typeface="HGP創英角ﾎﾟｯﾌﾟ体"/>
                <a:cs typeface="HGP創英角ﾎﾟｯﾌﾟ体"/>
              </a:rPr>
              <a:t>年</a:t>
            </a:r>
            <a:r>
              <a:rPr sz="2800" spc="-35" dirty="0">
                <a:latin typeface="HGP創英角ﾎﾟｯﾌﾟ体"/>
                <a:cs typeface="HGP創英角ﾎﾟｯﾌﾟ体"/>
              </a:rPr>
              <a:t>事務</a:t>
            </a:r>
            <a:r>
              <a:rPr sz="2800" dirty="0">
                <a:latin typeface="HGP創英角ﾎﾟｯﾌﾟ体"/>
                <a:cs typeface="HGP創英角ﾎﾟｯﾌﾟ体"/>
              </a:rPr>
              <a:t>所</a:t>
            </a:r>
            <a:r>
              <a:rPr sz="2800" spc="-10" dirty="0">
                <a:latin typeface="HGP創英角ﾎﾟｯﾌﾟ体"/>
                <a:cs typeface="HGP創英角ﾎﾟｯﾌﾟ体"/>
              </a:rPr>
              <a:t> </a:t>
            </a:r>
            <a:r>
              <a:rPr sz="2800" dirty="0">
                <a:latin typeface="HGP創英角ﾎﾟｯﾌﾟ体"/>
                <a:cs typeface="HGP創英角ﾎﾟｯﾌﾟ体"/>
              </a:rPr>
              <a:t>：</a:t>
            </a:r>
            <a:r>
              <a:rPr sz="2800" spc="-15" dirty="0">
                <a:latin typeface="HGP創英角ﾎﾟｯﾌﾟ体"/>
                <a:cs typeface="HGP創英角ﾎﾟｯﾌﾟ体"/>
              </a:rPr>
              <a:t> </a:t>
            </a:r>
            <a:r>
              <a:rPr sz="2800" spc="-35" dirty="0">
                <a:latin typeface="HGP創英角ﾎﾟｯﾌﾟ体"/>
                <a:cs typeface="HGP創英角ﾎﾟｯﾌﾟ体"/>
              </a:rPr>
              <a:t>豊島</a:t>
            </a:r>
            <a:r>
              <a:rPr sz="2800" spc="-825" dirty="0">
                <a:latin typeface="HGP創英角ﾎﾟｯﾌﾟ体"/>
                <a:cs typeface="HGP創英角ﾎﾟｯﾌﾟ体"/>
              </a:rPr>
              <a:t>区</a:t>
            </a:r>
            <a:endParaRPr sz="2800">
              <a:latin typeface="HGP創英角ﾎﾟｯﾌﾟ体"/>
              <a:cs typeface="HGP創英角ﾎﾟｯﾌﾟ体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  <a:tabLst>
                <a:tab pos="1193165" algn="l"/>
              </a:tabLst>
            </a:pPr>
            <a:r>
              <a:rPr sz="2800" dirty="0">
                <a:latin typeface="HGP創英角ﾎﾟｯﾌﾟ体"/>
                <a:cs typeface="HGP創英角ﾎﾟｯﾌﾟ体"/>
              </a:rPr>
              <a:t>会</a:t>
            </a:r>
            <a:r>
              <a:rPr sz="2800" spc="-40" dirty="0">
                <a:latin typeface="HGP創英角ﾎﾟｯﾌﾟ体"/>
                <a:cs typeface="HGP創英角ﾎﾟｯﾌﾟ体"/>
              </a:rPr>
              <a:t> </a:t>
            </a:r>
            <a:r>
              <a:rPr sz="2800" spc="-50" dirty="0">
                <a:latin typeface="HGP創英角ﾎﾟｯﾌﾟ体"/>
                <a:cs typeface="HGP創英角ﾎﾟｯﾌﾟ体"/>
              </a:rPr>
              <a:t>員</a:t>
            </a:r>
            <a:r>
              <a:rPr sz="2800" dirty="0">
                <a:latin typeface="HGP創英角ﾎﾟｯﾌﾟ体"/>
                <a:cs typeface="HGP創英角ﾎﾟｯﾌﾟ体"/>
              </a:rPr>
              <a:t>	：</a:t>
            </a:r>
            <a:r>
              <a:rPr sz="2800" spc="-10" dirty="0">
                <a:latin typeface="HGP創英角ﾎﾟｯﾌﾟ体"/>
                <a:cs typeface="HGP創英角ﾎﾟｯﾌﾟ体"/>
              </a:rPr>
              <a:t> </a:t>
            </a:r>
            <a:r>
              <a:rPr sz="2800" spc="-40" dirty="0">
                <a:latin typeface="HGP創英角ﾎﾟｯﾌﾟ体"/>
                <a:cs typeface="HGP創英角ﾎﾟｯﾌﾟ体"/>
              </a:rPr>
              <a:t>正会員７０人</a:t>
            </a:r>
            <a:r>
              <a:rPr sz="2800" dirty="0">
                <a:latin typeface="HGP創英角ﾎﾟｯﾌﾟ体"/>
                <a:cs typeface="HGP創英角ﾎﾟｯﾌﾟ体"/>
              </a:rPr>
              <a:t>、</a:t>
            </a:r>
            <a:r>
              <a:rPr sz="2800" spc="15" dirty="0">
                <a:latin typeface="HGP創英角ﾎﾟｯﾌﾟ体"/>
                <a:cs typeface="HGP創英角ﾎﾟｯﾌﾟ体"/>
              </a:rPr>
              <a:t> </a:t>
            </a:r>
            <a:r>
              <a:rPr sz="2800" spc="-140" dirty="0">
                <a:latin typeface="HGP創英角ﾎﾟｯﾌﾟ体"/>
                <a:cs typeface="HGP創英角ﾎﾟｯﾌﾟ体"/>
              </a:rPr>
              <a:t>賛助会員１３７人•６団</a:t>
            </a:r>
            <a:r>
              <a:rPr sz="2800" spc="-50" dirty="0">
                <a:latin typeface="HGP創英角ﾎﾟｯﾌﾟ体"/>
                <a:cs typeface="HGP創英角ﾎﾟｯﾌﾟ体"/>
              </a:rPr>
              <a:t>体</a:t>
            </a:r>
            <a:endParaRPr sz="2800">
              <a:latin typeface="HGP創英角ﾎﾟｯﾌﾟ体"/>
              <a:cs typeface="HGP創英角ﾎﾟｯﾌﾟ体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  <a:tabLst>
                <a:tab pos="5582920" algn="l"/>
              </a:tabLst>
            </a:pPr>
            <a:r>
              <a:rPr sz="2800" spc="-30" dirty="0">
                <a:latin typeface="HGP創英角ﾎﾟｯﾌﾟ体"/>
                <a:cs typeface="HGP創英角ﾎﾟｯﾌﾟ体"/>
              </a:rPr>
              <a:t>年間予算</a:t>
            </a:r>
            <a:r>
              <a:rPr sz="2800" spc="-10" dirty="0">
                <a:latin typeface="HGP創英角ﾎﾟｯﾌﾟ体"/>
                <a:cs typeface="HGP創英角ﾎﾟｯﾌﾟ体"/>
              </a:rPr>
              <a:t>（2023</a:t>
            </a:r>
            <a:r>
              <a:rPr sz="2800" spc="-30" dirty="0">
                <a:latin typeface="HGP創英角ﾎﾟｯﾌﾟ体"/>
                <a:cs typeface="HGP創英角ﾎﾟｯﾌﾟ体"/>
              </a:rPr>
              <a:t>年度</a:t>
            </a:r>
            <a:r>
              <a:rPr sz="2800" spc="-25" dirty="0">
                <a:latin typeface="HGP創英角ﾎﾟｯﾌﾟ体"/>
                <a:cs typeface="HGP創英角ﾎﾟｯﾌﾟ体"/>
              </a:rPr>
              <a:t>）：【</a:t>
            </a:r>
            <a:r>
              <a:rPr sz="2800" spc="-30" dirty="0">
                <a:latin typeface="HGP創英角ﾎﾟｯﾌﾟ体"/>
                <a:cs typeface="HGP創英角ﾎﾟｯﾌﾟ体"/>
              </a:rPr>
              <a:t>収入の部】</a:t>
            </a:r>
            <a:r>
              <a:rPr sz="2800" dirty="0">
                <a:latin typeface="HGP創英角ﾎﾟｯﾌﾟ体"/>
                <a:cs typeface="HGP創英角ﾎﾟｯﾌﾟ体"/>
              </a:rPr>
              <a:t>	</a:t>
            </a:r>
            <a:r>
              <a:rPr sz="2800" spc="-35" dirty="0">
                <a:latin typeface="HGP創英角ﾎﾟｯﾌﾟ体"/>
                <a:cs typeface="HGP創英角ﾎﾟｯﾌﾟ体"/>
              </a:rPr>
              <a:t>計</a:t>
            </a:r>
            <a:r>
              <a:rPr sz="2800" spc="-25" dirty="0">
                <a:latin typeface="HGP創英角ﾎﾟｯﾌﾟ体"/>
                <a:cs typeface="HGP創英角ﾎﾟｯﾌﾟ体"/>
              </a:rPr>
              <a:t>１.５０９.０２６</a:t>
            </a:r>
            <a:r>
              <a:rPr sz="2800" spc="-30" dirty="0">
                <a:latin typeface="HGP創英角ﾎﾟｯﾌﾟ体"/>
                <a:cs typeface="HGP創英角ﾎﾟｯﾌﾟ体"/>
              </a:rPr>
              <a:t>円</a:t>
            </a:r>
            <a:endParaRPr sz="2800">
              <a:latin typeface="HGP創英角ﾎﾟｯﾌﾟ体"/>
              <a:cs typeface="HGP創英角ﾎﾟｯﾌﾟ体"/>
            </a:endParaRPr>
          </a:p>
          <a:p>
            <a:pPr marL="12700" marR="5080" indent="182245">
              <a:lnSpc>
                <a:spcPts val="4430"/>
              </a:lnSpc>
              <a:spcBef>
                <a:spcPts val="310"/>
              </a:spcBef>
              <a:buClr>
                <a:srgbClr val="FFC908"/>
              </a:buClr>
              <a:buSzPct val="80357"/>
              <a:buFont typeface="Corbel"/>
              <a:buChar char="•"/>
              <a:tabLst>
                <a:tab pos="194945" algn="l"/>
              </a:tabLst>
            </a:pPr>
            <a:r>
              <a:rPr sz="2800" spc="-40" dirty="0">
                <a:latin typeface="HGP創英角ﾎﾟｯﾌﾟ体"/>
                <a:cs typeface="HGP創英角ﾎﾟｯﾌﾟ体"/>
              </a:rPr>
              <a:t>会費 ／ 事業収入 ／ 寄付金 ／ 補助金等 ／ その他</a:t>
            </a:r>
            <a:r>
              <a:rPr sz="2800" spc="-35" dirty="0">
                <a:latin typeface="HGP創英角ﾎﾟｯﾌﾟ体"/>
                <a:cs typeface="HGP創英角ﾎﾟｯﾌﾟ体"/>
              </a:rPr>
              <a:t>（</a:t>
            </a:r>
            <a:r>
              <a:rPr sz="2800" spc="-535" dirty="0">
                <a:latin typeface="HGP創英角ﾎﾟｯﾌﾟ体"/>
                <a:cs typeface="HGP創英角ﾎﾟｯﾌﾟ体"/>
              </a:rPr>
              <a:t>雑収入</a:t>
            </a:r>
            <a:r>
              <a:rPr sz="2800" spc="-35" dirty="0">
                <a:latin typeface="HGP創英角ﾎﾟｯﾌﾟ体"/>
                <a:cs typeface="HGP創英角ﾎﾟｯﾌﾟ体"/>
              </a:rPr>
              <a:t> 等）</a:t>
            </a:r>
            <a:r>
              <a:rPr sz="2800" spc="-25" dirty="0">
                <a:latin typeface="HGP創英角ﾎﾟｯﾌﾟ体"/>
                <a:cs typeface="HGP創英角ﾎﾟｯﾌﾟ体"/>
              </a:rPr>
              <a:t>理 念 :</a:t>
            </a:r>
            <a:endParaRPr sz="2800">
              <a:latin typeface="HGP創英角ﾎﾟｯﾌﾟ体"/>
              <a:cs typeface="HGP創英角ﾎﾟｯﾌﾟ体"/>
            </a:endParaRPr>
          </a:p>
          <a:p>
            <a:pPr marL="248920">
              <a:lnSpc>
                <a:spcPct val="100000"/>
              </a:lnSpc>
              <a:spcBef>
                <a:spcPts val="740"/>
              </a:spcBef>
            </a:pPr>
            <a:r>
              <a:rPr sz="2800" spc="-50" dirty="0">
                <a:latin typeface="HGP創英角ﾎﾟｯﾌﾟ体"/>
                <a:cs typeface="HGP創英角ﾎﾟｯﾌﾟ体"/>
              </a:rPr>
              <a:t>言語障害のある人の円滑な社会参加を目指し、</a:t>
            </a:r>
            <a:endParaRPr sz="2800">
              <a:latin typeface="HGP創英角ﾎﾟｯﾌﾟ体"/>
              <a:cs typeface="HGP創英角ﾎﾟｯﾌﾟ体"/>
            </a:endParaRPr>
          </a:p>
          <a:p>
            <a:pPr marL="1195070">
              <a:lnSpc>
                <a:spcPct val="100000"/>
              </a:lnSpc>
              <a:spcBef>
                <a:spcPts val="1060"/>
              </a:spcBef>
            </a:pPr>
            <a:r>
              <a:rPr sz="2800" spc="-45" dirty="0">
                <a:latin typeface="HGP創英角ﾎﾟｯﾌﾟ体"/>
                <a:cs typeface="HGP創英角ﾎﾟｯﾌﾟ体"/>
              </a:rPr>
              <a:t>言語障害についての正しい理解と対応方法を広める</a:t>
            </a:r>
            <a:endParaRPr sz="2800">
              <a:latin typeface="HGP創英角ﾎﾟｯﾌﾟ体"/>
              <a:cs typeface="HGP創英角ﾎﾟｯﾌﾟ体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5078" y="1457071"/>
            <a:ext cx="1905000" cy="212432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89851" y="4561078"/>
            <a:ext cx="9873615" cy="1851025"/>
          </a:xfrm>
          <a:custGeom>
            <a:avLst/>
            <a:gdLst/>
            <a:ahLst/>
            <a:cxnLst/>
            <a:rect l="l" t="t" r="r" b="b"/>
            <a:pathLst>
              <a:path w="9873615" h="1851025">
                <a:moveTo>
                  <a:pt x="0" y="308483"/>
                </a:moveTo>
                <a:lnTo>
                  <a:pt x="3344" y="262911"/>
                </a:lnTo>
                <a:lnTo>
                  <a:pt x="13060" y="219412"/>
                </a:lnTo>
                <a:lnTo>
                  <a:pt x="28671" y="178461"/>
                </a:lnTo>
                <a:lnTo>
                  <a:pt x="49698" y="140538"/>
                </a:lnTo>
                <a:lnTo>
                  <a:pt x="75665" y="106121"/>
                </a:lnTo>
                <a:lnTo>
                  <a:pt x="106095" y="75687"/>
                </a:lnTo>
                <a:lnTo>
                  <a:pt x="140510" y="49714"/>
                </a:lnTo>
                <a:lnTo>
                  <a:pt x="178434" y="28681"/>
                </a:lnTo>
                <a:lnTo>
                  <a:pt x="219389" y="13066"/>
                </a:lnTo>
                <a:lnTo>
                  <a:pt x="262897" y="3346"/>
                </a:lnTo>
                <a:lnTo>
                  <a:pt x="308483" y="0"/>
                </a:lnTo>
                <a:lnTo>
                  <a:pt x="9564865" y="0"/>
                </a:lnTo>
                <a:lnTo>
                  <a:pt x="9610464" y="3346"/>
                </a:lnTo>
                <a:lnTo>
                  <a:pt x="9653982" y="13066"/>
                </a:lnTo>
                <a:lnTo>
                  <a:pt x="9694941" y="28681"/>
                </a:lnTo>
                <a:lnTo>
                  <a:pt x="9732865" y="49714"/>
                </a:lnTo>
                <a:lnTo>
                  <a:pt x="9767278" y="75687"/>
                </a:lnTo>
                <a:lnTo>
                  <a:pt x="9797704" y="106121"/>
                </a:lnTo>
                <a:lnTo>
                  <a:pt x="9823665" y="140538"/>
                </a:lnTo>
                <a:lnTo>
                  <a:pt x="9844687" y="178461"/>
                </a:lnTo>
                <a:lnTo>
                  <a:pt x="9860292" y="219412"/>
                </a:lnTo>
                <a:lnTo>
                  <a:pt x="9870004" y="262911"/>
                </a:lnTo>
                <a:lnTo>
                  <a:pt x="9873348" y="308483"/>
                </a:lnTo>
                <a:lnTo>
                  <a:pt x="9873348" y="1542415"/>
                </a:lnTo>
                <a:lnTo>
                  <a:pt x="9870004" y="1588000"/>
                </a:lnTo>
                <a:lnTo>
                  <a:pt x="9860292" y="1631507"/>
                </a:lnTo>
                <a:lnTo>
                  <a:pt x="9844687" y="1672461"/>
                </a:lnTo>
                <a:lnTo>
                  <a:pt x="9823665" y="1710383"/>
                </a:lnTo>
                <a:lnTo>
                  <a:pt x="9797704" y="1744797"/>
                </a:lnTo>
                <a:lnTo>
                  <a:pt x="9767278" y="1775225"/>
                </a:lnTo>
                <a:lnTo>
                  <a:pt x="9732865" y="1801190"/>
                </a:lnTo>
                <a:lnTo>
                  <a:pt x="9694941" y="1822216"/>
                </a:lnTo>
                <a:lnTo>
                  <a:pt x="9653982" y="1837825"/>
                </a:lnTo>
                <a:lnTo>
                  <a:pt x="9610464" y="1847540"/>
                </a:lnTo>
                <a:lnTo>
                  <a:pt x="9564865" y="1850885"/>
                </a:lnTo>
                <a:lnTo>
                  <a:pt x="308483" y="1850885"/>
                </a:lnTo>
                <a:lnTo>
                  <a:pt x="262897" y="1847540"/>
                </a:lnTo>
                <a:lnTo>
                  <a:pt x="219389" y="1837825"/>
                </a:lnTo>
                <a:lnTo>
                  <a:pt x="178434" y="1822216"/>
                </a:lnTo>
                <a:lnTo>
                  <a:pt x="140510" y="1801190"/>
                </a:lnTo>
                <a:lnTo>
                  <a:pt x="106095" y="1775225"/>
                </a:lnTo>
                <a:lnTo>
                  <a:pt x="75665" y="1744797"/>
                </a:lnTo>
                <a:lnTo>
                  <a:pt x="49698" y="1710383"/>
                </a:lnTo>
                <a:lnTo>
                  <a:pt x="28671" y="1672461"/>
                </a:lnTo>
                <a:lnTo>
                  <a:pt x="13060" y="1631507"/>
                </a:lnTo>
                <a:lnTo>
                  <a:pt x="3344" y="1588000"/>
                </a:lnTo>
                <a:lnTo>
                  <a:pt x="0" y="1542415"/>
                </a:lnTo>
                <a:lnTo>
                  <a:pt x="0" y="308483"/>
                </a:lnTo>
                <a:close/>
              </a:path>
            </a:pathLst>
          </a:custGeom>
          <a:ln w="76199">
            <a:solidFill>
              <a:srgbClr val="00AF5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461" y="394843"/>
            <a:ext cx="27019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5" dirty="0"/>
              <a:t>失語症とは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52856" y="5207889"/>
            <a:ext cx="1297940" cy="45910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10"/>
              </a:lnSpc>
            </a:pPr>
            <a:r>
              <a:rPr sz="3600" spc="-240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「聞く</a:t>
            </a:r>
            <a:r>
              <a:rPr sz="3600" spc="-715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 </a:t>
            </a:r>
            <a:r>
              <a:rPr sz="3600" spc="-50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」</a:t>
            </a:r>
            <a:endParaRPr sz="3600">
              <a:latin typeface="HGP創英角ﾎﾟｯﾌﾟ体"/>
              <a:cs typeface="HGP創英角ﾎﾟｯﾌﾟ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7467" y="5207889"/>
            <a:ext cx="1341755" cy="45910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10"/>
              </a:lnSpc>
            </a:pPr>
            <a:r>
              <a:rPr sz="3600" spc="-125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「話す</a:t>
            </a:r>
            <a:r>
              <a:rPr sz="3600" spc="-370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 </a:t>
            </a:r>
            <a:r>
              <a:rPr sz="3600" spc="-50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」</a:t>
            </a:r>
            <a:endParaRPr sz="3600">
              <a:latin typeface="HGP創英角ﾎﾟｯﾌﾟ体"/>
              <a:cs typeface="HGP創英角ﾎﾟｯﾌﾟ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4698" y="5207889"/>
            <a:ext cx="1356995" cy="45910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610"/>
              </a:lnSpc>
            </a:pPr>
            <a:r>
              <a:rPr sz="3600" spc="-65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「読む</a:t>
            </a:r>
            <a:r>
              <a:rPr sz="3600" spc="-195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 </a:t>
            </a:r>
            <a:r>
              <a:rPr sz="3600" spc="-50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」</a:t>
            </a:r>
            <a:endParaRPr sz="3600">
              <a:latin typeface="HGP創英角ﾎﾟｯﾌﾟ体"/>
              <a:cs typeface="HGP創英角ﾎﾟｯﾌﾟ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0218" y="5207889"/>
            <a:ext cx="1297940" cy="45910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610"/>
              </a:lnSpc>
            </a:pPr>
            <a:r>
              <a:rPr sz="3600" spc="-245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「書く</a:t>
            </a:r>
            <a:r>
              <a:rPr sz="3600" spc="-720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 </a:t>
            </a:r>
            <a:r>
              <a:rPr sz="3600" spc="-50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」</a:t>
            </a:r>
            <a:endParaRPr sz="3600">
              <a:latin typeface="HGP創英角ﾎﾟｯﾌﾟ体"/>
              <a:cs typeface="HGP創英角ﾎﾟｯﾌﾟ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29979" y="5207889"/>
            <a:ext cx="2070100" cy="45910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610"/>
              </a:lnSpc>
            </a:pPr>
            <a:r>
              <a:rPr sz="3600" spc="-360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「数•計算</a:t>
            </a:r>
            <a:r>
              <a:rPr sz="3600" spc="-3595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」</a:t>
            </a:r>
            <a:endParaRPr sz="3600">
              <a:latin typeface="HGP創英角ﾎﾟｯﾌﾟ体"/>
              <a:cs typeface="HGP創英角ﾎﾟｯﾌﾟ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9929" y="5765088"/>
            <a:ext cx="8025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70" dirty="0">
                <a:solidFill>
                  <a:srgbClr val="1D1715"/>
                </a:solidFill>
                <a:latin typeface="HGP創英角ﾎﾟｯﾌﾟ体"/>
                <a:cs typeface="HGP創英角ﾎﾟｯﾌﾟ体"/>
              </a:rPr>
              <a:t>すべての能力が、程度の差はあれ障害されま</a:t>
            </a:r>
            <a:r>
              <a:rPr sz="3200" spc="-1045" dirty="0">
                <a:solidFill>
                  <a:srgbClr val="1D1715"/>
                </a:solidFill>
                <a:latin typeface="HGP創英角ﾎﾟｯﾌﾟ体"/>
                <a:cs typeface="HGP創英角ﾎﾟｯﾌﾟ体"/>
              </a:rPr>
              <a:t> </a:t>
            </a:r>
            <a:r>
              <a:rPr sz="3200" spc="-50" dirty="0">
                <a:solidFill>
                  <a:srgbClr val="1D1715"/>
                </a:solidFill>
                <a:latin typeface="HGP創英角ﾎﾟｯﾌﾟ体"/>
                <a:cs typeface="HGP創英角ﾎﾟｯﾌﾟ体"/>
              </a:rPr>
              <a:t>す</a:t>
            </a:r>
            <a:endParaRPr sz="3200">
              <a:latin typeface="HGP創英角ﾎﾟｯﾌﾟ体"/>
              <a:cs typeface="HGP創英角ﾎﾟｯﾌﾟ体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46282" y="250316"/>
            <a:ext cx="1317117" cy="131584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7943" y="2018029"/>
            <a:ext cx="6809740" cy="2962275"/>
            <a:chOff x="67943" y="2018029"/>
            <a:chExt cx="6809740" cy="296227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2597" y="2018029"/>
              <a:ext cx="2354706" cy="29618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9552" y="2346705"/>
              <a:ext cx="2003044" cy="26081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43" y="2290444"/>
              <a:ext cx="2451608" cy="2608198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65950" y="2388997"/>
            <a:ext cx="1856486" cy="241096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83014" y="2445385"/>
            <a:ext cx="1916683" cy="2410968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500250" y="1476755"/>
            <a:ext cx="1069975" cy="356870"/>
          </a:xfrm>
          <a:custGeom>
            <a:avLst/>
            <a:gdLst/>
            <a:ahLst/>
            <a:cxnLst/>
            <a:rect l="l" t="t" r="r" b="b"/>
            <a:pathLst>
              <a:path w="1069975" h="356869">
                <a:moveTo>
                  <a:pt x="1069848" y="0"/>
                </a:moveTo>
                <a:lnTo>
                  <a:pt x="0" y="0"/>
                </a:lnTo>
                <a:lnTo>
                  <a:pt x="0" y="356615"/>
                </a:lnTo>
                <a:lnTo>
                  <a:pt x="1069848" y="356615"/>
                </a:lnTo>
                <a:lnTo>
                  <a:pt x="106984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4461" y="1404569"/>
            <a:ext cx="10174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原因：脳損傷によって起こる</a:t>
            </a:r>
            <a:r>
              <a:rPr sz="2800" b="1" spc="-25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（</a:t>
            </a:r>
            <a:r>
              <a:rPr sz="2800" b="1" spc="-100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脳卒中、脳腫瘍、脳炎、頭部外傷</a:t>
            </a:r>
            <a:r>
              <a:rPr sz="2800" b="1" spc="-30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など</a:t>
            </a:r>
            <a:r>
              <a:rPr sz="2800" b="1" spc="-50" dirty="0">
                <a:solidFill>
                  <a:srgbClr val="212512"/>
                </a:solidFill>
                <a:latin typeface="HGP創英角ﾎﾟｯﾌﾟ体"/>
                <a:cs typeface="HGP創英角ﾎﾟｯﾌﾟ体"/>
              </a:rPr>
              <a:t>）</a:t>
            </a:r>
            <a:endParaRPr sz="2800">
              <a:latin typeface="HGP創英角ﾎﾟｯﾌﾟ体"/>
              <a:cs typeface="HGP創英角ﾎﾟｯﾌﾟ体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085" y="364997"/>
            <a:ext cx="36804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95" dirty="0"/>
              <a:t>課題と取り組み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265933" y="1082116"/>
            <a:ext cx="58470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40" dirty="0">
                <a:latin typeface="HGP創英角ﾎﾟｯﾌﾟ体"/>
                <a:cs typeface="HGP創英角ﾎﾟｯﾌﾟ体"/>
              </a:rPr>
              <a:t>失語症者の社会参加困難</a:t>
            </a:r>
            <a:endParaRPr sz="4200">
              <a:latin typeface="HGP創英角ﾎﾟｯﾌﾟ体"/>
              <a:cs typeface="HGP創英角ﾎﾟｯﾌﾟ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459" y="1885950"/>
            <a:ext cx="11230610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2565" algn="just">
              <a:lnSpc>
                <a:spcPct val="120000"/>
              </a:lnSpc>
              <a:spcBef>
                <a:spcPts val="100"/>
              </a:spcBef>
            </a:pPr>
            <a:r>
              <a:rPr sz="2400" spc="-35" dirty="0">
                <a:latin typeface="HGP創英角ﾎﾟｯﾌﾟ体"/>
                <a:cs typeface="HGP創英角ﾎﾟｯﾌﾟ体"/>
              </a:rPr>
              <a:t>失語症者は話すことだけでなく、話を聞いて理解する、文字を書く、読んで理解</a:t>
            </a:r>
            <a:r>
              <a:rPr sz="2400" spc="-2065" dirty="0">
                <a:latin typeface="HGP創英角ﾎﾟｯﾌﾟ体"/>
                <a:cs typeface="HGP創英角ﾎﾟｯﾌﾟ体"/>
              </a:rPr>
              <a:t>す</a:t>
            </a:r>
            <a:r>
              <a:rPr sz="2400" spc="-5" dirty="0">
                <a:latin typeface="HGP創英角ﾎﾟｯﾌﾟ体"/>
                <a:cs typeface="HGP創英角ﾎﾟｯﾌﾟ体"/>
              </a:rPr>
              <a:t>                                                                         </a:t>
            </a:r>
            <a:r>
              <a:rPr sz="2400" spc="-35" dirty="0">
                <a:latin typeface="HGP創英角ﾎﾟｯﾌﾟ体"/>
                <a:cs typeface="HGP創英角ﾎﾟｯﾌﾟ体"/>
              </a:rPr>
              <a:t>るという言語の様々な機能に支障をきたし、周囲からの理解が得られず、一般社会</a:t>
            </a:r>
            <a:r>
              <a:rPr sz="2400" spc="-30" dirty="0">
                <a:latin typeface="HGP創英角ﾎﾟｯﾌﾟ体"/>
                <a:cs typeface="HGP創英角ﾎﾟｯﾌﾟ体"/>
              </a:rPr>
              <a:t>への参加がままならない状況に置かれています</a:t>
            </a:r>
            <a:endParaRPr sz="2400">
              <a:latin typeface="HGP創英角ﾎﾟｯﾌﾟ体"/>
              <a:cs typeface="HGP創英角ﾎﾟｯﾌﾟ体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0088" y="1183513"/>
            <a:ext cx="1421130" cy="563880"/>
            <a:chOff x="350088" y="1183513"/>
            <a:chExt cx="1421130" cy="563880"/>
          </a:xfrm>
        </p:grpSpPr>
        <p:sp>
          <p:nvSpPr>
            <p:cNvPr id="6" name="object 6"/>
            <p:cNvSpPr/>
            <p:nvPr/>
          </p:nvSpPr>
          <p:spPr>
            <a:xfrm>
              <a:off x="359613" y="1193038"/>
              <a:ext cx="1402080" cy="544830"/>
            </a:xfrm>
            <a:custGeom>
              <a:avLst/>
              <a:gdLst/>
              <a:ahLst/>
              <a:cxnLst/>
              <a:rect l="l" t="t" r="r" b="b"/>
              <a:pathLst>
                <a:path w="1402080" h="544830">
                  <a:moveTo>
                    <a:pt x="1310944" y="0"/>
                  </a:moveTo>
                  <a:lnTo>
                    <a:pt x="90716" y="0"/>
                  </a:lnTo>
                  <a:lnTo>
                    <a:pt x="55405" y="7133"/>
                  </a:lnTo>
                  <a:lnTo>
                    <a:pt x="26569" y="26590"/>
                  </a:lnTo>
                  <a:lnTo>
                    <a:pt x="7128" y="55453"/>
                  </a:lnTo>
                  <a:lnTo>
                    <a:pt x="0" y="90804"/>
                  </a:lnTo>
                  <a:lnTo>
                    <a:pt x="0" y="453644"/>
                  </a:lnTo>
                  <a:lnTo>
                    <a:pt x="7128" y="488922"/>
                  </a:lnTo>
                  <a:lnTo>
                    <a:pt x="26569" y="517747"/>
                  </a:lnTo>
                  <a:lnTo>
                    <a:pt x="55405" y="537190"/>
                  </a:lnTo>
                  <a:lnTo>
                    <a:pt x="90716" y="544322"/>
                  </a:lnTo>
                  <a:lnTo>
                    <a:pt x="1310944" y="544322"/>
                  </a:lnTo>
                  <a:lnTo>
                    <a:pt x="1346296" y="537190"/>
                  </a:lnTo>
                  <a:lnTo>
                    <a:pt x="1375159" y="517747"/>
                  </a:lnTo>
                  <a:lnTo>
                    <a:pt x="1394615" y="488922"/>
                  </a:lnTo>
                  <a:lnTo>
                    <a:pt x="1401749" y="453644"/>
                  </a:lnTo>
                  <a:lnTo>
                    <a:pt x="1401749" y="90804"/>
                  </a:lnTo>
                  <a:lnTo>
                    <a:pt x="1394615" y="55453"/>
                  </a:lnTo>
                  <a:lnTo>
                    <a:pt x="1375159" y="26590"/>
                  </a:lnTo>
                  <a:lnTo>
                    <a:pt x="1346296" y="7133"/>
                  </a:lnTo>
                  <a:lnTo>
                    <a:pt x="1310944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9613" y="1193038"/>
              <a:ext cx="1402080" cy="544830"/>
            </a:xfrm>
            <a:custGeom>
              <a:avLst/>
              <a:gdLst/>
              <a:ahLst/>
              <a:cxnLst/>
              <a:rect l="l" t="t" r="r" b="b"/>
              <a:pathLst>
                <a:path w="1402080" h="544830">
                  <a:moveTo>
                    <a:pt x="0" y="90804"/>
                  </a:moveTo>
                  <a:lnTo>
                    <a:pt x="7128" y="55453"/>
                  </a:lnTo>
                  <a:lnTo>
                    <a:pt x="26569" y="26590"/>
                  </a:lnTo>
                  <a:lnTo>
                    <a:pt x="55405" y="7133"/>
                  </a:lnTo>
                  <a:lnTo>
                    <a:pt x="90716" y="0"/>
                  </a:lnTo>
                  <a:lnTo>
                    <a:pt x="1310944" y="0"/>
                  </a:lnTo>
                  <a:lnTo>
                    <a:pt x="1346296" y="7133"/>
                  </a:lnTo>
                  <a:lnTo>
                    <a:pt x="1375159" y="26590"/>
                  </a:lnTo>
                  <a:lnTo>
                    <a:pt x="1394615" y="55453"/>
                  </a:lnTo>
                  <a:lnTo>
                    <a:pt x="1401749" y="90804"/>
                  </a:lnTo>
                  <a:lnTo>
                    <a:pt x="1401749" y="453644"/>
                  </a:lnTo>
                  <a:lnTo>
                    <a:pt x="1394615" y="488922"/>
                  </a:lnTo>
                  <a:lnTo>
                    <a:pt x="1375159" y="517747"/>
                  </a:lnTo>
                  <a:lnTo>
                    <a:pt x="1346296" y="537190"/>
                  </a:lnTo>
                  <a:lnTo>
                    <a:pt x="1310944" y="544322"/>
                  </a:lnTo>
                  <a:lnTo>
                    <a:pt x="90716" y="544322"/>
                  </a:lnTo>
                  <a:lnTo>
                    <a:pt x="55405" y="537190"/>
                  </a:lnTo>
                  <a:lnTo>
                    <a:pt x="26569" y="517747"/>
                  </a:lnTo>
                  <a:lnTo>
                    <a:pt x="7128" y="488922"/>
                  </a:lnTo>
                  <a:lnTo>
                    <a:pt x="0" y="453644"/>
                  </a:lnTo>
                  <a:lnTo>
                    <a:pt x="0" y="90804"/>
                  </a:lnTo>
                  <a:close/>
                </a:path>
              </a:pathLst>
            </a:custGeom>
            <a:ln w="19050">
              <a:solidFill>
                <a:srgbClr val="6C5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2302" y="1260424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7665" algn="l"/>
              </a:tabLst>
            </a:pPr>
            <a:r>
              <a:rPr sz="2800" spc="-2500" dirty="0">
                <a:solidFill>
                  <a:srgbClr val="0000FF"/>
                </a:solidFill>
                <a:latin typeface="HGP創英角ﾎﾟｯﾌﾟ体"/>
                <a:cs typeface="HGP創英角ﾎﾟｯﾌﾟ体"/>
              </a:rPr>
              <a:t>課</a:t>
            </a:r>
            <a:r>
              <a:rPr sz="2550" spc="-50" dirty="0">
                <a:solidFill>
                  <a:srgbClr val="FFC908"/>
                </a:solidFill>
                <a:latin typeface="Corbel"/>
                <a:cs typeface="Corbel"/>
              </a:rPr>
              <a:t>•</a:t>
            </a:r>
            <a:r>
              <a:rPr sz="2550" dirty="0">
                <a:solidFill>
                  <a:srgbClr val="FFC908"/>
                </a:solidFill>
                <a:latin typeface="Corbel"/>
                <a:cs typeface="Corbel"/>
              </a:rPr>
              <a:t>	</a:t>
            </a:r>
            <a:r>
              <a:rPr sz="2800" spc="-60" dirty="0">
                <a:solidFill>
                  <a:srgbClr val="0000FF"/>
                </a:solidFill>
                <a:latin typeface="HGP創英角ﾎﾟｯﾌﾟ体"/>
                <a:cs typeface="HGP創英角ﾎﾟｯﾌﾟ体"/>
              </a:rPr>
              <a:t>題</a:t>
            </a:r>
            <a:endParaRPr sz="2800">
              <a:latin typeface="HGP創英角ﾎﾟｯﾌﾟ体"/>
              <a:cs typeface="HGP創英角ﾎﾟｯﾌﾟ体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2846" y="289306"/>
            <a:ext cx="1554352" cy="15925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7275" y="3231159"/>
            <a:ext cx="8213725" cy="33920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363" y="383235"/>
            <a:ext cx="51517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取り組み（</a:t>
            </a:r>
            <a:r>
              <a:rPr sz="4400" spc="-5" dirty="0"/>
              <a:t>事業紹介</a:t>
            </a:r>
            <a:r>
              <a:rPr sz="4400" spc="-3679" dirty="0">
                <a:latin typeface="ＭＳ ゴシック"/>
                <a:cs typeface="ＭＳ ゴシック"/>
              </a:rPr>
              <a:t>）</a:t>
            </a:r>
            <a:endParaRPr sz="4400">
              <a:latin typeface="ＭＳ ゴシック"/>
              <a:cs typeface="ＭＳ ゴシック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5220" y="2954781"/>
            <a:ext cx="36315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>
                <a:latin typeface="HGP創英角ﾎﾟｯﾌﾟ体"/>
                <a:cs typeface="HGP創英角ﾎﾟｯﾌﾟ体"/>
              </a:rPr>
              <a:t>機関紙発行、会話支援ノート</a:t>
            </a:r>
            <a:r>
              <a:rPr sz="2200" spc="-50" dirty="0">
                <a:latin typeface="HGP創英角ﾎﾟｯﾌﾟ体"/>
                <a:cs typeface="HGP創英角ﾎﾟｯﾌﾟ体"/>
              </a:rPr>
              <a:t> 作</a:t>
            </a:r>
            <a:endParaRPr sz="2200">
              <a:latin typeface="HGP創英角ﾎﾟｯﾌﾟ体"/>
              <a:cs typeface="HGP創英角ﾎﾟｯﾌﾟ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45220" y="3491229"/>
            <a:ext cx="348170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35" dirty="0">
                <a:latin typeface="HGP創英角ﾎﾟｯﾌﾟ体"/>
                <a:cs typeface="HGP創英角ﾎﾟｯﾌﾟ体"/>
              </a:rPr>
              <a:t>成、及び出版物の発行、ＨＰ</a:t>
            </a:r>
            <a:r>
              <a:rPr sz="2200" spc="-50" dirty="0">
                <a:latin typeface="HGP創英角ﾎﾟｯﾌﾟ体"/>
                <a:cs typeface="HGP創英角ﾎﾟｯﾌﾟ体"/>
              </a:rPr>
              <a:t>、</a:t>
            </a:r>
            <a:endParaRPr sz="2200">
              <a:latin typeface="HGP創英角ﾎﾟｯﾌﾟ体"/>
              <a:cs typeface="HGP創英角ﾎﾟｯﾌﾟ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5220" y="4027373"/>
            <a:ext cx="31603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>
                <a:latin typeface="HGP創英角ﾎﾟｯﾌﾟ体"/>
                <a:cs typeface="HGP創英角ﾎﾟｯﾌﾟ体"/>
              </a:rPr>
              <a:t>インスタグラムで情報発</a:t>
            </a:r>
            <a:r>
              <a:rPr sz="2200" spc="-1705" dirty="0">
                <a:latin typeface="HGP創英角ﾎﾟｯﾌﾟ体"/>
                <a:cs typeface="HGP創英角ﾎﾟｯﾌﾟ体"/>
              </a:rPr>
              <a:t>信</a:t>
            </a:r>
            <a:endParaRPr sz="2200">
              <a:latin typeface="HGP創英角ﾎﾟｯﾌﾟ体"/>
              <a:cs typeface="HGP創英角ﾎﾟｯﾌﾟ体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0143" y="288543"/>
            <a:ext cx="1343532" cy="148716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148454" y="2448051"/>
            <a:ext cx="1957070" cy="1118235"/>
            <a:chOff x="4148454" y="2448051"/>
            <a:chExt cx="1957070" cy="1118235"/>
          </a:xfrm>
        </p:grpSpPr>
        <p:sp>
          <p:nvSpPr>
            <p:cNvPr id="8" name="object 8"/>
            <p:cNvSpPr/>
            <p:nvPr/>
          </p:nvSpPr>
          <p:spPr>
            <a:xfrm>
              <a:off x="4157979" y="2457576"/>
              <a:ext cx="1938020" cy="1099185"/>
            </a:xfrm>
            <a:custGeom>
              <a:avLst/>
              <a:gdLst/>
              <a:ahLst/>
              <a:cxnLst/>
              <a:rect l="l" t="t" r="r" b="b"/>
              <a:pathLst>
                <a:path w="1938020" h="1099185">
                  <a:moveTo>
                    <a:pt x="969010" y="0"/>
                  </a:moveTo>
                  <a:lnTo>
                    <a:pt x="907727" y="1080"/>
                  </a:lnTo>
                  <a:lnTo>
                    <a:pt x="847457" y="4281"/>
                  </a:lnTo>
                  <a:lnTo>
                    <a:pt x="788314" y="9535"/>
                  </a:lnTo>
                  <a:lnTo>
                    <a:pt x="730411" y="16781"/>
                  </a:lnTo>
                  <a:lnTo>
                    <a:pt x="673862" y="25952"/>
                  </a:lnTo>
                  <a:lnTo>
                    <a:pt x="618779" y="36985"/>
                  </a:lnTo>
                  <a:lnTo>
                    <a:pt x="565277" y="49815"/>
                  </a:lnTo>
                  <a:lnTo>
                    <a:pt x="513469" y="64379"/>
                  </a:lnTo>
                  <a:lnTo>
                    <a:pt x="463469" y="80611"/>
                  </a:lnTo>
                  <a:lnTo>
                    <a:pt x="415390" y="98448"/>
                  </a:lnTo>
                  <a:lnTo>
                    <a:pt x="369345" y="117824"/>
                  </a:lnTo>
                  <a:lnTo>
                    <a:pt x="325448" y="138677"/>
                  </a:lnTo>
                  <a:lnTo>
                    <a:pt x="283813" y="160940"/>
                  </a:lnTo>
                  <a:lnTo>
                    <a:pt x="244553" y="184551"/>
                  </a:lnTo>
                  <a:lnTo>
                    <a:pt x="207781" y="209444"/>
                  </a:lnTo>
                  <a:lnTo>
                    <a:pt x="173611" y="235556"/>
                  </a:lnTo>
                  <a:lnTo>
                    <a:pt x="142157" y="262822"/>
                  </a:lnTo>
                  <a:lnTo>
                    <a:pt x="113533" y="291177"/>
                  </a:lnTo>
                  <a:lnTo>
                    <a:pt x="87850" y="320558"/>
                  </a:lnTo>
                  <a:lnTo>
                    <a:pt x="45767" y="382138"/>
                  </a:lnTo>
                  <a:lnTo>
                    <a:pt x="16816" y="447048"/>
                  </a:lnTo>
                  <a:lnTo>
                    <a:pt x="1906" y="514772"/>
                  </a:lnTo>
                  <a:lnTo>
                    <a:pt x="0" y="549528"/>
                  </a:lnTo>
                  <a:lnTo>
                    <a:pt x="1906" y="584299"/>
                  </a:lnTo>
                  <a:lnTo>
                    <a:pt x="16816" y="652048"/>
                  </a:lnTo>
                  <a:lnTo>
                    <a:pt x="45767" y="716979"/>
                  </a:lnTo>
                  <a:lnTo>
                    <a:pt x="87850" y="778576"/>
                  </a:lnTo>
                  <a:lnTo>
                    <a:pt x="113533" y="807965"/>
                  </a:lnTo>
                  <a:lnTo>
                    <a:pt x="142157" y="836327"/>
                  </a:lnTo>
                  <a:lnTo>
                    <a:pt x="173611" y="863598"/>
                  </a:lnTo>
                  <a:lnTo>
                    <a:pt x="207781" y="889715"/>
                  </a:lnTo>
                  <a:lnTo>
                    <a:pt x="244553" y="914613"/>
                  </a:lnTo>
                  <a:lnTo>
                    <a:pt x="283813" y="938228"/>
                  </a:lnTo>
                  <a:lnTo>
                    <a:pt x="325448" y="960495"/>
                  </a:lnTo>
                  <a:lnTo>
                    <a:pt x="369345" y="981350"/>
                  </a:lnTo>
                  <a:lnTo>
                    <a:pt x="415390" y="1000729"/>
                  </a:lnTo>
                  <a:lnTo>
                    <a:pt x="463469" y="1018568"/>
                  </a:lnTo>
                  <a:lnTo>
                    <a:pt x="513469" y="1034801"/>
                  </a:lnTo>
                  <a:lnTo>
                    <a:pt x="565277" y="1049366"/>
                  </a:lnTo>
                  <a:lnTo>
                    <a:pt x="618779" y="1062197"/>
                  </a:lnTo>
                  <a:lnTo>
                    <a:pt x="673862" y="1073231"/>
                  </a:lnTo>
                  <a:lnTo>
                    <a:pt x="730411" y="1082403"/>
                  </a:lnTo>
                  <a:lnTo>
                    <a:pt x="788314" y="1089648"/>
                  </a:lnTo>
                  <a:lnTo>
                    <a:pt x="847457" y="1094903"/>
                  </a:lnTo>
                  <a:lnTo>
                    <a:pt x="907727" y="1098104"/>
                  </a:lnTo>
                  <a:lnTo>
                    <a:pt x="969010" y="1099185"/>
                  </a:lnTo>
                  <a:lnTo>
                    <a:pt x="1030292" y="1098104"/>
                  </a:lnTo>
                  <a:lnTo>
                    <a:pt x="1090562" y="1094903"/>
                  </a:lnTo>
                  <a:lnTo>
                    <a:pt x="1149705" y="1089648"/>
                  </a:lnTo>
                  <a:lnTo>
                    <a:pt x="1207608" y="1082403"/>
                  </a:lnTo>
                  <a:lnTo>
                    <a:pt x="1264157" y="1073231"/>
                  </a:lnTo>
                  <a:lnTo>
                    <a:pt x="1319240" y="1062197"/>
                  </a:lnTo>
                  <a:lnTo>
                    <a:pt x="1372742" y="1049366"/>
                  </a:lnTo>
                  <a:lnTo>
                    <a:pt x="1424550" y="1034801"/>
                  </a:lnTo>
                  <a:lnTo>
                    <a:pt x="1474550" y="1018568"/>
                  </a:lnTo>
                  <a:lnTo>
                    <a:pt x="1522629" y="1000729"/>
                  </a:lnTo>
                  <a:lnTo>
                    <a:pt x="1568674" y="981350"/>
                  </a:lnTo>
                  <a:lnTo>
                    <a:pt x="1612571" y="960495"/>
                  </a:lnTo>
                  <a:lnTo>
                    <a:pt x="1654206" y="938228"/>
                  </a:lnTo>
                  <a:lnTo>
                    <a:pt x="1693466" y="914613"/>
                  </a:lnTo>
                  <a:lnTo>
                    <a:pt x="1730238" y="889715"/>
                  </a:lnTo>
                  <a:lnTo>
                    <a:pt x="1764408" y="863598"/>
                  </a:lnTo>
                  <a:lnTo>
                    <a:pt x="1795862" y="836327"/>
                  </a:lnTo>
                  <a:lnTo>
                    <a:pt x="1824486" y="807965"/>
                  </a:lnTo>
                  <a:lnTo>
                    <a:pt x="1850169" y="778576"/>
                  </a:lnTo>
                  <a:lnTo>
                    <a:pt x="1892252" y="716979"/>
                  </a:lnTo>
                  <a:lnTo>
                    <a:pt x="1921203" y="652048"/>
                  </a:lnTo>
                  <a:lnTo>
                    <a:pt x="1936113" y="584299"/>
                  </a:lnTo>
                  <a:lnTo>
                    <a:pt x="1938020" y="549528"/>
                  </a:lnTo>
                  <a:lnTo>
                    <a:pt x="1936113" y="514772"/>
                  </a:lnTo>
                  <a:lnTo>
                    <a:pt x="1921203" y="447048"/>
                  </a:lnTo>
                  <a:lnTo>
                    <a:pt x="1892252" y="382138"/>
                  </a:lnTo>
                  <a:lnTo>
                    <a:pt x="1850169" y="320558"/>
                  </a:lnTo>
                  <a:lnTo>
                    <a:pt x="1824486" y="291177"/>
                  </a:lnTo>
                  <a:lnTo>
                    <a:pt x="1795862" y="262822"/>
                  </a:lnTo>
                  <a:lnTo>
                    <a:pt x="1764408" y="235556"/>
                  </a:lnTo>
                  <a:lnTo>
                    <a:pt x="1730238" y="209444"/>
                  </a:lnTo>
                  <a:lnTo>
                    <a:pt x="1693466" y="184551"/>
                  </a:lnTo>
                  <a:lnTo>
                    <a:pt x="1654206" y="160940"/>
                  </a:lnTo>
                  <a:lnTo>
                    <a:pt x="1612571" y="138677"/>
                  </a:lnTo>
                  <a:lnTo>
                    <a:pt x="1568674" y="117824"/>
                  </a:lnTo>
                  <a:lnTo>
                    <a:pt x="1522629" y="98448"/>
                  </a:lnTo>
                  <a:lnTo>
                    <a:pt x="1474550" y="80611"/>
                  </a:lnTo>
                  <a:lnTo>
                    <a:pt x="1424550" y="64379"/>
                  </a:lnTo>
                  <a:lnTo>
                    <a:pt x="1372742" y="49815"/>
                  </a:lnTo>
                  <a:lnTo>
                    <a:pt x="1319240" y="36985"/>
                  </a:lnTo>
                  <a:lnTo>
                    <a:pt x="1264157" y="25952"/>
                  </a:lnTo>
                  <a:lnTo>
                    <a:pt x="1207608" y="16781"/>
                  </a:lnTo>
                  <a:lnTo>
                    <a:pt x="1149705" y="9535"/>
                  </a:lnTo>
                  <a:lnTo>
                    <a:pt x="1090562" y="4281"/>
                  </a:lnTo>
                  <a:lnTo>
                    <a:pt x="1030292" y="1080"/>
                  </a:lnTo>
                  <a:lnTo>
                    <a:pt x="969010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57979" y="2457576"/>
              <a:ext cx="1938020" cy="1099185"/>
            </a:xfrm>
            <a:custGeom>
              <a:avLst/>
              <a:gdLst/>
              <a:ahLst/>
              <a:cxnLst/>
              <a:rect l="l" t="t" r="r" b="b"/>
              <a:pathLst>
                <a:path w="1938020" h="1099185">
                  <a:moveTo>
                    <a:pt x="0" y="549528"/>
                  </a:moveTo>
                  <a:lnTo>
                    <a:pt x="7549" y="480590"/>
                  </a:lnTo>
                  <a:lnTo>
                    <a:pt x="29593" y="414209"/>
                  </a:lnTo>
                  <a:lnTo>
                    <a:pt x="65224" y="350900"/>
                  </a:lnTo>
                  <a:lnTo>
                    <a:pt x="113533" y="291177"/>
                  </a:lnTo>
                  <a:lnTo>
                    <a:pt x="142157" y="262822"/>
                  </a:lnTo>
                  <a:lnTo>
                    <a:pt x="173611" y="235556"/>
                  </a:lnTo>
                  <a:lnTo>
                    <a:pt x="207781" y="209444"/>
                  </a:lnTo>
                  <a:lnTo>
                    <a:pt x="244553" y="184551"/>
                  </a:lnTo>
                  <a:lnTo>
                    <a:pt x="283813" y="160940"/>
                  </a:lnTo>
                  <a:lnTo>
                    <a:pt x="325448" y="138677"/>
                  </a:lnTo>
                  <a:lnTo>
                    <a:pt x="369345" y="117824"/>
                  </a:lnTo>
                  <a:lnTo>
                    <a:pt x="415390" y="98448"/>
                  </a:lnTo>
                  <a:lnTo>
                    <a:pt x="463469" y="80611"/>
                  </a:lnTo>
                  <a:lnTo>
                    <a:pt x="513469" y="64379"/>
                  </a:lnTo>
                  <a:lnTo>
                    <a:pt x="565277" y="49815"/>
                  </a:lnTo>
                  <a:lnTo>
                    <a:pt x="618779" y="36985"/>
                  </a:lnTo>
                  <a:lnTo>
                    <a:pt x="673862" y="25952"/>
                  </a:lnTo>
                  <a:lnTo>
                    <a:pt x="730411" y="16781"/>
                  </a:lnTo>
                  <a:lnTo>
                    <a:pt x="788314" y="9535"/>
                  </a:lnTo>
                  <a:lnTo>
                    <a:pt x="847457" y="4281"/>
                  </a:lnTo>
                  <a:lnTo>
                    <a:pt x="907727" y="1080"/>
                  </a:lnTo>
                  <a:lnTo>
                    <a:pt x="969010" y="0"/>
                  </a:lnTo>
                  <a:lnTo>
                    <a:pt x="1030292" y="1080"/>
                  </a:lnTo>
                  <a:lnTo>
                    <a:pt x="1090562" y="4281"/>
                  </a:lnTo>
                  <a:lnTo>
                    <a:pt x="1149705" y="9535"/>
                  </a:lnTo>
                  <a:lnTo>
                    <a:pt x="1207608" y="16781"/>
                  </a:lnTo>
                  <a:lnTo>
                    <a:pt x="1264157" y="25952"/>
                  </a:lnTo>
                  <a:lnTo>
                    <a:pt x="1319240" y="36985"/>
                  </a:lnTo>
                  <a:lnTo>
                    <a:pt x="1372742" y="49815"/>
                  </a:lnTo>
                  <a:lnTo>
                    <a:pt x="1424550" y="64379"/>
                  </a:lnTo>
                  <a:lnTo>
                    <a:pt x="1474550" y="80611"/>
                  </a:lnTo>
                  <a:lnTo>
                    <a:pt x="1522629" y="98448"/>
                  </a:lnTo>
                  <a:lnTo>
                    <a:pt x="1568674" y="117824"/>
                  </a:lnTo>
                  <a:lnTo>
                    <a:pt x="1612571" y="138677"/>
                  </a:lnTo>
                  <a:lnTo>
                    <a:pt x="1654206" y="160940"/>
                  </a:lnTo>
                  <a:lnTo>
                    <a:pt x="1693466" y="184551"/>
                  </a:lnTo>
                  <a:lnTo>
                    <a:pt x="1730238" y="209444"/>
                  </a:lnTo>
                  <a:lnTo>
                    <a:pt x="1764408" y="235556"/>
                  </a:lnTo>
                  <a:lnTo>
                    <a:pt x="1795862" y="262822"/>
                  </a:lnTo>
                  <a:lnTo>
                    <a:pt x="1824486" y="291177"/>
                  </a:lnTo>
                  <a:lnTo>
                    <a:pt x="1850169" y="320558"/>
                  </a:lnTo>
                  <a:lnTo>
                    <a:pt x="1892252" y="382138"/>
                  </a:lnTo>
                  <a:lnTo>
                    <a:pt x="1921203" y="447048"/>
                  </a:lnTo>
                  <a:lnTo>
                    <a:pt x="1936113" y="514772"/>
                  </a:lnTo>
                  <a:lnTo>
                    <a:pt x="1938020" y="549528"/>
                  </a:lnTo>
                  <a:lnTo>
                    <a:pt x="1936113" y="584299"/>
                  </a:lnTo>
                  <a:lnTo>
                    <a:pt x="1921203" y="652048"/>
                  </a:lnTo>
                  <a:lnTo>
                    <a:pt x="1892252" y="716979"/>
                  </a:lnTo>
                  <a:lnTo>
                    <a:pt x="1850169" y="778576"/>
                  </a:lnTo>
                  <a:lnTo>
                    <a:pt x="1824486" y="807965"/>
                  </a:lnTo>
                  <a:lnTo>
                    <a:pt x="1795862" y="836327"/>
                  </a:lnTo>
                  <a:lnTo>
                    <a:pt x="1764408" y="863598"/>
                  </a:lnTo>
                  <a:lnTo>
                    <a:pt x="1730238" y="889715"/>
                  </a:lnTo>
                  <a:lnTo>
                    <a:pt x="1693466" y="914613"/>
                  </a:lnTo>
                  <a:lnTo>
                    <a:pt x="1654206" y="938228"/>
                  </a:lnTo>
                  <a:lnTo>
                    <a:pt x="1612571" y="960495"/>
                  </a:lnTo>
                  <a:lnTo>
                    <a:pt x="1568674" y="981350"/>
                  </a:lnTo>
                  <a:lnTo>
                    <a:pt x="1522629" y="1000729"/>
                  </a:lnTo>
                  <a:lnTo>
                    <a:pt x="1474550" y="1018568"/>
                  </a:lnTo>
                  <a:lnTo>
                    <a:pt x="1424550" y="1034801"/>
                  </a:lnTo>
                  <a:lnTo>
                    <a:pt x="1372742" y="1049366"/>
                  </a:lnTo>
                  <a:lnTo>
                    <a:pt x="1319240" y="1062197"/>
                  </a:lnTo>
                  <a:lnTo>
                    <a:pt x="1264157" y="1073231"/>
                  </a:lnTo>
                  <a:lnTo>
                    <a:pt x="1207608" y="1082403"/>
                  </a:lnTo>
                  <a:lnTo>
                    <a:pt x="1149705" y="1089648"/>
                  </a:lnTo>
                  <a:lnTo>
                    <a:pt x="1090562" y="1094903"/>
                  </a:lnTo>
                  <a:lnTo>
                    <a:pt x="1030292" y="1098104"/>
                  </a:lnTo>
                  <a:lnTo>
                    <a:pt x="969010" y="1099185"/>
                  </a:lnTo>
                  <a:lnTo>
                    <a:pt x="907727" y="1098104"/>
                  </a:lnTo>
                  <a:lnTo>
                    <a:pt x="847457" y="1094903"/>
                  </a:lnTo>
                  <a:lnTo>
                    <a:pt x="788314" y="1089648"/>
                  </a:lnTo>
                  <a:lnTo>
                    <a:pt x="730411" y="1082403"/>
                  </a:lnTo>
                  <a:lnTo>
                    <a:pt x="673862" y="1073231"/>
                  </a:lnTo>
                  <a:lnTo>
                    <a:pt x="618779" y="1062197"/>
                  </a:lnTo>
                  <a:lnTo>
                    <a:pt x="565277" y="1049366"/>
                  </a:lnTo>
                  <a:lnTo>
                    <a:pt x="513469" y="1034801"/>
                  </a:lnTo>
                  <a:lnTo>
                    <a:pt x="463469" y="1018568"/>
                  </a:lnTo>
                  <a:lnTo>
                    <a:pt x="415390" y="1000729"/>
                  </a:lnTo>
                  <a:lnTo>
                    <a:pt x="369345" y="981350"/>
                  </a:lnTo>
                  <a:lnTo>
                    <a:pt x="325448" y="960495"/>
                  </a:lnTo>
                  <a:lnTo>
                    <a:pt x="283813" y="938228"/>
                  </a:lnTo>
                  <a:lnTo>
                    <a:pt x="244553" y="914613"/>
                  </a:lnTo>
                  <a:lnTo>
                    <a:pt x="207781" y="889715"/>
                  </a:lnTo>
                  <a:lnTo>
                    <a:pt x="173611" y="863598"/>
                  </a:lnTo>
                  <a:lnTo>
                    <a:pt x="142157" y="836327"/>
                  </a:lnTo>
                  <a:lnTo>
                    <a:pt x="113533" y="807965"/>
                  </a:lnTo>
                  <a:lnTo>
                    <a:pt x="87850" y="778576"/>
                  </a:lnTo>
                  <a:lnTo>
                    <a:pt x="45767" y="716979"/>
                  </a:lnTo>
                  <a:lnTo>
                    <a:pt x="16816" y="652048"/>
                  </a:lnTo>
                  <a:lnTo>
                    <a:pt x="1906" y="584299"/>
                  </a:lnTo>
                  <a:lnTo>
                    <a:pt x="0" y="549528"/>
                  </a:lnTo>
                  <a:close/>
                </a:path>
              </a:pathLst>
            </a:custGeom>
            <a:ln w="19050">
              <a:solidFill>
                <a:srgbClr val="6C5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05020" y="2697861"/>
            <a:ext cx="10439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HGP創英角ﾎﾟｯﾌﾟ体"/>
                <a:cs typeface="HGP創英角ﾎﾟｯﾌﾟ体"/>
              </a:rPr>
              <a:t>教育研修</a:t>
            </a:r>
            <a:endParaRPr sz="2000">
              <a:latin typeface="HGP創英角ﾎﾟｯﾌﾟ体"/>
              <a:cs typeface="HGP創英角ﾎﾟｯﾌﾟ体"/>
            </a:endParaRPr>
          </a:p>
          <a:p>
            <a:pPr algn="ctr">
              <a:lnSpc>
                <a:spcPct val="100000"/>
              </a:lnSpc>
            </a:pPr>
            <a:r>
              <a:rPr sz="2000" spc="-30" dirty="0">
                <a:latin typeface="HGP創英角ﾎﾟｯﾌﾟ体"/>
                <a:cs typeface="HGP創英角ﾎﾟｯﾌﾟ体"/>
              </a:rPr>
              <a:t>事業</a:t>
            </a:r>
            <a:endParaRPr sz="2000">
              <a:latin typeface="HGP創英角ﾎﾟｯﾌﾟ体"/>
              <a:cs typeface="HGP創英角ﾎﾟｯﾌﾟ体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80201" y="4197096"/>
            <a:ext cx="1753870" cy="898525"/>
            <a:chOff x="6180201" y="4197096"/>
            <a:chExt cx="1753870" cy="898525"/>
          </a:xfrm>
        </p:grpSpPr>
        <p:sp>
          <p:nvSpPr>
            <p:cNvPr id="12" name="object 12"/>
            <p:cNvSpPr/>
            <p:nvPr/>
          </p:nvSpPr>
          <p:spPr>
            <a:xfrm>
              <a:off x="6189726" y="4206621"/>
              <a:ext cx="1734820" cy="879475"/>
            </a:xfrm>
            <a:custGeom>
              <a:avLst/>
              <a:gdLst/>
              <a:ahLst/>
              <a:cxnLst/>
              <a:rect l="l" t="t" r="r" b="b"/>
              <a:pathLst>
                <a:path w="1734820" h="879475">
                  <a:moveTo>
                    <a:pt x="867409" y="0"/>
                  </a:moveTo>
                  <a:lnTo>
                    <a:pt x="805464" y="1103"/>
                  </a:lnTo>
                  <a:lnTo>
                    <a:pt x="744694" y="4366"/>
                  </a:lnTo>
                  <a:lnTo>
                    <a:pt x="685246" y="9712"/>
                  </a:lnTo>
                  <a:lnTo>
                    <a:pt x="627267" y="17067"/>
                  </a:lnTo>
                  <a:lnTo>
                    <a:pt x="570904" y="26358"/>
                  </a:lnTo>
                  <a:lnTo>
                    <a:pt x="516303" y="37510"/>
                  </a:lnTo>
                  <a:lnTo>
                    <a:pt x="463611" y="50447"/>
                  </a:lnTo>
                  <a:lnTo>
                    <a:pt x="412976" y="65097"/>
                  </a:lnTo>
                  <a:lnTo>
                    <a:pt x="364543" y="81384"/>
                  </a:lnTo>
                  <a:lnTo>
                    <a:pt x="318461" y="99234"/>
                  </a:lnTo>
                  <a:lnTo>
                    <a:pt x="274874" y="118573"/>
                  </a:lnTo>
                  <a:lnTo>
                    <a:pt x="233931" y="139326"/>
                  </a:lnTo>
                  <a:lnTo>
                    <a:pt x="195778" y="161419"/>
                  </a:lnTo>
                  <a:lnTo>
                    <a:pt x="160562" y="184778"/>
                  </a:lnTo>
                  <a:lnTo>
                    <a:pt x="128430" y="209327"/>
                  </a:lnTo>
                  <a:lnTo>
                    <a:pt x="99528" y="234993"/>
                  </a:lnTo>
                  <a:lnTo>
                    <a:pt x="52002" y="289378"/>
                  </a:lnTo>
                  <a:lnTo>
                    <a:pt x="19161" y="347337"/>
                  </a:lnTo>
                  <a:lnTo>
                    <a:pt x="2177" y="408274"/>
                  </a:lnTo>
                  <a:lnTo>
                    <a:pt x="0" y="439673"/>
                  </a:lnTo>
                  <a:lnTo>
                    <a:pt x="2177" y="471074"/>
                  </a:lnTo>
                  <a:lnTo>
                    <a:pt x="19161" y="532016"/>
                  </a:lnTo>
                  <a:lnTo>
                    <a:pt x="52002" y="589984"/>
                  </a:lnTo>
                  <a:lnTo>
                    <a:pt x="99528" y="644382"/>
                  </a:lnTo>
                  <a:lnTo>
                    <a:pt x="128430" y="670055"/>
                  </a:lnTo>
                  <a:lnTo>
                    <a:pt x="160562" y="694612"/>
                  </a:lnTo>
                  <a:lnTo>
                    <a:pt x="195778" y="717979"/>
                  </a:lnTo>
                  <a:lnTo>
                    <a:pt x="233931" y="740080"/>
                  </a:lnTo>
                  <a:lnTo>
                    <a:pt x="274874" y="760842"/>
                  </a:lnTo>
                  <a:lnTo>
                    <a:pt x="318461" y="780189"/>
                  </a:lnTo>
                  <a:lnTo>
                    <a:pt x="364543" y="798047"/>
                  </a:lnTo>
                  <a:lnTo>
                    <a:pt x="412976" y="814342"/>
                  </a:lnTo>
                  <a:lnTo>
                    <a:pt x="463611" y="828998"/>
                  </a:lnTo>
                  <a:lnTo>
                    <a:pt x="516303" y="841943"/>
                  </a:lnTo>
                  <a:lnTo>
                    <a:pt x="570904" y="853100"/>
                  </a:lnTo>
                  <a:lnTo>
                    <a:pt x="627267" y="862396"/>
                  </a:lnTo>
                  <a:lnTo>
                    <a:pt x="685246" y="869756"/>
                  </a:lnTo>
                  <a:lnTo>
                    <a:pt x="744694" y="875106"/>
                  </a:lnTo>
                  <a:lnTo>
                    <a:pt x="805464" y="878370"/>
                  </a:lnTo>
                  <a:lnTo>
                    <a:pt x="867409" y="879474"/>
                  </a:lnTo>
                  <a:lnTo>
                    <a:pt x="929355" y="878370"/>
                  </a:lnTo>
                  <a:lnTo>
                    <a:pt x="990125" y="875106"/>
                  </a:lnTo>
                  <a:lnTo>
                    <a:pt x="1049573" y="869756"/>
                  </a:lnTo>
                  <a:lnTo>
                    <a:pt x="1107552" y="862396"/>
                  </a:lnTo>
                  <a:lnTo>
                    <a:pt x="1163915" y="853100"/>
                  </a:lnTo>
                  <a:lnTo>
                    <a:pt x="1218516" y="841943"/>
                  </a:lnTo>
                  <a:lnTo>
                    <a:pt x="1271208" y="828998"/>
                  </a:lnTo>
                  <a:lnTo>
                    <a:pt x="1321843" y="814342"/>
                  </a:lnTo>
                  <a:lnTo>
                    <a:pt x="1370276" y="798047"/>
                  </a:lnTo>
                  <a:lnTo>
                    <a:pt x="1416358" y="780189"/>
                  </a:lnTo>
                  <a:lnTo>
                    <a:pt x="1459945" y="760842"/>
                  </a:lnTo>
                  <a:lnTo>
                    <a:pt x="1500888" y="740080"/>
                  </a:lnTo>
                  <a:lnTo>
                    <a:pt x="1539041" y="717979"/>
                  </a:lnTo>
                  <a:lnTo>
                    <a:pt x="1574257" y="694612"/>
                  </a:lnTo>
                  <a:lnTo>
                    <a:pt x="1606389" y="670055"/>
                  </a:lnTo>
                  <a:lnTo>
                    <a:pt x="1635291" y="644382"/>
                  </a:lnTo>
                  <a:lnTo>
                    <a:pt x="1682817" y="589984"/>
                  </a:lnTo>
                  <a:lnTo>
                    <a:pt x="1715658" y="532016"/>
                  </a:lnTo>
                  <a:lnTo>
                    <a:pt x="1732642" y="471074"/>
                  </a:lnTo>
                  <a:lnTo>
                    <a:pt x="1734820" y="439673"/>
                  </a:lnTo>
                  <a:lnTo>
                    <a:pt x="1732642" y="408274"/>
                  </a:lnTo>
                  <a:lnTo>
                    <a:pt x="1715658" y="347337"/>
                  </a:lnTo>
                  <a:lnTo>
                    <a:pt x="1682817" y="289378"/>
                  </a:lnTo>
                  <a:lnTo>
                    <a:pt x="1635291" y="234993"/>
                  </a:lnTo>
                  <a:lnTo>
                    <a:pt x="1606389" y="209327"/>
                  </a:lnTo>
                  <a:lnTo>
                    <a:pt x="1574257" y="184778"/>
                  </a:lnTo>
                  <a:lnTo>
                    <a:pt x="1539041" y="161419"/>
                  </a:lnTo>
                  <a:lnTo>
                    <a:pt x="1500888" y="139326"/>
                  </a:lnTo>
                  <a:lnTo>
                    <a:pt x="1459945" y="118573"/>
                  </a:lnTo>
                  <a:lnTo>
                    <a:pt x="1416358" y="99234"/>
                  </a:lnTo>
                  <a:lnTo>
                    <a:pt x="1370276" y="81384"/>
                  </a:lnTo>
                  <a:lnTo>
                    <a:pt x="1321843" y="65097"/>
                  </a:lnTo>
                  <a:lnTo>
                    <a:pt x="1271208" y="50447"/>
                  </a:lnTo>
                  <a:lnTo>
                    <a:pt x="1218516" y="37510"/>
                  </a:lnTo>
                  <a:lnTo>
                    <a:pt x="1163915" y="26358"/>
                  </a:lnTo>
                  <a:lnTo>
                    <a:pt x="1107552" y="17067"/>
                  </a:lnTo>
                  <a:lnTo>
                    <a:pt x="1049573" y="9712"/>
                  </a:lnTo>
                  <a:lnTo>
                    <a:pt x="990125" y="4366"/>
                  </a:lnTo>
                  <a:lnTo>
                    <a:pt x="929355" y="1103"/>
                  </a:lnTo>
                  <a:lnTo>
                    <a:pt x="867409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89726" y="4206621"/>
              <a:ext cx="1734820" cy="879475"/>
            </a:xfrm>
            <a:custGeom>
              <a:avLst/>
              <a:gdLst/>
              <a:ahLst/>
              <a:cxnLst/>
              <a:rect l="l" t="t" r="r" b="b"/>
              <a:pathLst>
                <a:path w="1734820" h="879475">
                  <a:moveTo>
                    <a:pt x="0" y="439673"/>
                  </a:moveTo>
                  <a:lnTo>
                    <a:pt x="8614" y="377470"/>
                  </a:lnTo>
                  <a:lnTo>
                    <a:pt x="33673" y="317948"/>
                  </a:lnTo>
                  <a:lnTo>
                    <a:pt x="74003" y="261702"/>
                  </a:lnTo>
                  <a:lnTo>
                    <a:pt x="128430" y="209327"/>
                  </a:lnTo>
                  <a:lnTo>
                    <a:pt x="160562" y="184778"/>
                  </a:lnTo>
                  <a:lnTo>
                    <a:pt x="195778" y="161419"/>
                  </a:lnTo>
                  <a:lnTo>
                    <a:pt x="233931" y="139326"/>
                  </a:lnTo>
                  <a:lnTo>
                    <a:pt x="274874" y="118573"/>
                  </a:lnTo>
                  <a:lnTo>
                    <a:pt x="318461" y="99234"/>
                  </a:lnTo>
                  <a:lnTo>
                    <a:pt x="364543" y="81384"/>
                  </a:lnTo>
                  <a:lnTo>
                    <a:pt x="412976" y="65097"/>
                  </a:lnTo>
                  <a:lnTo>
                    <a:pt x="463611" y="50447"/>
                  </a:lnTo>
                  <a:lnTo>
                    <a:pt x="516303" y="37510"/>
                  </a:lnTo>
                  <a:lnTo>
                    <a:pt x="570904" y="26358"/>
                  </a:lnTo>
                  <a:lnTo>
                    <a:pt x="627267" y="17067"/>
                  </a:lnTo>
                  <a:lnTo>
                    <a:pt x="685246" y="9712"/>
                  </a:lnTo>
                  <a:lnTo>
                    <a:pt x="744694" y="4366"/>
                  </a:lnTo>
                  <a:lnTo>
                    <a:pt x="805464" y="1103"/>
                  </a:lnTo>
                  <a:lnTo>
                    <a:pt x="867409" y="0"/>
                  </a:lnTo>
                  <a:lnTo>
                    <a:pt x="929355" y="1103"/>
                  </a:lnTo>
                  <a:lnTo>
                    <a:pt x="990125" y="4366"/>
                  </a:lnTo>
                  <a:lnTo>
                    <a:pt x="1049573" y="9712"/>
                  </a:lnTo>
                  <a:lnTo>
                    <a:pt x="1107552" y="17067"/>
                  </a:lnTo>
                  <a:lnTo>
                    <a:pt x="1163915" y="26358"/>
                  </a:lnTo>
                  <a:lnTo>
                    <a:pt x="1218516" y="37510"/>
                  </a:lnTo>
                  <a:lnTo>
                    <a:pt x="1271208" y="50447"/>
                  </a:lnTo>
                  <a:lnTo>
                    <a:pt x="1321843" y="65097"/>
                  </a:lnTo>
                  <a:lnTo>
                    <a:pt x="1370276" y="81384"/>
                  </a:lnTo>
                  <a:lnTo>
                    <a:pt x="1416358" y="99234"/>
                  </a:lnTo>
                  <a:lnTo>
                    <a:pt x="1459945" y="118573"/>
                  </a:lnTo>
                  <a:lnTo>
                    <a:pt x="1500888" y="139326"/>
                  </a:lnTo>
                  <a:lnTo>
                    <a:pt x="1539041" y="161419"/>
                  </a:lnTo>
                  <a:lnTo>
                    <a:pt x="1574257" y="184778"/>
                  </a:lnTo>
                  <a:lnTo>
                    <a:pt x="1606389" y="209327"/>
                  </a:lnTo>
                  <a:lnTo>
                    <a:pt x="1635291" y="234993"/>
                  </a:lnTo>
                  <a:lnTo>
                    <a:pt x="1682817" y="289378"/>
                  </a:lnTo>
                  <a:lnTo>
                    <a:pt x="1715658" y="347337"/>
                  </a:lnTo>
                  <a:lnTo>
                    <a:pt x="1732642" y="408274"/>
                  </a:lnTo>
                  <a:lnTo>
                    <a:pt x="1734820" y="439673"/>
                  </a:lnTo>
                  <a:lnTo>
                    <a:pt x="1732642" y="471074"/>
                  </a:lnTo>
                  <a:lnTo>
                    <a:pt x="1715658" y="532016"/>
                  </a:lnTo>
                  <a:lnTo>
                    <a:pt x="1682817" y="589984"/>
                  </a:lnTo>
                  <a:lnTo>
                    <a:pt x="1635291" y="644382"/>
                  </a:lnTo>
                  <a:lnTo>
                    <a:pt x="1606389" y="670055"/>
                  </a:lnTo>
                  <a:lnTo>
                    <a:pt x="1574257" y="694612"/>
                  </a:lnTo>
                  <a:lnTo>
                    <a:pt x="1539041" y="717979"/>
                  </a:lnTo>
                  <a:lnTo>
                    <a:pt x="1500888" y="740080"/>
                  </a:lnTo>
                  <a:lnTo>
                    <a:pt x="1459945" y="760842"/>
                  </a:lnTo>
                  <a:lnTo>
                    <a:pt x="1416358" y="780189"/>
                  </a:lnTo>
                  <a:lnTo>
                    <a:pt x="1370276" y="798047"/>
                  </a:lnTo>
                  <a:lnTo>
                    <a:pt x="1321843" y="814342"/>
                  </a:lnTo>
                  <a:lnTo>
                    <a:pt x="1271208" y="828998"/>
                  </a:lnTo>
                  <a:lnTo>
                    <a:pt x="1218516" y="841943"/>
                  </a:lnTo>
                  <a:lnTo>
                    <a:pt x="1163915" y="853100"/>
                  </a:lnTo>
                  <a:lnTo>
                    <a:pt x="1107552" y="862396"/>
                  </a:lnTo>
                  <a:lnTo>
                    <a:pt x="1049573" y="869756"/>
                  </a:lnTo>
                  <a:lnTo>
                    <a:pt x="990125" y="875106"/>
                  </a:lnTo>
                  <a:lnTo>
                    <a:pt x="929355" y="878370"/>
                  </a:lnTo>
                  <a:lnTo>
                    <a:pt x="867409" y="879474"/>
                  </a:lnTo>
                  <a:lnTo>
                    <a:pt x="805464" y="878370"/>
                  </a:lnTo>
                  <a:lnTo>
                    <a:pt x="744694" y="875106"/>
                  </a:lnTo>
                  <a:lnTo>
                    <a:pt x="685246" y="869756"/>
                  </a:lnTo>
                  <a:lnTo>
                    <a:pt x="627267" y="862396"/>
                  </a:lnTo>
                  <a:lnTo>
                    <a:pt x="570904" y="853100"/>
                  </a:lnTo>
                  <a:lnTo>
                    <a:pt x="516303" y="841943"/>
                  </a:lnTo>
                  <a:lnTo>
                    <a:pt x="463611" y="828998"/>
                  </a:lnTo>
                  <a:lnTo>
                    <a:pt x="412976" y="814342"/>
                  </a:lnTo>
                  <a:lnTo>
                    <a:pt x="364543" y="798047"/>
                  </a:lnTo>
                  <a:lnTo>
                    <a:pt x="318461" y="780189"/>
                  </a:lnTo>
                  <a:lnTo>
                    <a:pt x="274874" y="760842"/>
                  </a:lnTo>
                  <a:lnTo>
                    <a:pt x="233931" y="740080"/>
                  </a:lnTo>
                  <a:lnTo>
                    <a:pt x="195778" y="717979"/>
                  </a:lnTo>
                  <a:lnTo>
                    <a:pt x="160562" y="694612"/>
                  </a:lnTo>
                  <a:lnTo>
                    <a:pt x="128430" y="670055"/>
                  </a:lnTo>
                  <a:lnTo>
                    <a:pt x="99528" y="644382"/>
                  </a:lnTo>
                  <a:lnTo>
                    <a:pt x="52002" y="589984"/>
                  </a:lnTo>
                  <a:lnTo>
                    <a:pt x="19161" y="532016"/>
                  </a:lnTo>
                  <a:lnTo>
                    <a:pt x="2177" y="471074"/>
                  </a:lnTo>
                  <a:lnTo>
                    <a:pt x="0" y="439673"/>
                  </a:lnTo>
                  <a:close/>
                </a:path>
              </a:pathLst>
            </a:custGeom>
            <a:ln w="19050">
              <a:solidFill>
                <a:srgbClr val="CC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535928" y="4489526"/>
            <a:ext cx="1043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HGP創英角ﾎﾟｯﾌﾟ体"/>
                <a:cs typeface="HGP創英角ﾎﾟｯﾌﾟ体"/>
              </a:rPr>
              <a:t>相談事業</a:t>
            </a:r>
            <a:endParaRPr sz="2000">
              <a:latin typeface="HGP創英角ﾎﾟｯﾌﾟ体"/>
              <a:cs typeface="HGP創英角ﾎﾟｯﾌﾟ体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516878" y="2760598"/>
            <a:ext cx="1754505" cy="1017269"/>
            <a:chOff x="6516878" y="2760598"/>
            <a:chExt cx="1754505" cy="1017269"/>
          </a:xfrm>
        </p:grpSpPr>
        <p:sp>
          <p:nvSpPr>
            <p:cNvPr id="16" name="object 16"/>
            <p:cNvSpPr/>
            <p:nvPr/>
          </p:nvSpPr>
          <p:spPr>
            <a:xfrm>
              <a:off x="6526403" y="2770123"/>
              <a:ext cx="1735455" cy="998219"/>
            </a:xfrm>
            <a:custGeom>
              <a:avLst/>
              <a:gdLst/>
              <a:ahLst/>
              <a:cxnLst/>
              <a:rect l="l" t="t" r="r" b="b"/>
              <a:pathLst>
                <a:path w="1735454" h="998220">
                  <a:moveTo>
                    <a:pt x="867537" y="0"/>
                  </a:moveTo>
                  <a:lnTo>
                    <a:pt x="808149" y="1151"/>
                  </a:lnTo>
                  <a:lnTo>
                    <a:pt x="749834" y="4554"/>
                  </a:lnTo>
                  <a:lnTo>
                    <a:pt x="692721" y="10137"/>
                  </a:lnTo>
                  <a:lnTo>
                    <a:pt x="636940" y="17823"/>
                  </a:lnTo>
                  <a:lnTo>
                    <a:pt x="582619" y="27539"/>
                  </a:lnTo>
                  <a:lnTo>
                    <a:pt x="529887" y="39211"/>
                  </a:lnTo>
                  <a:lnTo>
                    <a:pt x="478875" y="52764"/>
                  </a:lnTo>
                  <a:lnTo>
                    <a:pt x="429711" y="68123"/>
                  </a:lnTo>
                  <a:lnTo>
                    <a:pt x="382525" y="85216"/>
                  </a:lnTo>
                  <a:lnTo>
                    <a:pt x="337446" y="103966"/>
                  </a:lnTo>
                  <a:lnTo>
                    <a:pt x="294603" y="124301"/>
                  </a:lnTo>
                  <a:lnTo>
                    <a:pt x="254126" y="146145"/>
                  </a:lnTo>
                  <a:lnTo>
                    <a:pt x="216145" y="169424"/>
                  </a:lnTo>
                  <a:lnTo>
                    <a:pt x="180787" y="194065"/>
                  </a:lnTo>
                  <a:lnTo>
                    <a:pt x="148183" y="219992"/>
                  </a:lnTo>
                  <a:lnTo>
                    <a:pt x="118462" y="247132"/>
                  </a:lnTo>
                  <a:lnTo>
                    <a:pt x="91754" y="275410"/>
                  </a:lnTo>
                  <a:lnTo>
                    <a:pt x="47890" y="335083"/>
                  </a:lnTo>
                  <a:lnTo>
                    <a:pt x="17628" y="398417"/>
                  </a:lnTo>
                  <a:lnTo>
                    <a:pt x="2001" y="464818"/>
                  </a:lnTo>
                  <a:lnTo>
                    <a:pt x="0" y="498983"/>
                  </a:lnTo>
                  <a:lnTo>
                    <a:pt x="2001" y="533147"/>
                  </a:lnTo>
                  <a:lnTo>
                    <a:pt x="17628" y="599548"/>
                  </a:lnTo>
                  <a:lnTo>
                    <a:pt x="47890" y="662882"/>
                  </a:lnTo>
                  <a:lnTo>
                    <a:pt x="91754" y="722555"/>
                  </a:lnTo>
                  <a:lnTo>
                    <a:pt x="118462" y="750833"/>
                  </a:lnTo>
                  <a:lnTo>
                    <a:pt x="148183" y="777973"/>
                  </a:lnTo>
                  <a:lnTo>
                    <a:pt x="180787" y="803900"/>
                  </a:lnTo>
                  <a:lnTo>
                    <a:pt x="216145" y="828541"/>
                  </a:lnTo>
                  <a:lnTo>
                    <a:pt x="254126" y="851820"/>
                  </a:lnTo>
                  <a:lnTo>
                    <a:pt x="294603" y="873664"/>
                  </a:lnTo>
                  <a:lnTo>
                    <a:pt x="337446" y="893999"/>
                  </a:lnTo>
                  <a:lnTo>
                    <a:pt x="382525" y="912749"/>
                  </a:lnTo>
                  <a:lnTo>
                    <a:pt x="429711" y="929842"/>
                  </a:lnTo>
                  <a:lnTo>
                    <a:pt x="478875" y="945201"/>
                  </a:lnTo>
                  <a:lnTo>
                    <a:pt x="529887" y="958754"/>
                  </a:lnTo>
                  <a:lnTo>
                    <a:pt x="582619" y="970426"/>
                  </a:lnTo>
                  <a:lnTo>
                    <a:pt x="636940" y="980142"/>
                  </a:lnTo>
                  <a:lnTo>
                    <a:pt x="692721" y="987828"/>
                  </a:lnTo>
                  <a:lnTo>
                    <a:pt x="749834" y="993411"/>
                  </a:lnTo>
                  <a:lnTo>
                    <a:pt x="808149" y="996814"/>
                  </a:lnTo>
                  <a:lnTo>
                    <a:pt x="867537" y="997965"/>
                  </a:lnTo>
                  <a:lnTo>
                    <a:pt x="926923" y="996814"/>
                  </a:lnTo>
                  <a:lnTo>
                    <a:pt x="985236" y="993411"/>
                  </a:lnTo>
                  <a:lnTo>
                    <a:pt x="1042346" y="987828"/>
                  </a:lnTo>
                  <a:lnTo>
                    <a:pt x="1098124" y="980142"/>
                  </a:lnTo>
                  <a:lnTo>
                    <a:pt x="1152440" y="970426"/>
                  </a:lnTo>
                  <a:lnTo>
                    <a:pt x="1205166" y="958754"/>
                  </a:lnTo>
                  <a:lnTo>
                    <a:pt x="1256172" y="945201"/>
                  </a:lnTo>
                  <a:lnTo>
                    <a:pt x="1305329" y="929842"/>
                  </a:lnTo>
                  <a:lnTo>
                    <a:pt x="1352508" y="912749"/>
                  </a:lnTo>
                  <a:lnTo>
                    <a:pt x="1397579" y="893999"/>
                  </a:lnTo>
                  <a:lnTo>
                    <a:pt x="1440414" y="873664"/>
                  </a:lnTo>
                  <a:lnTo>
                    <a:pt x="1480883" y="851820"/>
                  </a:lnTo>
                  <a:lnTo>
                    <a:pt x="1518857" y="828541"/>
                  </a:lnTo>
                  <a:lnTo>
                    <a:pt x="1554207" y="803900"/>
                  </a:lnTo>
                  <a:lnTo>
                    <a:pt x="1586803" y="777973"/>
                  </a:lnTo>
                  <a:lnTo>
                    <a:pt x="1616517" y="750833"/>
                  </a:lnTo>
                  <a:lnTo>
                    <a:pt x="1643218" y="722555"/>
                  </a:lnTo>
                  <a:lnTo>
                    <a:pt x="1687070" y="662882"/>
                  </a:lnTo>
                  <a:lnTo>
                    <a:pt x="1717323" y="599548"/>
                  </a:lnTo>
                  <a:lnTo>
                    <a:pt x="1732945" y="533147"/>
                  </a:lnTo>
                  <a:lnTo>
                    <a:pt x="1734947" y="498983"/>
                  </a:lnTo>
                  <a:lnTo>
                    <a:pt x="1732945" y="464818"/>
                  </a:lnTo>
                  <a:lnTo>
                    <a:pt x="1717323" y="398417"/>
                  </a:lnTo>
                  <a:lnTo>
                    <a:pt x="1687070" y="335083"/>
                  </a:lnTo>
                  <a:lnTo>
                    <a:pt x="1643218" y="275410"/>
                  </a:lnTo>
                  <a:lnTo>
                    <a:pt x="1616517" y="247132"/>
                  </a:lnTo>
                  <a:lnTo>
                    <a:pt x="1586803" y="219992"/>
                  </a:lnTo>
                  <a:lnTo>
                    <a:pt x="1554207" y="194065"/>
                  </a:lnTo>
                  <a:lnTo>
                    <a:pt x="1518857" y="169424"/>
                  </a:lnTo>
                  <a:lnTo>
                    <a:pt x="1480883" y="146145"/>
                  </a:lnTo>
                  <a:lnTo>
                    <a:pt x="1440414" y="124301"/>
                  </a:lnTo>
                  <a:lnTo>
                    <a:pt x="1397579" y="103966"/>
                  </a:lnTo>
                  <a:lnTo>
                    <a:pt x="1352508" y="85216"/>
                  </a:lnTo>
                  <a:lnTo>
                    <a:pt x="1305329" y="68123"/>
                  </a:lnTo>
                  <a:lnTo>
                    <a:pt x="1256172" y="52764"/>
                  </a:lnTo>
                  <a:lnTo>
                    <a:pt x="1205166" y="39211"/>
                  </a:lnTo>
                  <a:lnTo>
                    <a:pt x="1152440" y="27539"/>
                  </a:lnTo>
                  <a:lnTo>
                    <a:pt x="1098124" y="17823"/>
                  </a:lnTo>
                  <a:lnTo>
                    <a:pt x="1042346" y="10137"/>
                  </a:lnTo>
                  <a:lnTo>
                    <a:pt x="985236" y="4554"/>
                  </a:lnTo>
                  <a:lnTo>
                    <a:pt x="926923" y="1151"/>
                  </a:lnTo>
                  <a:lnTo>
                    <a:pt x="86753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6403" y="2770123"/>
              <a:ext cx="1735455" cy="998219"/>
            </a:xfrm>
            <a:custGeom>
              <a:avLst/>
              <a:gdLst/>
              <a:ahLst/>
              <a:cxnLst/>
              <a:rect l="l" t="t" r="r" b="b"/>
              <a:pathLst>
                <a:path w="1735454" h="998220">
                  <a:moveTo>
                    <a:pt x="0" y="498983"/>
                  </a:moveTo>
                  <a:lnTo>
                    <a:pt x="7921" y="431272"/>
                  </a:lnTo>
                  <a:lnTo>
                    <a:pt x="30995" y="366330"/>
                  </a:lnTo>
                  <a:lnTo>
                    <a:pt x="68187" y="304752"/>
                  </a:lnTo>
                  <a:lnTo>
                    <a:pt x="118462" y="247132"/>
                  </a:lnTo>
                  <a:lnTo>
                    <a:pt x="148183" y="219992"/>
                  </a:lnTo>
                  <a:lnTo>
                    <a:pt x="180787" y="194065"/>
                  </a:lnTo>
                  <a:lnTo>
                    <a:pt x="216145" y="169424"/>
                  </a:lnTo>
                  <a:lnTo>
                    <a:pt x="254126" y="146145"/>
                  </a:lnTo>
                  <a:lnTo>
                    <a:pt x="294603" y="124301"/>
                  </a:lnTo>
                  <a:lnTo>
                    <a:pt x="337446" y="103966"/>
                  </a:lnTo>
                  <a:lnTo>
                    <a:pt x="382525" y="85216"/>
                  </a:lnTo>
                  <a:lnTo>
                    <a:pt x="429711" y="68123"/>
                  </a:lnTo>
                  <a:lnTo>
                    <a:pt x="478875" y="52764"/>
                  </a:lnTo>
                  <a:lnTo>
                    <a:pt x="529887" y="39211"/>
                  </a:lnTo>
                  <a:lnTo>
                    <a:pt x="582619" y="27539"/>
                  </a:lnTo>
                  <a:lnTo>
                    <a:pt x="636940" y="17823"/>
                  </a:lnTo>
                  <a:lnTo>
                    <a:pt x="692721" y="10137"/>
                  </a:lnTo>
                  <a:lnTo>
                    <a:pt x="749834" y="4554"/>
                  </a:lnTo>
                  <a:lnTo>
                    <a:pt x="808149" y="1151"/>
                  </a:lnTo>
                  <a:lnTo>
                    <a:pt x="867537" y="0"/>
                  </a:lnTo>
                  <a:lnTo>
                    <a:pt x="926923" y="1151"/>
                  </a:lnTo>
                  <a:lnTo>
                    <a:pt x="985236" y="4554"/>
                  </a:lnTo>
                  <a:lnTo>
                    <a:pt x="1042346" y="10137"/>
                  </a:lnTo>
                  <a:lnTo>
                    <a:pt x="1098124" y="17823"/>
                  </a:lnTo>
                  <a:lnTo>
                    <a:pt x="1152440" y="27539"/>
                  </a:lnTo>
                  <a:lnTo>
                    <a:pt x="1205166" y="39211"/>
                  </a:lnTo>
                  <a:lnTo>
                    <a:pt x="1256172" y="52764"/>
                  </a:lnTo>
                  <a:lnTo>
                    <a:pt x="1305329" y="68123"/>
                  </a:lnTo>
                  <a:lnTo>
                    <a:pt x="1352508" y="85216"/>
                  </a:lnTo>
                  <a:lnTo>
                    <a:pt x="1397579" y="103966"/>
                  </a:lnTo>
                  <a:lnTo>
                    <a:pt x="1440414" y="124301"/>
                  </a:lnTo>
                  <a:lnTo>
                    <a:pt x="1480883" y="146145"/>
                  </a:lnTo>
                  <a:lnTo>
                    <a:pt x="1518857" y="169424"/>
                  </a:lnTo>
                  <a:lnTo>
                    <a:pt x="1554207" y="194065"/>
                  </a:lnTo>
                  <a:lnTo>
                    <a:pt x="1586803" y="219992"/>
                  </a:lnTo>
                  <a:lnTo>
                    <a:pt x="1616517" y="247132"/>
                  </a:lnTo>
                  <a:lnTo>
                    <a:pt x="1643218" y="275410"/>
                  </a:lnTo>
                  <a:lnTo>
                    <a:pt x="1687070" y="335083"/>
                  </a:lnTo>
                  <a:lnTo>
                    <a:pt x="1717323" y="398417"/>
                  </a:lnTo>
                  <a:lnTo>
                    <a:pt x="1732945" y="464818"/>
                  </a:lnTo>
                  <a:lnTo>
                    <a:pt x="1734947" y="498983"/>
                  </a:lnTo>
                  <a:lnTo>
                    <a:pt x="1732945" y="533147"/>
                  </a:lnTo>
                  <a:lnTo>
                    <a:pt x="1717323" y="599548"/>
                  </a:lnTo>
                  <a:lnTo>
                    <a:pt x="1687070" y="662882"/>
                  </a:lnTo>
                  <a:lnTo>
                    <a:pt x="1643218" y="722555"/>
                  </a:lnTo>
                  <a:lnTo>
                    <a:pt x="1616517" y="750833"/>
                  </a:lnTo>
                  <a:lnTo>
                    <a:pt x="1586803" y="777973"/>
                  </a:lnTo>
                  <a:lnTo>
                    <a:pt x="1554207" y="803900"/>
                  </a:lnTo>
                  <a:lnTo>
                    <a:pt x="1518857" y="828541"/>
                  </a:lnTo>
                  <a:lnTo>
                    <a:pt x="1480883" y="851820"/>
                  </a:lnTo>
                  <a:lnTo>
                    <a:pt x="1440414" y="873664"/>
                  </a:lnTo>
                  <a:lnTo>
                    <a:pt x="1397579" y="893999"/>
                  </a:lnTo>
                  <a:lnTo>
                    <a:pt x="1352508" y="912749"/>
                  </a:lnTo>
                  <a:lnTo>
                    <a:pt x="1305329" y="929842"/>
                  </a:lnTo>
                  <a:lnTo>
                    <a:pt x="1256172" y="945201"/>
                  </a:lnTo>
                  <a:lnTo>
                    <a:pt x="1205166" y="958754"/>
                  </a:lnTo>
                  <a:lnTo>
                    <a:pt x="1152440" y="970426"/>
                  </a:lnTo>
                  <a:lnTo>
                    <a:pt x="1098124" y="980142"/>
                  </a:lnTo>
                  <a:lnTo>
                    <a:pt x="1042346" y="987828"/>
                  </a:lnTo>
                  <a:lnTo>
                    <a:pt x="985236" y="993411"/>
                  </a:lnTo>
                  <a:lnTo>
                    <a:pt x="926923" y="996814"/>
                  </a:lnTo>
                  <a:lnTo>
                    <a:pt x="867537" y="997965"/>
                  </a:lnTo>
                  <a:lnTo>
                    <a:pt x="808149" y="996814"/>
                  </a:lnTo>
                  <a:lnTo>
                    <a:pt x="749834" y="993411"/>
                  </a:lnTo>
                  <a:lnTo>
                    <a:pt x="692721" y="987828"/>
                  </a:lnTo>
                  <a:lnTo>
                    <a:pt x="636940" y="980142"/>
                  </a:lnTo>
                  <a:lnTo>
                    <a:pt x="582619" y="970426"/>
                  </a:lnTo>
                  <a:lnTo>
                    <a:pt x="529887" y="958754"/>
                  </a:lnTo>
                  <a:lnTo>
                    <a:pt x="478875" y="945201"/>
                  </a:lnTo>
                  <a:lnTo>
                    <a:pt x="429711" y="929842"/>
                  </a:lnTo>
                  <a:lnTo>
                    <a:pt x="382525" y="912749"/>
                  </a:lnTo>
                  <a:lnTo>
                    <a:pt x="337446" y="893999"/>
                  </a:lnTo>
                  <a:lnTo>
                    <a:pt x="294603" y="873664"/>
                  </a:lnTo>
                  <a:lnTo>
                    <a:pt x="254126" y="851820"/>
                  </a:lnTo>
                  <a:lnTo>
                    <a:pt x="216145" y="828541"/>
                  </a:lnTo>
                  <a:lnTo>
                    <a:pt x="180787" y="803900"/>
                  </a:lnTo>
                  <a:lnTo>
                    <a:pt x="148183" y="777973"/>
                  </a:lnTo>
                  <a:lnTo>
                    <a:pt x="118462" y="750833"/>
                  </a:lnTo>
                  <a:lnTo>
                    <a:pt x="91754" y="722555"/>
                  </a:lnTo>
                  <a:lnTo>
                    <a:pt x="47890" y="662882"/>
                  </a:lnTo>
                  <a:lnTo>
                    <a:pt x="17628" y="599548"/>
                  </a:lnTo>
                  <a:lnTo>
                    <a:pt x="2001" y="533147"/>
                  </a:lnTo>
                  <a:lnTo>
                    <a:pt x="0" y="498983"/>
                  </a:lnTo>
                  <a:close/>
                </a:path>
              </a:pathLst>
            </a:custGeom>
            <a:ln w="19049">
              <a:solidFill>
                <a:srgbClr val="F4A9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872731" y="3112388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HGP創英角ﾎﾟｯﾌﾟ体"/>
                <a:cs typeface="HGP創英角ﾎﾟｯﾌﾟ体"/>
              </a:rPr>
              <a:t>啓発事業</a:t>
            </a:r>
            <a:endParaRPr sz="2000">
              <a:latin typeface="HGP創英角ﾎﾟｯﾌﾟ体"/>
              <a:cs typeface="HGP創英角ﾎﾟｯﾌﾟ体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250054" y="3789171"/>
            <a:ext cx="1753870" cy="1142365"/>
            <a:chOff x="4250054" y="3789171"/>
            <a:chExt cx="1753870" cy="1142365"/>
          </a:xfrm>
        </p:grpSpPr>
        <p:sp>
          <p:nvSpPr>
            <p:cNvPr id="20" name="object 20"/>
            <p:cNvSpPr/>
            <p:nvPr/>
          </p:nvSpPr>
          <p:spPr>
            <a:xfrm>
              <a:off x="4259579" y="3798696"/>
              <a:ext cx="1734820" cy="1123315"/>
            </a:xfrm>
            <a:custGeom>
              <a:avLst/>
              <a:gdLst/>
              <a:ahLst/>
              <a:cxnLst/>
              <a:rect l="l" t="t" r="r" b="b"/>
              <a:pathLst>
                <a:path w="1734820" h="1123314">
                  <a:moveTo>
                    <a:pt x="867410" y="0"/>
                  </a:moveTo>
                  <a:lnTo>
                    <a:pt x="810379" y="1194"/>
                  </a:lnTo>
                  <a:lnTo>
                    <a:pt x="754332" y="4729"/>
                  </a:lnTo>
                  <a:lnTo>
                    <a:pt x="699385" y="10530"/>
                  </a:lnTo>
                  <a:lnTo>
                    <a:pt x="645652" y="18522"/>
                  </a:lnTo>
                  <a:lnTo>
                    <a:pt x="593246" y="28633"/>
                  </a:lnTo>
                  <a:lnTo>
                    <a:pt x="542282" y="40788"/>
                  </a:lnTo>
                  <a:lnTo>
                    <a:pt x="492875" y="54914"/>
                  </a:lnTo>
                  <a:lnTo>
                    <a:pt x="445138" y="70935"/>
                  </a:lnTo>
                  <a:lnTo>
                    <a:pt x="399187" y="88778"/>
                  </a:lnTo>
                  <a:lnTo>
                    <a:pt x="355134" y="108370"/>
                  </a:lnTo>
                  <a:lnTo>
                    <a:pt x="313095" y="129636"/>
                  </a:lnTo>
                  <a:lnTo>
                    <a:pt x="273185" y="152502"/>
                  </a:lnTo>
                  <a:lnTo>
                    <a:pt x="235516" y="176894"/>
                  </a:lnTo>
                  <a:lnTo>
                    <a:pt x="200204" y="202739"/>
                  </a:lnTo>
                  <a:lnTo>
                    <a:pt x="167363" y="229962"/>
                  </a:lnTo>
                  <a:lnTo>
                    <a:pt x="137107" y="258489"/>
                  </a:lnTo>
                  <a:lnTo>
                    <a:pt x="109551" y="288247"/>
                  </a:lnTo>
                  <a:lnTo>
                    <a:pt x="84808" y="319161"/>
                  </a:lnTo>
                  <a:lnTo>
                    <a:pt x="62994" y="351157"/>
                  </a:lnTo>
                  <a:lnTo>
                    <a:pt x="28607" y="418100"/>
                  </a:lnTo>
                  <a:lnTo>
                    <a:pt x="7304" y="488485"/>
                  </a:lnTo>
                  <a:lnTo>
                    <a:pt x="0" y="561720"/>
                  </a:lnTo>
                  <a:lnTo>
                    <a:pt x="1845" y="598643"/>
                  </a:lnTo>
                  <a:lnTo>
                    <a:pt x="16263" y="670501"/>
                  </a:lnTo>
                  <a:lnTo>
                    <a:pt x="44222" y="739218"/>
                  </a:lnTo>
                  <a:lnTo>
                    <a:pt x="84808" y="804201"/>
                  </a:lnTo>
                  <a:lnTo>
                    <a:pt x="109551" y="835107"/>
                  </a:lnTo>
                  <a:lnTo>
                    <a:pt x="137107" y="864858"/>
                  </a:lnTo>
                  <a:lnTo>
                    <a:pt x="167363" y="893379"/>
                  </a:lnTo>
                  <a:lnTo>
                    <a:pt x="200204" y="920597"/>
                  </a:lnTo>
                  <a:lnTo>
                    <a:pt x="235516" y="946437"/>
                  </a:lnTo>
                  <a:lnTo>
                    <a:pt x="273185" y="970826"/>
                  </a:lnTo>
                  <a:lnTo>
                    <a:pt x="313095" y="993689"/>
                  </a:lnTo>
                  <a:lnTo>
                    <a:pt x="355134" y="1014952"/>
                  </a:lnTo>
                  <a:lnTo>
                    <a:pt x="399187" y="1034541"/>
                  </a:lnTo>
                  <a:lnTo>
                    <a:pt x="445138" y="1052383"/>
                  </a:lnTo>
                  <a:lnTo>
                    <a:pt x="492875" y="1068403"/>
                  </a:lnTo>
                  <a:lnTo>
                    <a:pt x="542282" y="1082527"/>
                  </a:lnTo>
                  <a:lnTo>
                    <a:pt x="593246" y="1094682"/>
                  </a:lnTo>
                  <a:lnTo>
                    <a:pt x="645652" y="1104792"/>
                  </a:lnTo>
                  <a:lnTo>
                    <a:pt x="699385" y="1112785"/>
                  </a:lnTo>
                  <a:lnTo>
                    <a:pt x="754332" y="1118585"/>
                  </a:lnTo>
                  <a:lnTo>
                    <a:pt x="810379" y="1122120"/>
                  </a:lnTo>
                  <a:lnTo>
                    <a:pt x="867410" y="1123314"/>
                  </a:lnTo>
                  <a:lnTo>
                    <a:pt x="924440" y="1122120"/>
                  </a:lnTo>
                  <a:lnTo>
                    <a:pt x="980487" y="1118585"/>
                  </a:lnTo>
                  <a:lnTo>
                    <a:pt x="1035434" y="1112785"/>
                  </a:lnTo>
                  <a:lnTo>
                    <a:pt x="1089167" y="1104792"/>
                  </a:lnTo>
                  <a:lnTo>
                    <a:pt x="1141573" y="1094682"/>
                  </a:lnTo>
                  <a:lnTo>
                    <a:pt x="1192537" y="1082527"/>
                  </a:lnTo>
                  <a:lnTo>
                    <a:pt x="1241944" y="1068403"/>
                  </a:lnTo>
                  <a:lnTo>
                    <a:pt x="1289681" y="1052383"/>
                  </a:lnTo>
                  <a:lnTo>
                    <a:pt x="1335632" y="1034541"/>
                  </a:lnTo>
                  <a:lnTo>
                    <a:pt x="1379685" y="1014952"/>
                  </a:lnTo>
                  <a:lnTo>
                    <a:pt x="1421724" y="993689"/>
                  </a:lnTo>
                  <a:lnTo>
                    <a:pt x="1461634" y="970826"/>
                  </a:lnTo>
                  <a:lnTo>
                    <a:pt x="1499303" y="946437"/>
                  </a:lnTo>
                  <a:lnTo>
                    <a:pt x="1534615" y="920597"/>
                  </a:lnTo>
                  <a:lnTo>
                    <a:pt x="1567456" y="893379"/>
                  </a:lnTo>
                  <a:lnTo>
                    <a:pt x="1597712" y="864858"/>
                  </a:lnTo>
                  <a:lnTo>
                    <a:pt x="1625268" y="835107"/>
                  </a:lnTo>
                  <a:lnTo>
                    <a:pt x="1650011" y="804201"/>
                  </a:lnTo>
                  <a:lnTo>
                    <a:pt x="1671825" y="772213"/>
                  </a:lnTo>
                  <a:lnTo>
                    <a:pt x="1706212" y="705289"/>
                  </a:lnTo>
                  <a:lnTo>
                    <a:pt x="1727515" y="634927"/>
                  </a:lnTo>
                  <a:lnTo>
                    <a:pt x="1734820" y="561720"/>
                  </a:lnTo>
                  <a:lnTo>
                    <a:pt x="1732974" y="524784"/>
                  </a:lnTo>
                  <a:lnTo>
                    <a:pt x="1718556" y="452900"/>
                  </a:lnTo>
                  <a:lnTo>
                    <a:pt x="1690597" y="384161"/>
                  </a:lnTo>
                  <a:lnTo>
                    <a:pt x="1650011" y="319161"/>
                  </a:lnTo>
                  <a:lnTo>
                    <a:pt x="1625268" y="288247"/>
                  </a:lnTo>
                  <a:lnTo>
                    <a:pt x="1597712" y="258489"/>
                  </a:lnTo>
                  <a:lnTo>
                    <a:pt x="1567456" y="229962"/>
                  </a:lnTo>
                  <a:lnTo>
                    <a:pt x="1534615" y="202739"/>
                  </a:lnTo>
                  <a:lnTo>
                    <a:pt x="1499303" y="176894"/>
                  </a:lnTo>
                  <a:lnTo>
                    <a:pt x="1461634" y="152502"/>
                  </a:lnTo>
                  <a:lnTo>
                    <a:pt x="1421724" y="129636"/>
                  </a:lnTo>
                  <a:lnTo>
                    <a:pt x="1379685" y="108370"/>
                  </a:lnTo>
                  <a:lnTo>
                    <a:pt x="1335632" y="88778"/>
                  </a:lnTo>
                  <a:lnTo>
                    <a:pt x="1289681" y="70935"/>
                  </a:lnTo>
                  <a:lnTo>
                    <a:pt x="1241944" y="54914"/>
                  </a:lnTo>
                  <a:lnTo>
                    <a:pt x="1192537" y="40788"/>
                  </a:lnTo>
                  <a:lnTo>
                    <a:pt x="1141573" y="28633"/>
                  </a:lnTo>
                  <a:lnTo>
                    <a:pt x="1089167" y="18522"/>
                  </a:lnTo>
                  <a:lnTo>
                    <a:pt x="1035434" y="10530"/>
                  </a:lnTo>
                  <a:lnTo>
                    <a:pt x="980487" y="4729"/>
                  </a:lnTo>
                  <a:lnTo>
                    <a:pt x="924440" y="1194"/>
                  </a:lnTo>
                  <a:lnTo>
                    <a:pt x="867410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59579" y="3798696"/>
              <a:ext cx="1734820" cy="1123315"/>
            </a:xfrm>
            <a:custGeom>
              <a:avLst/>
              <a:gdLst/>
              <a:ahLst/>
              <a:cxnLst/>
              <a:rect l="l" t="t" r="r" b="b"/>
              <a:pathLst>
                <a:path w="1734820" h="1123314">
                  <a:moveTo>
                    <a:pt x="0" y="561720"/>
                  </a:moveTo>
                  <a:lnTo>
                    <a:pt x="7304" y="488485"/>
                  </a:lnTo>
                  <a:lnTo>
                    <a:pt x="28607" y="418100"/>
                  </a:lnTo>
                  <a:lnTo>
                    <a:pt x="62994" y="351157"/>
                  </a:lnTo>
                  <a:lnTo>
                    <a:pt x="84808" y="319161"/>
                  </a:lnTo>
                  <a:lnTo>
                    <a:pt x="109551" y="288247"/>
                  </a:lnTo>
                  <a:lnTo>
                    <a:pt x="137107" y="258489"/>
                  </a:lnTo>
                  <a:lnTo>
                    <a:pt x="167363" y="229962"/>
                  </a:lnTo>
                  <a:lnTo>
                    <a:pt x="200204" y="202739"/>
                  </a:lnTo>
                  <a:lnTo>
                    <a:pt x="235516" y="176894"/>
                  </a:lnTo>
                  <a:lnTo>
                    <a:pt x="273185" y="152502"/>
                  </a:lnTo>
                  <a:lnTo>
                    <a:pt x="313095" y="129636"/>
                  </a:lnTo>
                  <a:lnTo>
                    <a:pt x="355134" y="108370"/>
                  </a:lnTo>
                  <a:lnTo>
                    <a:pt x="399187" y="88778"/>
                  </a:lnTo>
                  <a:lnTo>
                    <a:pt x="445138" y="70935"/>
                  </a:lnTo>
                  <a:lnTo>
                    <a:pt x="492875" y="54914"/>
                  </a:lnTo>
                  <a:lnTo>
                    <a:pt x="542282" y="40788"/>
                  </a:lnTo>
                  <a:lnTo>
                    <a:pt x="593246" y="28633"/>
                  </a:lnTo>
                  <a:lnTo>
                    <a:pt x="645652" y="18522"/>
                  </a:lnTo>
                  <a:lnTo>
                    <a:pt x="699385" y="10530"/>
                  </a:lnTo>
                  <a:lnTo>
                    <a:pt x="754332" y="4729"/>
                  </a:lnTo>
                  <a:lnTo>
                    <a:pt x="810379" y="1194"/>
                  </a:lnTo>
                  <a:lnTo>
                    <a:pt x="867410" y="0"/>
                  </a:lnTo>
                  <a:lnTo>
                    <a:pt x="924440" y="1194"/>
                  </a:lnTo>
                  <a:lnTo>
                    <a:pt x="980487" y="4729"/>
                  </a:lnTo>
                  <a:lnTo>
                    <a:pt x="1035434" y="10530"/>
                  </a:lnTo>
                  <a:lnTo>
                    <a:pt x="1089167" y="18522"/>
                  </a:lnTo>
                  <a:lnTo>
                    <a:pt x="1141573" y="28633"/>
                  </a:lnTo>
                  <a:lnTo>
                    <a:pt x="1192537" y="40788"/>
                  </a:lnTo>
                  <a:lnTo>
                    <a:pt x="1241944" y="54914"/>
                  </a:lnTo>
                  <a:lnTo>
                    <a:pt x="1289681" y="70935"/>
                  </a:lnTo>
                  <a:lnTo>
                    <a:pt x="1335632" y="88778"/>
                  </a:lnTo>
                  <a:lnTo>
                    <a:pt x="1379685" y="108370"/>
                  </a:lnTo>
                  <a:lnTo>
                    <a:pt x="1421724" y="129636"/>
                  </a:lnTo>
                  <a:lnTo>
                    <a:pt x="1461634" y="152502"/>
                  </a:lnTo>
                  <a:lnTo>
                    <a:pt x="1499303" y="176894"/>
                  </a:lnTo>
                  <a:lnTo>
                    <a:pt x="1534615" y="202739"/>
                  </a:lnTo>
                  <a:lnTo>
                    <a:pt x="1567456" y="229962"/>
                  </a:lnTo>
                  <a:lnTo>
                    <a:pt x="1597712" y="258489"/>
                  </a:lnTo>
                  <a:lnTo>
                    <a:pt x="1625268" y="288247"/>
                  </a:lnTo>
                  <a:lnTo>
                    <a:pt x="1650011" y="319161"/>
                  </a:lnTo>
                  <a:lnTo>
                    <a:pt x="1671825" y="351157"/>
                  </a:lnTo>
                  <a:lnTo>
                    <a:pt x="1706212" y="418100"/>
                  </a:lnTo>
                  <a:lnTo>
                    <a:pt x="1727515" y="488485"/>
                  </a:lnTo>
                  <a:lnTo>
                    <a:pt x="1734820" y="561720"/>
                  </a:lnTo>
                  <a:lnTo>
                    <a:pt x="1732974" y="598643"/>
                  </a:lnTo>
                  <a:lnTo>
                    <a:pt x="1718556" y="670501"/>
                  </a:lnTo>
                  <a:lnTo>
                    <a:pt x="1690597" y="739218"/>
                  </a:lnTo>
                  <a:lnTo>
                    <a:pt x="1650011" y="804201"/>
                  </a:lnTo>
                  <a:lnTo>
                    <a:pt x="1625268" y="835107"/>
                  </a:lnTo>
                  <a:lnTo>
                    <a:pt x="1597712" y="864858"/>
                  </a:lnTo>
                  <a:lnTo>
                    <a:pt x="1567456" y="893379"/>
                  </a:lnTo>
                  <a:lnTo>
                    <a:pt x="1534615" y="920597"/>
                  </a:lnTo>
                  <a:lnTo>
                    <a:pt x="1499303" y="946437"/>
                  </a:lnTo>
                  <a:lnTo>
                    <a:pt x="1461634" y="970826"/>
                  </a:lnTo>
                  <a:lnTo>
                    <a:pt x="1421724" y="993689"/>
                  </a:lnTo>
                  <a:lnTo>
                    <a:pt x="1379685" y="1014952"/>
                  </a:lnTo>
                  <a:lnTo>
                    <a:pt x="1335632" y="1034541"/>
                  </a:lnTo>
                  <a:lnTo>
                    <a:pt x="1289681" y="1052383"/>
                  </a:lnTo>
                  <a:lnTo>
                    <a:pt x="1241944" y="1068403"/>
                  </a:lnTo>
                  <a:lnTo>
                    <a:pt x="1192537" y="1082527"/>
                  </a:lnTo>
                  <a:lnTo>
                    <a:pt x="1141573" y="1094682"/>
                  </a:lnTo>
                  <a:lnTo>
                    <a:pt x="1089167" y="1104792"/>
                  </a:lnTo>
                  <a:lnTo>
                    <a:pt x="1035434" y="1112785"/>
                  </a:lnTo>
                  <a:lnTo>
                    <a:pt x="980487" y="1118585"/>
                  </a:lnTo>
                  <a:lnTo>
                    <a:pt x="924440" y="1122120"/>
                  </a:lnTo>
                  <a:lnTo>
                    <a:pt x="867410" y="1123314"/>
                  </a:lnTo>
                  <a:lnTo>
                    <a:pt x="810379" y="1122120"/>
                  </a:lnTo>
                  <a:lnTo>
                    <a:pt x="754332" y="1118585"/>
                  </a:lnTo>
                  <a:lnTo>
                    <a:pt x="699385" y="1112785"/>
                  </a:lnTo>
                  <a:lnTo>
                    <a:pt x="645652" y="1104792"/>
                  </a:lnTo>
                  <a:lnTo>
                    <a:pt x="593246" y="1094682"/>
                  </a:lnTo>
                  <a:lnTo>
                    <a:pt x="542282" y="1082527"/>
                  </a:lnTo>
                  <a:lnTo>
                    <a:pt x="492875" y="1068403"/>
                  </a:lnTo>
                  <a:lnTo>
                    <a:pt x="445138" y="1052383"/>
                  </a:lnTo>
                  <a:lnTo>
                    <a:pt x="399187" y="1034541"/>
                  </a:lnTo>
                  <a:lnTo>
                    <a:pt x="355134" y="1014952"/>
                  </a:lnTo>
                  <a:lnTo>
                    <a:pt x="313095" y="993689"/>
                  </a:lnTo>
                  <a:lnTo>
                    <a:pt x="273185" y="970826"/>
                  </a:lnTo>
                  <a:lnTo>
                    <a:pt x="235516" y="946437"/>
                  </a:lnTo>
                  <a:lnTo>
                    <a:pt x="200204" y="920597"/>
                  </a:lnTo>
                  <a:lnTo>
                    <a:pt x="167363" y="893379"/>
                  </a:lnTo>
                  <a:lnTo>
                    <a:pt x="137107" y="864858"/>
                  </a:lnTo>
                  <a:lnTo>
                    <a:pt x="109551" y="835107"/>
                  </a:lnTo>
                  <a:lnTo>
                    <a:pt x="84808" y="804201"/>
                  </a:lnTo>
                  <a:lnTo>
                    <a:pt x="62994" y="772213"/>
                  </a:lnTo>
                  <a:lnTo>
                    <a:pt x="28607" y="705289"/>
                  </a:lnTo>
                  <a:lnTo>
                    <a:pt x="7304" y="634927"/>
                  </a:lnTo>
                  <a:lnTo>
                    <a:pt x="0" y="561720"/>
                  </a:lnTo>
                  <a:close/>
                </a:path>
              </a:pathLst>
            </a:custGeom>
            <a:ln w="19050">
              <a:solidFill>
                <a:srgbClr val="EF91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605654" y="4051553"/>
            <a:ext cx="10439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HGP創英角ﾎﾟｯﾌﾟ体"/>
                <a:cs typeface="HGP創英角ﾎﾟｯﾌﾟ体"/>
              </a:rPr>
              <a:t>社会参加支援事業</a:t>
            </a:r>
            <a:endParaRPr sz="2000">
              <a:latin typeface="HGP創英角ﾎﾟｯﾌﾟ体"/>
              <a:cs typeface="HGP創英角ﾎﾟｯﾌﾟ体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598414" y="1559305"/>
            <a:ext cx="1643380" cy="1080135"/>
            <a:chOff x="5598414" y="1559305"/>
            <a:chExt cx="1643380" cy="1080135"/>
          </a:xfrm>
        </p:grpSpPr>
        <p:sp>
          <p:nvSpPr>
            <p:cNvPr id="24" name="object 24"/>
            <p:cNvSpPr/>
            <p:nvPr/>
          </p:nvSpPr>
          <p:spPr>
            <a:xfrm>
              <a:off x="5607939" y="1568830"/>
              <a:ext cx="1624330" cy="1061085"/>
            </a:xfrm>
            <a:custGeom>
              <a:avLst/>
              <a:gdLst/>
              <a:ahLst/>
              <a:cxnLst/>
              <a:rect l="l" t="t" r="r" b="b"/>
              <a:pathLst>
                <a:path w="1624329" h="1061085">
                  <a:moveTo>
                    <a:pt x="812038" y="0"/>
                  </a:moveTo>
                  <a:lnTo>
                    <a:pt x="754035" y="1331"/>
                  </a:lnTo>
                  <a:lnTo>
                    <a:pt x="697134" y="5267"/>
                  </a:lnTo>
                  <a:lnTo>
                    <a:pt x="641473" y="11717"/>
                  </a:lnTo>
                  <a:lnTo>
                    <a:pt x="587189" y="20591"/>
                  </a:lnTo>
                  <a:lnTo>
                    <a:pt x="534420" y="31799"/>
                  </a:lnTo>
                  <a:lnTo>
                    <a:pt x="483301" y="45252"/>
                  </a:lnTo>
                  <a:lnTo>
                    <a:pt x="433972" y="60860"/>
                  </a:lnTo>
                  <a:lnTo>
                    <a:pt x="386569" y="78533"/>
                  </a:lnTo>
                  <a:lnTo>
                    <a:pt x="341229" y="98180"/>
                  </a:lnTo>
                  <a:lnTo>
                    <a:pt x="298089" y="119714"/>
                  </a:lnTo>
                  <a:lnTo>
                    <a:pt x="257288" y="143043"/>
                  </a:lnTo>
                  <a:lnTo>
                    <a:pt x="218962" y="168077"/>
                  </a:lnTo>
                  <a:lnTo>
                    <a:pt x="183248" y="194728"/>
                  </a:lnTo>
                  <a:lnTo>
                    <a:pt x="150284" y="222904"/>
                  </a:lnTo>
                  <a:lnTo>
                    <a:pt x="120207" y="252517"/>
                  </a:lnTo>
                  <a:lnTo>
                    <a:pt x="93155" y="283477"/>
                  </a:lnTo>
                  <a:lnTo>
                    <a:pt x="69264" y="315693"/>
                  </a:lnTo>
                  <a:lnTo>
                    <a:pt x="48672" y="349076"/>
                  </a:lnTo>
                  <a:lnTo>
                    <a:pt x="31516" y="383536"/>
                  </a:lnTo>
                  <a:lnTo>
                    <a:pt x="8062" y="455329"/>
                  </a:lnTo>
                  <a:lnTo>
                    <a:pt x="0" y="530352"/>
                  </a:lnTo>
                  <a:lnTo>
                    <a:pt x="2038" y="568222"/>
                  </a:lnTo>
                  <a:lnTo>
                    <a:pt x="17933" y="641719"/>
                  </a:lnTo>
                  <a:lnTo>
                    <a:pt x="48672" y="711627"/>
                  </a:lnTo>
                  <a:lnTo>
                    <a:pt x="69264" y="745010"/>
                  </a:lnTo>
                  <a:lnTo>
                    <a:pt x="93155" y="777226"/>
                  </a:lnTo>
                  <a:lnTo>
                    <a:pt x="120207" y="808186"/>
                  </a:lnTo>
                  <a:lnTo>
                    <a:pt x="150284" y="837799"/>
                  </a:lnTo>
                  <a:lnTo>
                    <a:pt x="183248" y="865975"/>
                  </a:lnTo>
                  <a:lnTo>
                    <a:pt x="218962" y="892626"/>
                  </a:lnTo>
                  <a:lnTo>
                    <a:pt x="257288" y="917660"/>
                  </a:lnTo>
                  <a:lnTo>
                    <a:pt x="298089" y="940989"/>
                  </a:lnTo>
                  <a:lnTo>
                    <a:pt x="341229" y="962523"/>
                  </a:lnTo>
                  <a:lnTo>
                    <a:pt x="386569" y="982170"/>
                  </a:lnTo>
                  <a:lnTo>
                    <a:pt x="433972" y="999843"/>
                  </a:lnTo>
                  <a:lnTo>
                    <a:pt x="483301" y="1015451"/>
                  </a:lnTo>
                  <a:lnTo>
                    <a:pt x="534420" y="1028904"/>
                  </a:lnTo>
                  <a:lnTo>
                    <a:pt x="587189" y="1040112"/>
                  </a:lnTo>
                  <a:lnTo>
                    <a:pt x="641473" y="1048986"/>
                  </a:lnTo>
                  <a:lnTo>
                    <a:pt x="697134" y="1055436"/>
                  </a:lnTo>
                  <a:lnTo>
                    <a:pt x="754035" y="1059372"/>
                  </a:lnTo>
                  <a:lnTo>
                    <a:pt x="812038" y="1060704"/>
                  </a:lnTo>
                  <a:lnTo>
                    <a:pt x="870025" y="1059372"/>
                  </a:lnTo>
                  <a:lnTo>
                    <a:pt x="926913" y="1055436"/>
                  </a:lnTo>
                  <a:lnTo>
                    <a:pt x="982564" y="1048986"/>
                  </a:lnTo>
                  <a:lnTo>
                    <a:pt x="1036841" y="1040112"/>
                  </a:lnTo>
                  <a:lnTo>
                    <a:pt x="1089605" y="1028904"/>
                  </a:lnTo>
                  <a:lnTo>
                    <a:pt x="1140719" y="1015451"/>
                  </a:lnTo>
                  <a:lnTo>
                    <a:pt x="1190047" y="999843"/>
                  </a:lnTo>
                  <a:lnTo>
                    <a:pt x="1237450" y="982170"/>
                  </a:lnTo>
                  <a:lnTo>
                    <a:pt x="1282791" y="962523"/>
                  </a:lnTo>
                  <a:lnTo>
                    <a:pt x="1325933" y="940989"/>
                  </a:lnTo>
                  <a:lnTo>
                    <a:pt x="1366737" y="917660"/>
                  </a:lnTo>
                  <a:lnTo>
                    <a:pt x="1405068" y="892626"/>
                  </a:lnTo>
                  <a:lnTo>
                    <a:pt x="1440786" y="865975"/>
                  </a:lnTo>
                  <a:lnTo>
                    <a:pt x="1473755" y="837799"/>
                  </a:lnTo>
                  <a:lnTo>
                    <a:pt x="1503838" y="808186"/>
                  </a:lnTo>
                  <a:lnTo>
                    <a:pt x="1530896" y="777226"/>
                  </a:lnTo>
                  <a:lnTo>
                    <a:pt x="1554792" y="745010"/>
                  </a:lnTo>
                  <a:lnTo>
                    <a:pt x="1575389" y="711627"/>
                  </a:lnTo>
                  <a:lnTo>
                    <a:pt x="1592550" y="677167"/>
                  </a:lnTo>
                  <a:lnTo>
                    <a:pt x="1616011" y="605374"/>
                  </a:lnTo>
                  <a:lnTo>
                    <a:pt x="1624076" y="530352"/>
                  </a:lnTo>
                  <a:lnTo>
                    <a:pt x="1622036" y="492481"/>
                  </a:lnTo>
                  <a:lnTo>
                    <a:pt x="1606136" y="418984"/>
                  </a:lnTo>
                  <a:lnTo>
                    <a:pt x="1575389" y="349076"/>
                  </a:lnTo>
                  <a:lnTo>
                    <a:pt x="1554792" y="315693"/>
                  </a:lnTo>
                  <a:lnTo>
                    <a:pt x="1530896" y="283477"/>
                  </a:lnTo>
                  <a:lnTo>
                    <a:pt x="1503838" y="252517"/>
                  </a:lnTo>
                  <a:lnTo>
                    <a:pt x="1473755" y="222904"/>
                  </a:lnTo>
                  <a:lnTo>
                    <a:pt x="1440786" y="194728"/>
                  </a:lnTo>
                  <a:lnTo>
                    <a:pt x="1405068" y="168077"/>
                  </a:lnTo>
                  <a:lnTo>
                    <a:pt x="1366737" y="143043"/>
                  </a:lnTo>
                  <a:lnTo>
                    <a:pt x="1325933" y="119714"/>
                  </a:lnTo>
                  <a:lnTo>
                    <a:pt x="1282791" y="98180"/>
                  </a:lnTo>
                  <a:lnTo>
                    <a:pt x="1237450" y="78533"/>
                  </a:lnTo>
                  <a:lnTo>
                    <a:pt x="1190047" y="60860"/>
                  </a:lnTo>
                  <a:lnTo>
                    <a:pt x="1140719" y="45252"/>
                  </a:lnTo>
                  <a:lnTo>
                    <a:pt x="1089605" y="31799"/>
                  </a:lnTo>
                  <a:lnTo>
                    <a:pt x="1036841" y="20591"/>
                  </a:lnTo>
                  <a:lnTo>
                    <a:pt x="982564" y="11717"/>
                  </a:lnTo>
                  <a:lnTo>
                    <a:pt x="926913" y="5267"/>
                  </a:lnTo>
                  <a:lnTo>
                    <a:pt x="870025" y="1331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07939" y="1568830"/>
              <a:ext cx="1624330" cy="1061085"/>
            </a:xfrm>
            <a:custGeom>
              <a:avLst/>
              <a:gdLst/>
              <a:ahLst/>
              <a:cxnLst/>
              <a:rect l="l" t="t" r="r" b="b"/>
              <a:pathLst>
                <a:path w="1624329" h="1061085">
                  <a:moveTo>
                    <a:pt x="0" y="530352"/>
                  </a:moveTo>
                  <a:lnTo>
                    <a:pt x="8062" y="455329"/>
                  </a:lnTo>
                  <a:lnTo>
                    <a:pt x="31516" y="383536"/>
                  </a:lnTo>
                  <a:lnTo>
                    <a:pt x="48672" y="349076"/>
                  </a:lnTo>
                  <a:lnTo>
                    <a:pt x="69264" y="315693"/>
                  </a:lnTo>
                  <a:lnTo>
                    <a:pt x="93155" y="283477"/>
                  </a:lnTo>
                  <a:lnTo>
                    <a:pt x="120207" y="252517"/>
                  </a:lnTo>
                  <a:lnTo>
                    <a:pt x="150284" y="222904"/>
                  </a:lnTo>
                  <a:lnTo>
                    <a:pt x="183248" y="194728"/>
                  </a:lnTo>
                  <a:lnTo>
                    <a:pt x="218962" y="168077"/>
                  </a:lnTo>
                  <a:lnTo>
                    <a:pt x="257288" y="143043"/>
                  </a:lnTo>
                  <a:lnTo>
                    <a:pt x="298089" y="119714"/>
                  </a:lnTo>
                  <a:lnTo>
                    <a:pt x="341229" y="98180"/>
                  </a:lnTo>
                  <a:lnTo>
                    <a:pt x="386569" y="78533"/>
                  </a:lnTo>
                  <a:lnTo>
                    <a:pt x="433972" y="60860"/>
                  </a:lnTo>
                  <a:lnTo>
                    <a:pt x="483301" y="45252"/>
                  </a:lnTo>
                  <a:lnTo>
                    <a:pt x="534420" y="31799"/>
                  </a:lnTo>
                  <a:lnTo>
                    <a:pt x="587189" y="20591"/>
                  </a:lnTo>
                  <a:lnTo>
                    <a:pt x="641473" y="11717"/>
                  </a:lnTo>
                  <a:lnTo>
                    <a:pt x="697134" y="5267"/>
                  </a:lnTo>
                  <a:lnTo>
                    <a:pt x="754035" y="1331"/>
                  </a:lnTo>
                  <a:lnTo>
                    <a:pt x="812038" y="0"/>
                  </a:lnTo>
                  <a:lnTo>
                    <a:pt x="870025" y="1331"/>
                  </a:lnTo>
                  <a:lnTo>
                    <a:pt x="926913" y="5267"/>
                  </a:lnTo>
                  <a:lnTo>
                    <a:pt x="982564" y="11717"/>
                  </a:lnTo>
                  <a:lnTo>
                    <a:pt x="1036841" y="20591"/>
                  </a:lnTo>
                  <a:lnTo>
                    <a:pt x="1089605" y="31799"/>
                  </a:lnTo>
                  <a:lnTo>
                    <a:pt x="1140719" y="45252"/>
                  </a:lnTo>
                  <a:lnTo>
                    <a:pt x="1190047" y="60860"/>
                  </a:lnTo>
                  <a:lnTo>
                    <a:pt x="1237450" y="78533"/>
                  </a:lnTo>
                  <a:lnTo>
                    <a:pt x="1282791" y="98180"/>
                  </a:lnTo>
                  <a:lnTo>
                    <a:pt x="1325933" y="119714"/>
                  </a:lnTo>
                  <a:lnTo>
                    <a:pt x="1366737" y="143043"/>
                  </a:lnTo>
                  <a:lnTo>
                    <a:pt x="1405068" y="168077"/>
                  </a:lnTo>
                  <a:lnTo>
                    <a:pt x="1440786" y="194728"/>
                  </a:lnTo>
                  <a:lnTo>
                    <a:pt x="1473755" y="222904"/>
                  </a:lnTo>
                  <a:lnTo>
                    <a:pt x="1503838" y="252517"/>
                  </a:lnTo>
                  <a:lnTo>
                    <a:pt x="1530896" y="283477"/>
                  </a:lnTo>
                  <a:lnTo>
                    <a:pt x="1554792" y="315693"/>
                  </a:lnTo>
                  <a:lnTo>
                    <a:pt x="1575389" y="349076"/>
                  </a:lnTo>
                  <a:lnTo>
                    <a:pt x="1592550" y="383536"/>
                  </a:lnTo>
                  <a:lnTo>
                    <a:pt x="1616011" y="455329"/>
                  </a:lnTo>
                  <a:lnTo>
                    <a:pt x="1624076" y="530352"/>
                  </a:lnTo>
                  <a:lnTo>
                    <a:pt x="1622036" y="568222"/>
                  </a:lnTo>
                  <a:lnTo>
                    <a:pt x="1606136" y="641719"/>
                  </a:lnTo>
                  <a:lnTo>
                    <a:pt x="1575389" y="711627"/>
                  </a:lnTo>
                  <a:lnTo>
                    <a:pt x="1554792" y="745010"/>
                  </a:lnTo>
                  <a:lnTo>
                    <a:pt x="1530896" y="777226"/>
                  </a:lnTo>
                  <a:lnTo>
                    <a:pt x="1503838" y="808186"/>
                  </a:lnTo>
                  <a:lnTo>
                    <a:pt x="1473755" y="837799"/>
                  </a:lnTo>
                  <a:lnTo>
                    <a:pt x="1440786" y="865975"/>
                  </a:lnTo>
                  <a:lnTo>
                    <a:pt x="1405068" y="892626"/>
                  </a:lnTo>
                  <a:lnTo>
                    <a:pt x="1366737" y="917660"/>
                  </a:lnTo>
                  <a:lnTo>
                    <a:pt x="1325933" y="940989"/>
                  </a:lnTo>
                  <a:lnTo>
                    <a:pt x="1282791" y="962523"/>
                  </a:lnTo>
                  <a:lnTo>
                    <a:pt x="1237450" y="982170"/>
                  </a:lnTo>
                  <a:lnTo>
                    <a:pt x="1190047" y="999843"/>
                  </a:lnTo>
                  <a:lnTo>
                    <a:pt x="1140719" y="1015451"/>
                  </a:lnTo>
                  <a:lnTo>
                    <a:pt x="1089605" y="1028904"/>
                  </a:lnTo>
                  <a:lnTo>
                    <a:pt x="1036841" y="1040112"/>
                  </a:lnTo>
                  <a:lnTo>
                    <a:pt x="982564" y="1048986"/>
                  </a:lnTo>
                  <a:lnTo>
                    <a:pt x="926913" y="1055436"/>
                  </a:lnTo>
                  <a:lnTo>
                    <a:pt x="870025" y="1059372"/>
                  </a:lnTo>
                  <a:lnTo>
                    <a:pt x="812038" y="1060704"/>
                  </a:lnTo>
                  <a:lnTo>
                    <a:pt x="754035" y="1059372"/>
                  </a:lnTo>
                  <a:lnTo>
                    <a:pt x="697134" y="1055436"/>
                  </a:lnTo>
                  <a:lnTo>
                    <a:pt x="641473" y="1048986"/>
                  </a:lnTo>
                  <a:lnTo>
                    <a:pt x="587189" y="1040112"/>
                  </a:lnTo>
                  <a:lnTo>
                    <a:pt x="534420" y="1028904"/>
                  </a:lnTo>
                  <a:lnTo>
                    <a:pt x="483301" y="1015451"/>
                  </a:lnTo>
                  <a:lnTo>
                    <a:pt x="433972" y="999843"/>
                  </a:lnTo>
                  <a:lnTo>
                    <a:pt x="386569" y="982170"/>
                  </a:lnTo>
                  <a:lnTo>
                    <a:pt x="341229" y="962523"/>
                  </a:lnTo>
                  <a:lnTo>
                    <a:pt x="298089" y="940989"/>
                  </a:lnTo>
                  <a:lnTo>
                    <a:pt x="257288" y="917660"/>
                  </a:lnTo>
                  <a:lnTo>
                    <a:pt x="218962" y="892626"/>
                  </a:lnTo>
                  <a:lnTo>
                    <a:pt x="183248" y="865975"/>
                  </a:lnTo>
                  <a:lnTo>
                    <a:pt x="150284" y="837799"/>
                  </a:lnTo>
                  <a:lnTo>
                    <a:pt x="120207" y="808186"/>
                  </a:lnTo>
                  <a:lnTo>
                    <a:pt x="93155" y="777226"/>
                  </a:lnTo>
                  <a:lnTo>
                    <a:pt x="69264" y="745010"/>
                  </a:lnTo>
                  <a:lnTo>
                    <a:pt x="48672" y="711627"/>
                  </a:lnTo>
                  <a:lnTo>
                    <a:pt x="31516" y="677167"/>
                  </a:lnTo>
                  <a:lnTo>
                    <a:pt x="8062" y="605374"/>
                  </a:lnTo>
                  <a:lnTo>
                    <a:pt x="0" y="530352"/>
                  </a:lnTo>
                  <a:close/>
                </a:path>
              </a:pathLst>
            </a:custGeom>
            <a:ln w="19049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949822" y="1820417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HGP創英角ﾎﾟｯﾌﾟ体"/>
                <a:cs typeface="HGP創英角ﾎﾟｯﾌﾟ体"/>
              </a:rPr>
              <a:t>調査研究</a:t>
            </a:r>
            <a:r>
              <a:rPr sz="1800" spc="-25" dirty="0">
                <a:latin typeface="HGP創英角ﾎﾟｯﾌﾟ体"/>
                <a:cs typeface="HGP創英角ﾎﾟｯﾌﾟ体"/>
              </a:rPr>
              <a:t>事業</a:t>
            </a:r>
            <a:endParaRPr sz="1800">
              <a:latin typeface="HGP創英角ﾎﾟｯﾌﾟ体"/>
              <a:cs typeface="HGP創英角ﾎﾟｯﾌﾟ体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1114" y="1248236"/>
            <a:ext cx="3796029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400" spc="-15" dirty="0">
                <a:latin typeface="HGP創英角ﾎﾟｯﾌﾟ体"/>
                <a:cs typeface="HGP創英角ﾎﾟｯﾌﾟ体"/>
              </a:rPr>
              <a:t>失語症コミュニケーション</a:t>
            </a:r>
            <a:r>
              <a:rPr sz="2400" spc="-1510" dirty="0">
                <a:latin typeface="HGP創英角ﾎﾟｯﾌﾟ体"/>
                <a:cs typeface="HGP創英角ﾎﾟｯﾌﾟ体"/>
              </a:rPr>
              <a:t>支</a:t>
            </a:r>
            <a:r>
              <a:rPr sz="2400" spc="-50" dirty="0">
                <a:latin typeface="HGP創英角ﾎﾟｯﾌﾟ体"/>
                <a:cs typeface="HGP創英角ﾎﾟｯﾌﾟ体"/>
              </a:rPr>
              <a:t> 援</a:t>
            </a:r>
            <a:endParaRPr sz="2400">
              <a:latin typeface="HGP創英角ﾎﾟｯﾌﾟ体"/>
              <a:cs typeface="HGP創英角ﾎﾟｯﾌﾟ体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30" dirty="0">
                <a:latin typeface="HGP創英角ﾎﾟｯﾌﾟ体"/>
                <a:cs typeface="HGP創英角ﾎﾟｯﾌﾟ体"/>
              </a:rPr>
              <a:t>講座開催、コミュニケーシ</a:t>
            </a:r>
            <a:r>
              <a:rPr sz="2400" spc="-1535" dirty="0">
                <a:latin typeface="HGP創英角ﾎﾟｯﾌﾟ体"/>
                <a:cs typeface="HGP創英角ﾎﾟｯﾌﾟ体"/>
              </a:rPr>
              <a:t>ョ</a:t>
            </a:r>
            <a:r>
              <a:rPr sz="2400" spc="-50" dirty="0">
                <a:latin typeface="HGP創英角ﾎﾟｯﾌﾟ体"/>
                <a:cs typeface="HGP創英角ﾎﾟｯﾌﾟ体"/>
              </a:rPr>
              <a:t> ン</a:t>
            </a:r>
            <a:endParaRPr sz="2400">
              <a:latin typeface="HGP創英角ﾎﾟｯﾌﾟ体"/>
              <a:cs typeface="HGP創英角ﾎﾟｯﾌﾟ体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1114" y="2346198"/>
            <a:ext cx="38582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400" spc="-114" dirty="0">
                <a:latin typeface="HGP創英角ﾎﾟｯﾌﾟ体"/>
                <a:cs typeface="HGP創英角ﾎﾟｯﾌﾟ体"/>
              </a:rPr>
              <a:t>障害関連セミナー開催および講師紹介等、教育研修の実施</a:t>
            </a:r>
            <a:endParaRPr sz="2400">
              <a:latin typeface="HGP創英角ﾎﾟｯﾌﾟ体"/>
              <a:cs typeface="HGP創英角ﾎﾟｯﾌﾟ体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28458" y="1466799"/>
            <a:ext cx="40824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0" dirty="0">
                <a:latin typeface="HGP創英角ﾎﾟｯﾌﾟ体"/>
                <a:cs typeface="HGP創英角ﾎﾟｯﾌﾟ体"/>
              </a:rPr>
              <a:t>言語障害者支援の制度化について</a:t>
            </a:r>
            <a:endParaRPr sz="2200">
              <a:latin typeface="HGP創英角ﾎﾟｯﾌﾟ体"/>
              <a:cs typeface="HGP創英角ﾎﾟｯﾌﾟ体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28458" y="2003805"/>
            <a:ext cx="40760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5" dirty="0">
                <a:latin typeface="HGP創英角ﾎﾟｯﾌﾟ体"/>
                <a:cs typeface="HGP創英角ﾎﾟｯﾌﾟ体"/>
              </a:rPr>
              <a:t>の調査等、調査研究及び情報収集</a:t>
            </a:r>
            <a:endParaRPr sz="2200">
              <a:latin typeface="HGP創英角ﾎﾟｯﾌﾟ体"/>
              <a:cs typeface="HGP創英角ﾎﾟｯﾌﾟ体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85178" y="5176266"/>
            <a:ext cx="4459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HGP創英角ﾎﾟｯﾌﾟ体"/>
                <a:cs typeface="HGP創英角ﾎﾟｯﾌﾟ体"/>
              </a:rPr>
              <a:t>言語障害についての面接／電話／</a:t>
            </a:r>
            <a:endParaRPr sz="2400">
              <a:latin typeface="HGP創英角ﾎﾟｯﾌﾟ体"/>
              <a:cs typeface="HGP創英角ﾎﾟｯﾌﾟ体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85178" y="5761431"/>
            <a:ext cx="1444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65" dirty="0">
                <a:latin typeface="HGP創英角ﾎﾟｯﾌﾟ体"/>
                <a:cs typeface="HGP創英角ﾎﾟｯﾌﾟ体"/>
              </a:rPr>
              <a:t>メール相談</a:t>
            </a:r>
            <a:endParaRPr sz="2400">
              <a:latin typeface="HGP創英角ﾎﾟｯﾌﾟ体"/>
              <a:cs typeface="HGP創英角ﾎﾟｯﾌﾟ体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3443" y="5089982"/>
            <a:ext cx="48044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latin typeface="HGP創英角ﾎﾟｯﾌﾟ体"/>
                <a:cs typeface="HGP創英角ﾎﾟｯﾌﾟ体"/>
              </a:rPr>
              <a:t>失語症サロン、会議•研修等での要</a:t>
            </a:r>
            <a:r>
              <a:rPr sz="2400" spc="-1950" dirty="0">
                <a:latin typeface="HGP創英角ﾎﾟｯﾌﾟ体"/>
                <a:cs typeface="HGP創英角ﾎﾟｯﾌﾟ体"/>
              </a:rPr>
              <a:t>点</a:t>
            </a:r>
            <a:endParaRPr sz="2400">
              <a:latin typeface="HGP創英角ﾎﾟｯﾌﾟ体"/>
              <a:cs typeface="HGP創英角ﾎﾟｯﾌﾟ体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3443" y="5675782"/>
            <a:ext cx="2971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latin typeface="HGP創英角ﾎﾟｯﾌﾟ体"/>
                <a:cs typeface="HGP創英角ﾎﾟｯﾌﾟ体"/>
              </a:rPr>
              <a:t>筆記等、社会参加支援</a:t>
            </a:r>
            <a:endParaRPr sz="2400">
              <a:latin typeface="HGP創英角ﾎﾟｯﾌﾟ体"/>
              <a:cs typeface="HGP創英角ﾎﾟｯﾌﾟ体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912" y="400938"/>
            <a:ext cx="72224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" dirty="0"/>
              <a:t>助成対象事業と助成対象経費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72567" y="1018133"/>
            <a:ext cx="10621645" cy="171323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000" b="1" spc="-20" dirty="0">
                <a:latin typeface="HGP創英角ﾎﾟｯﾌﾟ体"/>
                <a:cs typeface="HGP創英角ﾎﾟｯﾌﾟ体"/>
              </a:rPr>
              <a:t>■助成対象事業</a:t>
            </a:r>
            <a:endParaRPr sz="2000">
              <a:latin typeface="HGP創英角ﾎﾟｯﾌﾟ体"/>
              <a:cs typeface="HGP創英角ﾎﾟｯﾌﾟ体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000" spc="-20" dirty="0">
                <a:latin typeface="HGP創英角ﾎﾟｯﾌﾟ体"/>
                <a:cs typeface="HGP創英角ﾎﾟｯﾌﾟ体"/>
              </a:rPr>
              <a:t>①障がい者、生活困窮者や事故、災害、犯罪等による被害者の支援を目的とする事業</a:t>
            </a:r>
            <a:endParaRPr sz="2000">
              <a:latin typeface="HGP創英角ﾎﾟｯﾌﾟ体"/>
              <a:cs typeface="HGP創英角ﾎﾟｯﾌﾟ体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000" spc="-20" dirty="0">
                <a:latin typeface="HGP創英角ﾎﾟｯﾌﾟ体"/>
                <a:cs typeface="HGP創英角ﾎﾟｯﾌﾟ体"/>
              </a:rPr>
              <a:t>■助成対象経費</a:t>
            </a:r>
            <a:endParaRPr sz="2000">
              <a:latin typeface="HGP創英角ﾎﾟｯﾌﾟ体"/>
              <a:cs typeface="HGP創英角ﾎﾟｯﾌﾟ体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000" spc="-10" dirty="0">
                <a:latin typeface="HGP創英角ﾎﾟｯﾌﾟ体"/>
                <a:cs typeface="HGP創英角ﾎﾟｯﾌﾟ体"/>
              </a:rPr>
              <a:t>A</a:t>
            </a:r>
            <a:r>
              <a:rPr sz="2000" spc="-15" dirty="0">
                <a:latin typeface="HGP創英角ﾎﾟｯﾌﾟ体"/>
                <a:cs typeface="HGP創英角ﾎﾟｯﾌﾟ体"/>
              </a:rPr>
              <a:t>:新規/更新事業備品調達助成：事業開始に必要な備品或いは10年以上経過した事業の備品更</a:t>
            </a:r>
            <a:r>
              <a:rPr sz="2000" spc="-1545" dirty="0">
                <a:latin typeface="HGP創英角ﾎﾟｯﾌﾟ体"/>
                <a:cs typeface="HGP創英角ﾎﾟｯﾌﾟ体"/>
              </a:rPr>
              <a:t>新</a:t>
            </a:r>
            <a:endParaRPr sz="2000">
              <a:latin typeface="HGP創英角ﾎﾟｯﾌﾟ体"/>
              <a:cs typeface="HGP創英角ﾎﾟｯﾌﾟ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567" y="3242513"/>
            <a:ext cx="153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50" dirty="0">
                <a:solidFill>
                  <a:srgbClr val="FFC908"/>
                </a:solidFill>
                <a:latin typeface="HGP創英角ﾎﾟｯﾌﾟ体"/>
                <a:cs typeface="HGP創英角ﾎﾟｯﾌﾟ体"/>
              </a:rPr>
              <a:t>•</a:t>
            </a:r>
            <a:endParaRPr sz="2000">
              <a:latin typeface="HGP創英角ﾎﾟｯﾌﾟ体"/>
              <a:cs typeface="HGP創英角ﾎﾟｯﾌﾟ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567" y="5676110"/>
            <a:ext cx="10430510" cy="75120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07950" indent="-107950">
              <a:lnSpc>
                <a:spcPct val="100000"/>
              </a:lnSpc>
              <a:spcBef>
                <a:spcPts val="969"/>
              </a:spcBef>
              <a:buSzPct val="50000"/>
              <a:buChar char="•"/>
              <a:tabLst>
                <a:tab pos="107950" algn="l"/>
              </a:tabLst>
            </a:pPr>
            <a:r>
              <a:rPr sz="1500" spc="-20" dirty="0">
                <a:latin typeface="HGP創英角ﾎﾟｯﾌﾟ体"/>
                <a:cs typeface="HGP創英角ﾎﾟｯﾌﾟ体"/>
              </a:rPr>
              <a:t>デスクトップ：</a:t>
            </a:r>
            <a:r>
              <a:rPr sz="1500" dirty="0">
                <a:latin typeface="HGP創英角ﾎﾟｯﾌﾟ体"/>
                <a:cs typeface="HGP創英角ﾎﾟｯﾌﾟ体"/>
              </a:rPr>
              <a:t>TTJNV</a:t>
            </a:r>
            <a:r>
              <a:rPr sz="1500" spc="-45" dirty="0">
                <a:latin typeface="HGP創英角ﾎﾟｯﾌﾟ体"/>
                <a:cs typeface="HGP創英角ﾎﾟｯﾌﾟ体"/>
              </a:rPr>
              <a:t> </a:t>
            </a:r>
            <a:r>
              <a:rPr sz="1500" dirty="0">
                <a:latin typeface="HGP創英角ﾎﾟｯﾌﾟ体"/>
                <a:cs typeface="HGP創英角ﾎﾟｯﾌﾟ体"/>
              </a:rPr>
              <a:t>Inspiron3030S</a:t>
            </a:r>
            <a:r>
              <a:rPr sz="1500" spc="-30" dirty="0">
                <a:latin typeface="HGP創英角ﾎﾟｯﾌﾟ体"/>
                <a:cs typeface="HGP創英角ﾎﾟｯﾌﾟ体"/>
              </a:rPr>
              <a:t> </a:t>
            </a:r>
            <a:r>
              <a:rPr sz="1500" spc="-10" dirty="0">
                <a:latin typeface="HGP創英角ﾎﾟｯﾌﾟ体"/>
                <a:cs typeface="HGP創英角ﾎﾟｯﾌﾟ体"/>
              </a:rPr>
              <a:t>5HXGF-SID3030S301901MONOJP</a:t>
            </a:r>
            <a:endParaRPr sz="1500">
              <a:latin typeface="HGP創英角ﾎﾟｯﾌﾟ体"/>
              <a:cs typeface="HGP創英角ﾎﾟｯﾌﾟ体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700" spc="-280" dirty="0">
                <a:latin typeface="HGP創英角ﾎﾟｯﾌﾟ体"/>
                <a:cs typeface="HGP創英角ﾎﾟｯﾌﾟ体"/>
              </a:rPr>
              <a:t>•Ｗｅｂ</a:t>
            </a:r>
            <a:r>
              <a:rPr sz="1700" spc="-5" dirty="0">
                <a:latin typeface="HGP創英角ﾎﾟｯﾌﾟ体"/>
                <a:cs typeface="HGP創英角ﾎﾟｯﾌﾟ体"/>
              </a:rPr>
              <a:t>カメラ：</a:t>
            </a:r>
            <a:r>
              <a:rPr sz="1300" spc="-20" dirty="0">
                <a:latin typeface="HGP創英角ﾎﾟｯﾌﾟ体"/>
                <a:cs typeface="HGP創英角ﾎﾟｯﾌﾟ体"/>
              </a:rPr>
              <a:t>エレコム(</a:t>
            </a:r>
            <a:r>
              <a:rPr sz="1300" dirty="0">
                <a:latin typeface="HGP創英角ﾎﾟｯﾌﾟ体"/>
                <a:cs typeface="HGP創英角ﾎﾟｯﾌﾟ体"/>
              </a:rPr>
              <a:t>ELECOM</a:t>
            </a:r>
            <a:r>
              <a:rPr sz="1300" spc="5" dirty="0">
                <a:latin typeface="HGP創英角ﾎﾟｯﾌﾟ体"/>
                <a:cs typeface="HGP創英角ﾎﾟｯﾌﾟ体"/>
              </a:rPr>
              <a:t>) </a:t>
            </a:r>
            <a:r>
              <a:rPr sz="1300" spc="-20" dirty="0">
                <a:latin typeface="HGP創英角ﾎﾟｯﾌﾟ体"/>
                <a:cs typeface="HGP創英角ﾎﾟｯﾌﾟ体"/>
              </a:rPr>
              <a:t>WEB</a:t>
            </a:r>
            <a:r>
              <a:rPr sz="1300" spc="-15" dirty="0">
                <a:latin typeface="HGP創英角ﾎﾟｯﾌﾟ体"/>
                <a:cs typeface="HGP創英角ﾎﾟｯﾌﾟ体"/>
              </a:rPr>
              <a:t>カメラ </a:t>
            </a:r>
            <a:r>
              <a:rPr sz="1300" spc="-10" dirty="0">
                <a:latin typeface="HGP創英角ﾎﾟｯﾌﾟ体"/>
                <a:cs typeface="HGP創英角ﾎﾟｯﾌﾟ体"/>
              </a:rPr>
              <a:t>UCAM-</a:t>
            </a:r>
            <a:r>
              <a:rPr sz="1300" dirty="0">
                <a:latin typeface="HGP創英角ﾎﾟｯﾌﾟ体"/>
                <a:cs typeface="HGP創英角ﾎﾟｯﾌﾟ体"/>
              </a:rPr>
              <a:t>C520FBBK</a:t>
            </a:r>
            <a:r>
              <a:rPr sz="1300" spc="20" dirty="0">
                <a:latin typeface="HGP創英角ﾎﾟｯﾌﾟ体"/>
                <a:cs typeface="HGP創英角ﾎﾟｯﾌﾟ体"/>
              </a:rPr>
              <a:t> </a:t>
            </a:r>
            <a:r>
              <a:rPr sz="1300" spc="-10" dirty="0">
                <a:latin typeface="HGP創英角ﾎﾟｯﾌﾟ体"/>
                <a:cs typeface="HGP創英角ﾎﾟｯﾌﾟ体"/>
              </a:rPr>
              <a:t>200</a:t>
            </a:r>
            <a:r>
              <a:rPr sz="1300" spc="-15" dirty="0">
                <a:latin typeface="HGP創英角ﾎﾟｯﾌﾟ体"/>
                <a:cs typeface="HGP創英角ﾎﾟｯﾌﾟ体"/>
              </a:rPr>
              <a:t>万画素 </a:t>
            </a:r>
            <a:r>
              <a:rPr sz="1300" dirty="0">
                <a:latin typeface="HGP創英角ﾎﾟｯﾌﾟ体"/>
                <a:cs typeface="HGP創英角ﾎﾟｯﾌﾟ体"/>
              </a:rPr>
              <a:t>HD</a:t>
            </a:r>
            <a:r>
              <a:rPr sz="1300" spc="-5" dirty="0">
                <a:latin typeface="HGP創英角ﾎﾟｯﾌﾟ体"/>
                <a:cs typeface="HGP創英角ﾎﾟｯﾌﾟ体"/>
              </a:rPr>
              <a:t> </a:t>
            </a:r>
            <a:r>
              <a:rPr sz="1300" dirty="0">
                <a:latin typeface="HGP創英角ﾎﾟｯﾌﾟ体"/>
                <a:cs typeface="HGP創英角ﾎﾟｯﾌﾟ体"/>
              </a:rPr>
              <a:t>720p</a:t>
            </a:r>
            <a:r>
              <a:rPr sz="1300" spc="-10" dirty="0">
                <a:latin typeface="HGP創英角ﾎﾟｯﾌﾟ体"/>
                <a:cs typeface="HGP創英角ﾎﾟｯﾌﾟ体"/>
              </a:rPr>
              <a:t> </a:t>
            </a:r>
            <a:r>
              <a:rPr sz="1300" dirty="0">
                <a:latin typeface="HGP創英角ﾎﾟｯﾌﾟ体"/>
                <a:cs typeface="HGP創英角ﾎﾟｯﾌﾟ体"/>
              </a:rPr>
              <a:t>30FPS</a:t>
            </a:r>
            <a:r>
              <a:rPr sz="1300" spc="-30" dirty="0">
                <a:latin typeface="HGP創英角ﾎﾟｯﾌﾟ体"/>
                <a:cs typeface="HGP創英角ﾎﾟｯﾌﾟ体"/>
              </a:rPr>
              <a:t> マイク内蔵 高精細ガラスレンズ ケーブル長</a:t>
            </a:r>
            <a:r>
              <a:rPr sz="1300" spc="-340" dirty="0">
                <a:latin typeface="HGP創英角ﾎﾟｯﾌﾟ体"/>
                <a:cs typeface="HGP創英角ﾎﾟｯﾌﾟ体"/>
              </a:rPr>
              <a:t>1.5m</a:t>
            </a:r>
            <a:endParaRPr sz="1300">
              <a:latin typeface="HGP創英角ﾎﾟｯﾌﾟ体"/>
              <a:cs typeface="HGP創英角ﾎﾟｯﾌﾟ体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0454" y="365125"/>
            <a:ext cx="1505330" cy="13440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6328" y="3933190"/>
            <a:ext cx="2188718" cy="147955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203183" y="3482340"/>
            <a:ext cx="3105785" cy="1654810"/>
            <a:chOff x="8203183" y="3482340"/>
            <a:chExt cx="3105785" cy="1654810"/>
          </a:xfrm>
        </p:grpSpPr>
        <p:sp>
          <p:nvSpPr>
            <p:cNvPr id="9" name="object 9"/>
            <p:cNvSpPr/>
            <p:nvPr/>
          </p:nvSpPr>
          <p:spPr>
            <a:xfrm>
              <a:off x="8212708" y="3491865"/>
              <a:ext cx="3086735" cy="1635760"/>
            </a:xfrm>
            <a:custGeom>
              <a:avLst/>
              <a:gdLst/>
              <a:ahLst/>
              <a:cxnLst/>
              <a:rect l="l" t="t" r="r" b="b"/>
              <a:pathLst>
                <a:path w="3086734" h="1635760">
                  <a:moveTo>
                    <a:pt x="2814066" y="0"/>
                  </a:moveTo>
                  <a:lnTo>
                    <a:pt x="272669" y="0"/>
                  </a:lnTo>
                  <a:lnTo>
                    <a:pt x="223648" y="4391"/>
                  </a:lnTo>
                  <a:lnTo>
                    <a:pt x="177513" y="17053"/>
                  </a:lnTo>
                  <a:lnTo>
                    <a:pt x="135033" y="37215"/>
                  </a:lnTo>
                  <a:lnTo>
                    <a:pt x="96979" y="64106"/>
                  </a:lnTo>
                  <a:lnTo>
                    <a:pt x="64118" y="96957"/>
                  </a:lnTo>
                  <a:lnTo>
                    <a:pt x="37220" y="134996"/>
                  </a:lnTo>
                  <a:lnTo>
                    <a:pt x="17055" y="177453"/>
                  </a:lnTo>
                  <a:lnTo>
                    <a:pt x="4392" y="223559"/>
                  </a:lnTo>
                  <a:lnTo>
                    <a:pt x="0" y="272542"/>
                  </a:lnTo>
                  <a:lnTo>
                    <a:pt x="0" y="1362710"/>
                  </a:lnTo>
                  <a:lnTo>
                    <a:pt x="4392" y="1411726"/>
                  </a:lnTo>
                  <a:lnTo>
                    <a:pt x="17055" y="1457849"/>
                  </a:lnTo>
                  <a:lnTo>
                    <a:pt x="37220" y="1500312"/>
                  </a:lnTo>
                  <a:lnTo>
                    <a:pt x="64118" y="1538346"/>
                  </a:lnTo>
                  <a:lnTo>
                    <a:pt x="96979" y="1571186"/>
                  </a:lnTo>
                  <a:lnTo>
                    <a:pt x="135033" y="1598064"/>
                  </a:lnTo>
                  <a:lnTo>
                    <a:pt x="177513" y="1618212"/>
                  </a:lnTo>
                  <a:lnTo>
                    <a:pt x="223648" y="1630864"/>
                  </a:lnTo>
                  <a:lnTo>
                    <a:pt x="272669" y="1635252"/>
                  </a:lnTo>
                  <a:lnTo>
                    <a:pt x="2814066" y="1635252"/>
                  </a:lnTo>
                  <a:lnTo>
                    <a:pt x="2863082" y="1630864"/>
                  </a:lnTo>
                  <a:lnTo>
                    <a:pt x="2909205" y="1618212"/>
                  </a:lnTo>
                  <a:lnTo>
                    <a:pt x="2951668" y="1598064"/>
                  </a:lnTo>
                  <a:lnTo>
                    <a:pt x="2989702" y="1571186"/>
                  </a:lnTo>
                  <a:lnTo>
                    <a:pt x="3022542" y="1538346"/>
                  </a:lnTo>
                  <a:lnTo>
                    <a:pt x="3049420" y="1500312"/>
                  </a:lnTo>
                  <a:lnTo>
                    <a:pt x="3069568" y="1457849"/>
                  </a:lnTo>
                  <a:lnTo>
                    <a:pt x="3082220" y="1411726"/>
                  </a:lnTo>
                  <a:lnTo>
                    <a:pt x="3086608" y="1362710"/>
                  </a:lnTo>
                  <a:lnTo>
                    <a:pt x="3086608" y="272542"/>
                  </a:lnTo>
                  <a:lnTo>
                    <a:pt x="3082220" y="223559"/>
                  </a:lnTo>
                  <a:lnTo>
                    <a:pt x="3069568" y="177453"/>
                  </a:lnTo>
                  <a:lnTo>
                    <a:pt x="3049420" y="134996"/>
                  </a:lnTo>
                  <a:lnTo>
                    <a:pt x="3022542" y="96957"/>
                  </a:lnTo>
                  <a:lnTo>
                    <a:pt x="2989702" y="64106"/>
                  </a:lnTo>
                  <a:lnTo>
                    <a:pt x="2951668" y="37215"/>
                  </a:lnTo>
                  <a:lnTo>
                    <a:pt x="2909205" y="17053"/>
                  </a:lnTo>
                  <a:lnTo>
                    <a:pt x="2863082" y="4391"/>
                  </a:lnTo>
                  <a:lnTo>
                    <a:pt x="2814066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12708" y="3491865"/>
              <a:ext cx="3086735" cy="1635760"/>
            </a:xfrm>
            <a:custGeom>
              <a:avLst/>
              <a:gdLst/>
              <a:ahLst/>
              <a:cxnLst/>
              <a:rect l="l" t="t" r="r" b="b"/>
              <a:pathLst>
                <a:path w="3086734" h="1635760">
                  <a:moveTo>
                    <a:pt x="0" y="272542"/>
                  </a:moveTo>
                  <a:lnTo>
                    <a:pt x="4392" y="223559"/>
                  </a:lnTo>
                  <a:lnTo>
                    <a:pt x="17055" y="177453"/>
                  </a:lnTo>
                  <a:lnTo>
                    <a:pt x="37220" y="134996"/>
                  </a:lnTo>
                  <a:lnTo>
                    <a:pt x="64118" y="96957"/>
                  </a:lnTo>
                  <a:lnTo>
                    <a:pt x="96979" y="64106"/>
                  </a:lnTo>
                  <a:lnTo>
                    <a:pt x="135033" y="37215"/>
                  </a:lnTo>
                  <a:lnTo>
                    <a:pt x="177513" y="17053"/>
                  </a:lnTo>
                  <a:lnTo>
                    <a:pt x="223648" y="4391"/>
                  </a:lnTo>
                  <a:lnTo>
                    <a:pt x="272669" y="0"/>
                  </a:lnTo>
                  <a:lnTo>
                    <a:pt x="2814066" y="0"/>
                  </a:lnTo>
                  <a:lnTo>
                    <a:pt x="2863082" y="4391"/>
                  </a:lnTo>
                  <a:lnTo>
                    <a:pt x="2909205" y="17053"/>
                  </a:lnTo>
                  <a:lnTo>
                    <a:pt x="2951668" y="37215"/>
                  </a:lnTo>
                  <a:lnTo>
                    <a:pt x="2989702" y="64106"/>
                  </a:lnTo>
                  <a:lnTo>
                    <a:pt x="3022542" y="96957"/>
                  </a:lnTo>
                  <a:lnTo>
                    <a:pt x="3049420" y="134996"/>
                  </a:lnTo>
                  <a:lnTo>
                    <a:pt x="3069568" y="177453"/>
                  </a:lnTo>
                  <a:lnTo>
                    <a:pt x="3082220" y="223559"/>
                  </a:lnTo>
                  <a:lnTo>
                    <a:pt x="3086608" y="272542"/>
                  </a:lnTo>
                  <a:lnTo>
                    <a:pt x="3086608" y="1362710"/>
                  </a:lnTo>
                  <a:lnTo>
                    <a:pt x="3082220" y="1411726"/>
                  </a:lnTo>
                  <a:lnTo>
                    <a:pt x="3069568" y="1457849"/>
                  </a:lnTo>
                  <a:lnTo>
                    <a:pt x="3049420" y="1500312"/>
                  </a:lnTo>
                  <a:lnTo>
                    <a:pt x="3022542" y="1538346"/>
                  </a:lnTo>
                  <a:lnTo>
                    <a:pt x="2989702" y="1571186"/>
                  </a:lnTo>
                  <a:lnTo>
                    <a:pt x="2951668" y="1598064"/>
                  </a:lnTo>
                  <a:lnTo>
                    <a:pt x="2909205" y="1618212"/>
                  </a:lnTo>
                  <a:lnTo>
                    <a:pt x="2863082" y="1630864"/>
                  </a:lnTo>
                  <a:lnTo>
                    <a:pt x="2814066" y="1635252"/>
                  </a:lnTo>
                  <a:lnTo>
                    <a:pt x="272669" y="1635252"/>
                  </a:lnTo>
                  <a:lnTo>
                    <a:pt x="223648" y="1630864"/>
                  </a:lnTo>
                  <a:lnTo>
                    <a:pt x="177513" y="1618212"/>
                  </a:lnTo>
                  <a:lnTo>
                    <a:pt x="135033" y="1598064"/>
                  </a:lnTo>
                  <a:lnTo>
                    <a:pt x="96979" y="1571186"/>
                  </a:lnTo>
                  <a:lnTo>
                    <a:pt x="64118" y="1538346"/>
                  </a:lnTo>
                  <a:lnTo>
                    <a:pt x="37220" y="1500312"/>
                  </a:lnTo>
                  <a:lnTo>
                    <a:pt x="17055" y="1457849"/>
                  </a:lnTo>
                  <a:lnTo>
                    <a:pt x="4392" y="1411726"/>
                  </a:lnTo>
                  <a:lnTo>
                    <a:pt x="0" y="1362710"/>
                  </a:lnTo>
                  <a:lnTo>
                    <a:pt x="0" y="272542"/>
                  </a:lnTo>
                  <a:close/>
                </a:path>
              </a:pathLst>
            </a:custGeom>
            <a:ln w="19050">
              <a:solidFill>
                <a:srgbClr val="6C5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38823" y="2940304"/>
            <a:ext cx="5439410" cy="2757170"/>
            <a:chOff x="338823" y="2940304"/>
            <a:chExt cx="5439410" cy="275717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8370" y="2949790"/>
              <a:ext cx="2309241" cy="274751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8348" y="2949829"/>
              <a:ext cx="3120390" cy="1209040"/>
            </a:xfrm>
            <a:custGeom>
              <a:avLst/>
              <a:gdLst/>
              <a:ahLst/>
              <a:cxnLst/>
              <a:rect l="l" t="t" r="r" b="b"/>
              <a:pathLst>
                <a:path w="3120390" h="1209039">
                  <a:moveTo>
                    <a:pt x="2918599" y="0"/>
                  </a:moveTo>
                  <a:lnTo>
                    <a:pt x="201422" y="0"/>
                  </a:lnTo>
                  <a:lnTo>
                    <a:pt x="155234" y="5319"/>
                  </a:lnTo>
                  <a:lnTo>
                    <a:pt x="112837" y="20471"/>
                  </a:lnTo>
                  <a:lnTo>
                    <a:pt x="75438" y="44247"/>
                  </a:lnTo>
                  <a:lnTo>
                    <a:pt x="44247" y="75438"/>
                  </a:lnTo>
                  <a:lnTo>
                    <a:pt x="20471" y="112837"/>
                  </a:lnTo>
                  <a:lnTo>
                    <a:pt x="5319" y="155234"/>
                  </a:lnTo>
                  <a:lnTo>
                    <a:pt x="0" y="201422"/>
                  </a:lnTo>
                  <a:lnTo>
                    <a:pt x="0" y="1007110"/>
                  </a:lnTo>
                  <a:lnTo>
                    <a:pt x="5319" y="1053297"/>
                  </a:lnTo>
                  <a:lnTo>
                    <a:pt x="20471" y="1095694"/>
                  </a:lnTo>
                  <a:lnTo>
                    <a:pt x="44247" y="1133093"/>
                  </a:lnTo>
                  <a:lnTo>
                    <a:pt x="75438" y="1164284"/>
                  </a:lnTo>
                  <a:lnTo>
                    <a:pt x="112837" y="1188060"/>
                  </a:lnTo>
                  <a:lnTo>
                    <a:pt x="155234" y="1203212"/>
                  </a:lnTo>
                  <a:lnTo>
                    <a:pt x="201422" y="1208532"/>
                  </a:lnTo>
                  <a:lnTo>
                    <a:pt x="2918599" y="1208532"/>
                  </a:lnTo>
                  <a:lnTo>
                    <a:pt x="2964786" y="1203212"/>
                  </a:lnTo>
                  <a:lnTo>
                    <a:pt x="3007184" y="1188060"/>
                  </a:lnTo>
                  <a:lnTo>
                    <a:pt x="3044582" y="1164284"/>
                  </a:lnTo>
                  <a:lnTo>
                    <a:pt x="3075774" y="1133093"/>
                  </a:lnTo>
                  <a:lnTo>
                    <a:pt x="3099550" y="1095694"/>
                  </a:lnTo>
                  <a:lnTo>
                    <a:pt x="3114702" y="1053297"/>
                  </a:lnTo>
                  <a:lnTo>
                    <a:pt x="3120021" y="1007110"/>
                  </a:lnTo>
                  <a:lnTo>
                    <a:pt x="3120021" y="201422"/>
                  </a:lnTo>
                  <a:lnTo>
                    <a:pt x="3114702" y="155234"/>
                  </a:lnTo>
                  <a:lnTo>
                    <a:pt x="3099550" y="112837"/>
                  </a:lnTo>
                  <a:lnTo>
                    <a:pt x="3075774" y="75438"/>
                  </a:lnTo>
                  <a:lnTo>
                    <a:pt x="3044582" y="44247"/>
                  </a:lnTo>
                  <a:lnTo>
                    <a:pt x="3007184" y="20471"/>
                  </a:lnTo>
                  <a:lnTo>
                    <a:pt x="2964786" y="5319"/>
                  </a:lnTo>
                  <a:lnTo>
                    <a:pt x="2918599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8348" y="2949829"/>
              <a:ext cx="3120390" cy="1209040"/>
            </a:xfrm>
            <a:custGeom>
              <a:avLst/>
              <a:gdLst/>
              <a:ahLst/>
              <a:cxnLst/>
              <a:rect l="l" t="t" r="r" b="b"/>
              <a:pathLst>
                <a:path w="3120390" h="1209039">
                  <a:moveTo>
                    <a:pt x="0" y="201422"/>
                  </a:moveTo>
                  <a:lnTo>
                    <a:pt x="5319" y="155234"/>
                  </a:lnTo>
                  <a:lnTo>
                    <a:pt x="20471" y="112837"/>
                  </a:lnTo>
                  <a:lnTo>
                    <a:pt x="44247" y="75438"/>
                  </a:lnTo>
                  <a:lnTo>
                    <a:pt x="75438" y="44247"/>
                  </a:lnTo>
                  <a:lnTo>
                    <a:pt x="112837" y="20471"/>
                  </a:lnTo>
                  <a:lnTo>
                    <a:pt x="155234" y="5319"/>
                  </a:lnTo>
                  <a:lnTo>
                    <a:pt x="201422" y="0"/>
                  </a:lnTo>
                  <a:lnTo>
                    <a:pt x="2918599" y="0"/>
                  </a:lnTo>
                  <a:lnTo>
                    <a:pt x="2964786" y="5319"/>
                  </a:lnTo>
                  <a:lnTo>
                    <a:pt x="3007184" y="20471"/>
                  </a:lnTo>
                  <a:lnTo>
                    <a:pt x="3044582" y="44247"/>
                  </a:lnTo>
                  <a:lnTo>
                    <a:pt x="3075774" y="75438"/>
                  </a:lnTo>
                  <a:lnTo>
                    <a:pt x="3099550" y="112837"/>
                  </a:lnTo>
                  <a:lnTo>
                    <a:pt x="3114702" y="155234"/>
                  </a:lnTo>
                  <a:lnTo>
                    <a:pt x="3120021" y="201422"/>
                  </a:lnTo>
                  <a:lnTo>
                    <a:pt x="3120021" y="1007110"/>
                  </a:lnTo>
                  <a:lnTo>
                    <a:pt x="3114702" y="1053297"/>
                  </a:lnTo>
                  <a:lnTo>
                    <a:pt x="3099550" y="1095694"/>
                  </a:lnTo>
                  <a:lnTo>
                    <a:pt x="3075774" y="1133093"/>
                  </a:lnTo>
                  <a:lnTo>
                    <a:pt x="3044582" y="1164284"/>
                  </a:lnTo>
                  <a:lnTo>
                    <a:pt x="3007184" y="1188060"/>
                  </a:lnTo>
                  <a:lnTo>
                    <a:pt x="2964786" y="1203212"/>
                  </a:lnTo>
                  <a:lnTo>
                    <a:pt x="2918599" y="1208532"/>
                  </a:lnTo>
                  <a:lnTo>
                    <a:pt x="201422" y="1208532"/>
                  </a:lnTo>
                  <a:lnTo>
                    <a:pt x="155234" y="1203212"/>
                  </a:lnTo>
                  <a:lnTo>
                    <a:pt x="112837" y="1188060"/>
                  </a:lnTo>
                  <a:lnTo>
                    <a:pt x="75438" y="1164284"/>
                  </a:lnTo>
                  <a:lnTo>
                    <a:pt x="44247" y="1133093"/>
                  </a:lnTo>
                  <a:lnTo>
                    <a:pt x="20471" y="1095694"/>
                  </a:lnTo>
                  <a:lnTo>
                    <a:pt x="5319" y="1053297"/>
                  </a:lnTo>
                  <a:lnTo>
                    <a:pt x="0" y="1007110"/>
                  </a:lnTo>
                  <a:lnTo>
                    <a:pt x="0" y="201422"/>
                  </a:lnTo>
                  <a:close/>
                </a:path>
              </a:pathLst>
            </a:custGeom>
            <a:ln w="19050">
              <a:solidFill>
                <a:srgbClr val="6C5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398891" y="3883278"/>
            <a:ext cx="27158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latin typeface="HGP創英角ﾎﾟｯﾌﾟ体"/>
                <a:cs typeface="HGP創英角ﾎﾟｯﾌﾟ体"/>
              </a:rPr>
              <a:t>費用：</a:t>
            </a:r>
            <a:r>
              <a:rPr sz="2800" spc="-10" dirty="0">
                <a:latin typeface="HGP創英角ﾎﾟｯﾌﾟ体"/>
                <a:cs typeface="HGP創英角ﾎﾟｯﾌﾟ体"/>
              </a:rPr>
              <a:t>131.973</a:t>
            </a:r>
            <a:r>
              <a:rPr sz="2800" spc="-50" dirty="0">
                <a:latin typeface="HGP創英角ﾎﾟｯﾌﾟ体"/>
                <a:cs typeface="HGP創英角ﾎﾟｯﾌﾟ体"/>
              </a:rPr>
              <a:t>円</a:t>
            </a:r>
            <a:r>
              <a:rPr sz="2800" spc="-35" dirty="0">
                <a:latin typeface="HGP創英角ﾎﾟｯﾌﾟ体"/>
                <a:cs typeface="HGP創英角ﾎﾟｯﾌﾟ体"/>
              </a:rPr>
              <a:t>助成：</a:t>
            </a:r>
            <a:r>
              <a:rPr sz="2800" spc="-10" dirty="0">
                <a:latin typeface="HGP創英角ﾎﾟｯﾌﾟ体"/>
                <a:cs typeface="HGP創英角ﾎﾟｯﾌﾟ体"/>
              </a:rPr>
              <a:t>99.000</a:t>
            </a:r>
            <a:r>
              <a:rPr sz="2800" spc="-50" dirty="0">
                <a:latin typeface="HGP創英角ﾎﾟｯﾌﾟ体"/>
                <a:cs typeface="HGP創英角ﾎﾟｯﾌﾟ体"/>
              </a:rPr>
              <a:t>円</a:t>
            </a:r>
            <a:endParaRPr sz="2800">
              <a:latin typeface="HGP創英角ﾎﾟｯﾌﾟ体"/>
              <a:cs typeface="HGP創英角ﾎﾟｯﾌﾟ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3631" y="3002660"/>
            <a:ext cx="28105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HGP創英角ﾎﾟｯﾌﾟ体"/>
                <a:cs typeface="HGP創英角ﾎﾟｯﾌﾟ体"/>
              </a:rPr>
              <a:t>パソコン(デスクトッ</a:t>
            </a:r>
            <a:r>
              <a:rPr sz="2400" spc="-20" dirty="0">
                <a:latin typeface="HGP創英角ﾎﾟｯﾌﾟ体"/>
                <a:cs typeface="HGP創英角ﾎﾟｯﾌﾟ体"/>
              </a:rPr>
              <a:t>プ)と</a:t>
            </a:r>
            <a:endParaRPr sz="2400">
              <a:latin typeface="HGP創英角ﾎﾟｯﾌﾟ体"/>
              <a:cs typeface="HGP創英角ﾎﾟｯﾌﾟ体"/>
            </a:endParaRPr>
          </a:p>
          <a:p>
            <a:pPr algn="ctr">
              <a:lnSpc>
                <a:spcPct val="100000"/>
              </a:lnSpc>
            </a:pPr>
            <a:r>
              <a:rPr sz="2400" spc="-10" dirty="0">
                <a:latin typeface="HGP創英角ﾎﾟｯﾌﾟ体"/>
                <a:cs typeface="HGP創英角ﾎﾟｯﾌﾟ体"/>
              </a:rPr>
              <a:t>Webカメラを購入</a:t>
            </a:r>
            <a:endParaRPr sz="2400">
              <a:latin typeface="HGP創英角ﾎﾟｯﾌﾟ体"/>
              <a:cs typeface="HGP創英角ﾎﾟｯﾌﾟ体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5299" y="475615"/>
            <a:ext cx="215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latin typeface="HGP創英角ﾎﾟｯﾌﾟ体"/>
                <a:cs typeface="HGP創英角ﾎﾟｯﾌﾟ体"/>
              </a:rPr>
              <a:t>教育研修事業</a:t>
            </a:r>
            <a:endParaRPr sz="2800">
              <a:latin typeface="HGP創英角ﾎﾟｯﾌﾟ体"/>
              <a:cs typeface="HGP創英角ﾎﾟｯﾌﾟ体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299" y="839546"/>
            <a:ext cx="80587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失語症コミュニケーション支援</a:t>
            </a:r>
            <a:r>
              <a:rPr sz="4400" spc="-2765" dirty="0"/>
              <a:t>講</a:t>
            </a:r>
            <a:r>
              <a:rPr sz="4400" spc="-50" dirty="0"/>
              <a:t> 座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0861929" y="631586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1443" y="1816354"/>
            <a:ext cx="4357370" cy="3568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10"/>
              </a:lnSpc>
            </a:pPr>
            <a:r>
              <a:rPr sz="2800" spc="-40" dirty="0">
                <a:latin typeface="HGP創英角ﾎﾟｯﾌﾟ体"/>
                <a:cs typeface="HGP創英角ﾎﾟｯﾌﾟ体"/>
              </a:rPr>
              <a:t>失語症会話パートナーの養</a:t>
            </a:r>
            <a:r>
              <a:rPr sz="2800" spc="-2130" dirty="0">
                <a:latin typeface="HGP創英角ﾎﾟｯﾌﾟ体"/>
                <a:cs typeface="HGP創英角ﾎﾟｯﾌﾟ体"/>
              </a:rPr>
              <a:t>成</a:t>
            </a:r>
            <a:endParaRPr sz="2800">
              <a:latin typeface="HGP創英角ﾎﾟｯﾌﾟ体"/>
              <a:cs typeface="HGP創英角ﾎﾟｯﾌﾟ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6180" y="2168570"/>
            <a:ext cx="10677525" cy="1713864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800" spc="-40" dirty="0">
                <a:latin typeface="HGP創英角ﾎﾟｯﾌﾟ体"/>
                <a:cs typeface="HGP創英角ﾎﾟｯﾌﾟ体"/>
              </a:rPr>
              <a:t>失語症について</a:t>
            </a:r>
            <a:r>
              <a:rPr sz="2800" spc="-40" dirty="0">
                <a:solidFill>
                  <a:srgbClr val="0000FF"/>
                </a:solidFill>
                <a:latin typeface="HGP創英角ﾎﾟｯﾌﾟ体"/>
                <a:cs typeface="HGP創英角ﾎﾟｯﾌﾟ体"/>
              </a:rPr>
              <a:t>正しい知識</a:t>
            </a:r>
            <a:r>
              <a:rPr sz="2800" spc="-165" dirty="0">
                <a:latin typeface="HGP創英角ﾎﾟｯﾌﾟ体"/>
                <a:cs typeface="HGP創英角ﾎﾟｯﾌﾟ体"/>
              </a:rPr>
              <a:t>を持ち、• 適切な</a:t>
            </a:r>
            <a:r>
              <a:rPr sz="2800" spc="-40" dirty="0">
                <a:solidFill>
                  <a:srgbClr val="0000FF"/>
                </a:solidFill>
                <a:latin typeface="HGP創英角ﾎﾟｯﾌﾟ体"/>
                <a:cs typeface="HGP創英角ﾎﾟｯﾌﾟ体"/>
              </a:rPr>
              <a:t>会話の技術</a:t>
            </a:r>
            <a:r>
              <a:rPr sz="2800" spc="-45" dirty="0">
                <a:latin typeface="HGP創英角ﾎﾟｯﾌﾟ体"/>
                <a:cs typeface="HGP創英角ﾎﾟｯﾌﾟ体"/>
              </a:rPr>
              <a:t>を駆使し、</a:t>
            </a:r>
            <a:endParaRPr sz="2800">
              <a:latin typeface="HGP創英角ﾎﾟｯﾌﾟ体"/>
              <a:cs typeface="HGP創英角ﾎﾟｯﾌﾟ体"/>
            </a:endParaRPr>
          </a:p>
          <a:p>
            <a:pPr marL="131445" marR="5080" indent="-119380">
              <a:lnSpc>
                <a:spcPct val="131800"/>
              </a:lnSpc>
            </a:pPr>
            <a:r>
              <a:rPr sz="2800" spc="-40" dirty="0">
                <a:latin typeface="HGP創英角ﾎﾟｯﾌﾟ体"/>
                <a:cs typeface="HGP創英角ﾎﾟｯﾌﾟ体"/>
              </a:rPr>
              <a:t>思いを知りたいという</a:t>
            </a:r>
            <a:r>
              <a:rPr sz="2800" spc="-35" dirty="0">
                <a:solidFill>
                  <a:srgbClr val="FF3399"/>
                </a:solidFill>
                <a:latin typeface="HGP創英角ﾎﾟｯﾌﾟ体"/>
                <a:cs typeface="HGP創英角ﾎﾟｯﾌﾟ体"/>
              </a:rPr>
              <a:t>心</a:t>
            </a:r>
            <a:r>
              <a:rPr sz="2800" spc="-35" dirty="0">
                <a:latin typeface="HGP創英角ﾎﾟｯﾌﾟ体"/>
                <a:cs typeface="HGP創英角ﾎﾟｯﾌﾟ体"/>
              </a:rPr>
              <a:t>で、 失語症の人の不自由なコミュニケー</a:t>
            </a:r>
            <a:r>
              <a:rPr sz="2800" spc="-1515" dirty="0">
                <a:latin typeface="HGP創英角ﾎﾟｯﾌﾟ体"/>
                <a:cs typeface="HGP創英角ﾎﾟｯﾌﾟ体"/>
              </a:rPr>
              <a:t>シ</a:t>
            </a:r>
            <a:r>
              <a:rPr sz="2800" spc="-35" dirty="0">
                <a:latin typeface="HGP創英角ﾎﾟｯﾌﾟ体"/>
                <a:cs typeface="HGP創英角ﾎﾟｯﾌﾟ体"/>
              </a:rPr>
              <a:t> </a:t>
            </a:r>
            <a:r>
              <a:rPr sz="2800" spc="-40" dirty="0">
                <a:latin typeface="HGP創英角ﾎﾟｯﾌﾟ体"/>
                <a:cs typeface="HGP創英角ﾎﾟｯﾌﾟ体"/>
              </a:rPr>
              <a:t>ョンを補いながら、</a:t>
            </a:r>
            <a:r>
              <a:rPr sz="2800" spc="-35" dirty="0">
                <a:solidFill>
                  <a:srgbClr val="0000FF"/>
                </a:solidFill>
                <a:latin typeface="HGP創英角ﾎﾟｯﾌﾟ体"/>
                <a:cs typeface="HGP創英角ﾎﾟｯﾌﾟ体"/>
              </a:rPr>
              <a:t>会話が出来る人</a:t>
            </a:r>
            <a:r>
              <a:rPr sz="2800" spc="-50" dirty="0">
                <a:latin typeface="HGP創英角ﾎﾟｯﾌﾟ体"/>
                <a:cs typeface="HGP創英角ﾎﾟｯﾌﾟ体"/>
              </a:rPr>
              <a:t>の養成講座を開催しています</a:t>
            </a:r>
            <a:endParaRPr sz="2800">
              <a:latin typeface="HGP創英角ﾎﾟｯﾌﾟ体"/>
              <a:cs typeface="HGP創英角ﾎﾟｯﾌﾟ体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7408" y="324993"/>
            <a:ext cx="1556639" cy="152565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90994" y="3960367"/>
            <a:ext cx="10654665" cy="2461895"/>
            <a:chOff x="390994" y="3960367"/>
            <a:chExt cx="10654665" cy="24618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994" y="4443641"/>
              <a:ext cx="2918206" cy="197839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914388" y="3969892"/>
              <a:ext cx="4121785" cy="984250"/>
            </a:xfrm>
            <a:custGeom>
              <a:avLst/>
              <a:gdLst/>
              <a:ahLst/>
              <a:cxnLst/>
              <a:rect l="l" t="t" r="r" b="b"/>
              <a:pathLst>
                <a:path w="4121784" h="984250">
                  <a:moveTo>
                    <a:pt x="4121404" y="819784"/>
                  </a:moveTo>
                  <a:lnTo>
                    <a:pt x="786383" y="819784"/>
                  </a:lnTo>
                  <a:lnTo>
                    <a:pt x="792240" y="863371"/>
                  </a:lnTo>
                  <a:lnTo>
                    <a:pt x="808768" y="902537"/>
                  </a:lnTo>
                  <a:lnTo>
                    <a:pt x="834405" y="935720"/>
                  </a:lnTo>
                  <a:lnTo>
                    <a:pt x="867588" y="961357"/>
                  </a:lnTo>
                  <a:lnTo>
                    <a:pt x="906754" y="977885"/>
                  </a:lnTo>
                  <a:lnTo>
                    <a:pt x="950340" y="983741"/>
                  </a:lnTo>
                  <a:lnTo>
                    <a:pt x="3957446" y="983741"/>
                  </a:lnTo>
                  <a:lnTo>
                    <a:pt x="4001033" y="977885"/>
                  </a:lnTo>
                  <a:lnTo>
                    <a:pt x="4040199" y="961357"/>
                  </a:lnTo>
                  <a:lnTo>
                    <a:pt x="4073382" y="935720"/>
                  </a:lnTo>
                  <a:lnTo>
                    <a:pt x="4099019" y="902537"/>
                  </a:lnTo>
                  <a:lnTo>
                    <a:pt x="4115547" y="863371"/>
                  </a:lnTo>
                  <a:lnTo>
                    <a:pt x="4121404" y="819784"/>
                  </a:lnTo>
                  <a:close/>
                </a:path>
                <a:path w="4121784" h="984250">
                  <a:moveTo>
                    <a:pt x="3957446" y="0"/>
                  </a:moveTo>
                  <a:lnTo>
                    <a:pt x="950340" y="0"/>
                  </a:lnTo>
                  <a:lnTo>
                    <a:pt x="906754" y="5856"/>
                  </a:lnTo>
                  <a:lnTo>
                    <a:pt x="867588" y="22384"/>
                  </a:lnTo>
                  <a:lnTo>
                    <a:pt x="834405" y="48021"/>
                  </a:lnTo>
                  <a:lnTo>
                    <a:pt x="808768" y="81204"/>
                  </a:lnTo>
                  <a:lnTo>
                    <a:pt x="792240" y="120370"/>
                  </a:lnTo>
                  <a:lnTo>
                    <a:pt x="786383" y="163956"/>
                  </a:lnTo>
                  <a:lnTo>
                    <a:pt x="786383" y="573785"/>
                  </a:lnTo>
                  <a:lnTo>
                    <a:pt x="0" y="875410"/>
                  </a:lnTo>
                  <a:lnTo>
                    <a:pt x="786383" y="819784"/>
                  </a:lnTo>
                  <a:lnTo>
                    <a:pt x="4121404" y="819784"/>
                  </a:lnTo>
                  <a:lnTo>
                    <a:pt x="4121404" y="163956"/>
                  </a:lnTo>
                  <a:lnTo>
                    <a:pt x="4115547" y="120370"/>
                  </a:lnTo>
                  <a:lnTo>
                    <a:pt x="4099019" y="81204"/>
                  </a:lnTo>
                  <a:lnTo>
                    <a:pt x="4073382" y="48021"/>
                  </a:lnTo>
                  <a:lnTo>
                    <a:pt x="4040199" y="22384"/>
                  </a:lnTo>
                  <a:lnTo>
                    <a:pt x="4001033" y="5856"/>
                  </a:lnTo>
                  <a:lnTo>
                    <a:pt x="3957446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14388" y="3969892"/>
              <a:ext cx="4121785" cy="984250"/>
            </a:xfrm>
            <a:custGeom>
              <a:avLst/>
              <a:gdLst/>
              <a:ahLst/>
              <a:cxnLst/>
              <a:rect l="l" t="t" r="r" b="b"/>
              <a:pathLst>
                <a:path w="4121784" h="984250">
                  <a:moveTo>
                    <a:pt x="786383" y="163956"/>
                  </a:moveTo>
                  <a:lnTo>
                    <a:pt x="792240" y="120370"/>
                  </a:lnTo>
                  <a:lnTo>
                    <a:pt x="808768" y="81204"/>
                  </a:lnTo>
                  <a:lnTo>
                    <a:pt x="834405" y="48021"/>
                  </a:lnTo>
                  <a:lnTo>
                    <a:pt x="867588" y="22384"/>
                  </a:lnTo>
                  <a:lnTo>
                    <a:pt x="906754" y="5856"/>
                  </a:lnTo>
                  <a:lnTo>
                    <a:pt x="950340" y="0"/>
                  </a:lnTo>
                  <a:lnTo>
                    <a:pt x="1342262" y="0"/>
                  </a:lnTo>
                  <a:lnTo>
                    <a:pt x="2176017" y="0"/>
                  </a:lnTo>
                  <a:lnTo>
                    <a:pt x="3957446" y="0"/>
                  </a:lnTo>
                  <a:lnTo>
                    <a:pt x="4001033" y="5856"/>
                  </a:lnTo>
                  <a:lnTo>
                    <a:pt x="4040199" y="22384"/>
                  </a:lnTo>
                  <a:lnTo>
                    <a:pt x="4073382" y="48021"/>
                  </a:lnTo>
                  <a:lnTo>
                    <a:pt x="4099019" y="81204"/>
                  </a:lnTo>
                  <a:lnTo>
                    <a:pt x="4115547" y="120370"/>
                  </a:lnTo>
                  <a:lnTo>
                    <a:pt x="4121404" y="163956"/>
                  </a:lnTo>
                  <a:lnTo>
                    <a:pt x="4121404" y="573785"/>
                  </a:lnTo>
                  <a:lnTo>
                    <a:pt x="4121404" y="819784"/>
                  </a:lnTo>
                  <a:lnTo>
                    <a:pt x="4115547" y="863371"/>
                  </a:lnTo>
                  <a:lnTo>
                    <a:pt x="4099019" y="902537"/>
                  </a:lnTo>
                  <a:lnTo>
                    <a:pt x="4073382" y="935720"/>
                  </a:lnTo>
                  <a:lnTo>
                    <a:pt x="4040199" y="961357"/>
                  </a:lnTo>
                  <a:lnTo>
                    <a:pt x="4001033" y="977885"/>
                  </a:lnTo>
                  <a:lnTo>
                    <a:pt x="3957446" y="983741"/>
                  </a:lnTo>
                  <a:lnTo>
                    <a:pt x="2176017" y="983741"/>
                  </a:lnTo>
                  <a:lnTo>
                    <a:pt x="1342262" y="983741"/>
                  </a:lnTo>
                  <a:lnTo>
                    <a:pt x="950340" y="983741"/>
                  </a:lnTo>
                  <a:lnTo>
                    <a:pt x="906754" y="977885"/>
                  </a:lnTo>
                  <a:lnTo>
                    <a:pt x="867588" y="961357"/>
                  </a:lnTo>
                  <a:lnTo>
                    <a:pt x="834405" y="935720"/>
                  </a:lnTo>
                  <a:lnTo>
                    <a:pt x="808768" y="902537"/>
                  </a:lnTo>
                  <a:lnTo>
                    <a:pt x="792240" y="863371"/>
                  </a:lnTo>
                  <a:lnTo>
                    <a:pt x="786383" y="819784"/>
                  </a:lnTo>
                  <a:lnTo>
                    <a:pt x="0" y="875410"/>
                  </a:lnTo>
                  <a:lnTo>
                    <a:pt x="786383" y="573785"/>
                  </a:lnTo>
                  <a:lnTo>
                    <a:pt x="786383" y="163956"/>
                  </a:lnTo>
                  <a:close/>
                </a:path>
              </a:pathLst>
            </a:custGeom>
            <a:ln w="19049">
              <a:solidFill>
                <a:srgbClr val="6C5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962645" y="4320667"/>
            <a:ext cx="281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HGP創英角ﾎﾟｯﾌﾟ体"/>
                <a:cs typeface="HGP創英角ﾎﾟｯﾌﾟ体"/>
              </a:rPr>
              <a:t>基礎講座はオンデマンド配</a:t>
            </a:r>
            <a:r>
              <a:rPr sz="1800" spc="-1450" dirty="0">
                <a:latin typeface="HGP創英角ﾎﾟｯﾌﾟ体"/>
                <a:cs typeface="HGP創英角ﾎﾟｯﾌﾟ体"/>
              </a:rPr>
              <a:t>信</a:t>
            </a:r>
            <a:endParaRPr sz="1800">
              <a:latin typeface="HGP創英角ﾎﾟｯﾌﾟ体"/>
              <a:cs typeface="HGP創英角ﾎﾟｯﾌﾟ体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883654" y="5413121"/>
            <a:ext cx="3500120" cy="1003300"/>
            <a:chOff x="6883654" y="5413121"/>
            <a:chExt cx="3500120" cy="1003300"/>
          </a:xfrm>
        </p:grpSpPr>
        <p:sp>
          <p:nvSpPr>
            <p:cNvPr id="14" name="object 14"/>
            <p:cNvSpPr/>
            <p:nvPr/>
          </p:nvSpPr>
          <p:spPr>
            <a:xfrm>
              <a:off x="6893179" y="5422646"/>
              <a:ext cx="3481070" cy="984250"/>
            </a:xfrm>
            <a:custGeom>
              <a:avLst/>
              <a:gdLst/>
              <a:ahLst/>
              <a:cxnLst/>
              <a:rect l="l" t="t" r="r" b="b"/>
              <a:pathLst>
                <a:path w="3481070" h="984250">
                  <a:moveTo>
                    <a:pt x="0" y="516280"/>
                  </a:moveTo>
                  <a:lnTo>
                    <a:pt x="386334" y="819797"/>
                  </a:lnTo>
                  <a:lnTo>
                    <a:pt x="392190" y="863378"/>
                  </a:lnTo>
                  <a:lnTo>
                    <a:pt x="408718" y="902541"/>
                  </a:lnTo>
                  <a:lnTo>
                    <a:pt x="434355" y="935721"/>
                  </a:lnTo>
                  <a:lnTo>
                    <a:pt x="467538" y="961357"/>
                  </a:lnTo>
                  <a:lnTo>
                    <a:pt x="506704" y="977885"/>
                  </a:lnTo>
                  <a:lnTo>
                    <a:pt x="550291" y="983741"/>
                  </a:lnTo>
                  <a:lnTo>
                    <a:pt x="3317113" y="983741"/>
                  </a:lnTo>
                  <a:lnTo>
                    <a:pt x="3360699" y="977885"/>
                  </a:lnTo>
                  <a:lnTo>
                    <a:pt x="3399865" y="961357"/>
                  </a:lnTo>
                  <a:lnTo>
                    <a:pt x="3433048" y="935721"/>
                  </a:lnTo>
                  <a:lnTo>
                    <a:pt x="3458685" y="902541"/>
                  </a:lnTo>
                  <a:lnTo>
                    <a:pt x="3475213" y="863378"/>
                  </a:lnTo>
                  <a:lnTo>
                    <a:pt x="3481070" y="819797"/>
                  </a:lnTo>
                  <a:lnTo>
                    <a:pt x="3481070" y="573874"/>
                  </a:lnTo>
                  <a:lnTo>
                    <a:pt x="386334" y="573874"/>
                  </a:lnTo>
                  <a:lnTo>
                    <a:pt x="0" y="516280"/>
                  </a:lnTo>
                  <a:close/>
                </a:path>
                <a:path w="3481070" h="984250">
                  <a:moveTo>
                    <a:pt x="3317113" y="0"/>
                  </a:moveTo>
                  <a:lnTo>
                    <a:pt x="550291" y="0"/>
                  </a:lnTo>
                  <a:lnTo>
                    <a:pt x="506704" y="5856"/>
                  </a:lnTo>
                  <a:lnTo>
                    <a:pt x="467538" y="22384"/>
                  </a:lnTo>
                  <a:lnTo>
                    <a:pt x="434355" y="48021"/>
                  </a:lnTo>
                  <a:lnTo>
                    <a:pt x="408718" y="81204"/>
                  </a:lnTo>
                  <a:lnTo>
                    <a:pt x="392190" y="120370"/>
                  </a:lnTo>
                  <a:lnTo>
                    <a:pt x="386334" y="163956"/>
                  </a:lnTo>
                  <a:lnTo>
                    <a:pt x="386334" y="573874"/>
                  </a:lnTo>
                  <a:lnTo>
                    <a:pt x="3481070" y="573874"/>
                  </a:lnTo>
                  <a:lnTo>
                    <a:pt x="3481070" y="163956"/>
                  </a:lnTo>
                  <a:lnTo>
                    <a:pt x="3475213" y="120370"/>
                  </a:lnTo>
                  <a:lnTo>
                    <a:pt x="3458685" y="81204"/>
                  </a:lnTo>
                  <a:lnTo>
                    <a:pt x="3433048" y="48021"/>
                  </a:lnTo>
                  <a:lnTo>
                    <a:pt x="3399865" y="22384"/>
                  </a:lnTo>
                  <a:lnTo>
                    <a:pt x="3360699" y="5856"/>
                  </a:lnTo>
                  <a:lnTo>
                    <a:pt x="3317113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93179" y="5422646"/>
              <a:ext cx="3481070" cy="984250"/>
            </a:xfrm>
            <a:custGeom>
              <a:avLst/>
              <a:gdLst/>
              <a:ahLst/>
              <a:cxnLst/>
              <a:rect l="l" t="t" r="r" b="b"/>
              <a:pathLst>
                <a:path w="3481070" h="984250">
                  <a:moveTo>
                    <a:pt x="386334" y="163956"/>
                  </a:moveTo>
                  <a:lnTo>
                    <a:pt x="392190" y="120370"/>
                  </a:lnTo>
                  <a:lnTo>
                    <a:pt x="408718" y="81204"/>
                  </a:lnTo>
                  <a:lnTo>
                    <a:pt x="434355" y="48021"/>
                  </a:lnTo>
                  <a:lnTo>
                    <a:pt x="467538" y="22384"/>
                  </a:lnTo>
                  <a:lnTo>
                    <a:pt x="506704" y="5856"/>
                  </a:lnTo>
                  <a:lnTo>
                    <a:pt x="550291" y="0"/>
                  </a:lnTo>
                  <a:lnTo>
                    <a:pt x="902080" y="0"/>
                  </a:lnTo>
                  <a:lnTo>
                    <a:pt x="1675765" y="0"/>
                  </a:lnTo>
                  <a:lnTo>
                    <a:pt x="3317113" y="0"/>
                  </a:lnTo>
                  <a:lnTo>
                    <a:pt x="3360699" y="5856"/>
                  </a:lnTo>
                  <a:lnTo>
                    <a:pt x="3399865" y="22384"/>
                  </a:lnTo>
                  <a:lnTo>
                    <a:pt x="3433048" y="48021"/>
                  </a:lnTo>
                  <a:lnTo>
                    <a:pt x="3458685" y="81204"/>
                  </a:lnTo>
                  <a:lnTo>
                    <a:pt x="3475213" y="120370"/>
                  </a:lnTo>
                  <a:lnTo>
                    <a:pt x="3481070" y="163956"/>
                  </a:lnTo>
                  <a:lnTo>
                    <a:pt x="3481070" y="573874"/>
                  </a:lnTo>
                  <a:lnTo>
                    <a:pt x="3481070" y="819797"/>
                  </a:lnTo>
                  <a:lnTo>
                    <a:pt x="3475213" y="863378"/>
                  </a:lnTo>
                  <a:lnTo>
                    <a:pt x="3458685" y="902541"/>
                  </a:lnTo>
                  <a:lnTo>
                    <a:pt x="3433048" y="935721"/>
                  </a:lnTo>
                  <a:lnTo>
                    <a:pt x="3399865" y="961357"/>
                  </a:lnTo>
                  <a:lnTo>
                    <a:pt x="3360699" y="977885"/>
                  </a:lnTo>
                  <a:lnTo>
                    <a:pt x="3317113" y="983741"/>
                  </a:lnTo>
                  <a:lnTo>
                    <a:pt x="1675765" y="983741"/>
                  </a:lnTo>
                  <a:lnTo>
                    <a:pt x="902080" y="983741"/>
                  </a:lnTo>
                  <a:lnTo>
                    <a:pt x="550291" y="983741"/>
                  </a:lnTo>
                  <a:lnTo>
                    <a:pt x="506704" y="977885"/>
                  </a:lnTo>
                  <a:lnTo>
                    <a:pt x="467538" y="961357"/>
                  </a:lnTo>
                  <a:lnTo>
                    <a:pt x="434355" y="935721"/>
                  </a:lnTo>
                  <a:lnTo>
                    <a:pt x="408718" y="902541"/>
                  </a:lnTo>
                  <a:lnTo>
                    <a:pt x="392190" y="863378"/>
                  </a:lnTo>
                  <a:lnTo>
                    <a:pt x="386334" y="819797"/>
                  </a:lnTo>
                  <a:lnTo>
                    <a:pt x="0" y="516280"/>
                  </a:lnTo>
                  <a:lnTo>
                    <a:pt x="386334" y="573874"/>
                  </a:lnTo>
                  <a:lnTo>
                    <a:pt x="386334" y="163956"/>
                  </a:lnTo>
                  <a:close/>
                </a:path>
              </a:pathLst>
            </a:custGeom>
            <a:ln w="19050">
              <a:solidFill>
                <a:srgbClr val="6C5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547864" y="5773623"/>
            <a:ext cx="2559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HGP創英角ﾎﾟｯﾌﾟ体"/>
                <a:cs typeface="HGP創英角ﾎﾟｯﾌﾟ体"/>
              </a:rPr>
              <a:t>実技、会話演習もありま</a:t>
            </a:r>
            <a:r>
              <a:rPr sz="1800" spc="-1645" dirty="0">
                <a:latin typeface="HGP創英角ﾎﾟｯﾌﾟ体"/>
                <a:cs typeface="HGP創英角ﾎﾟｯﾌﾟ体"/>
              </a:rPr>
              <a:t>す</a:t>
            </a:r>
            <a:endParaRPr sz="1800">
              <a:latin typeface="HGP創英角ﾎﾟｯﾌﾟ体"/>
              <a:cs typeface="HGP創英角ﾎﾟｯﾌﾟ体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85314" y="4255985"/>
            <a:ext cx="4488180" cy="2269490"/>
            <a:chOff x="2385314" y="4255985"/>
            <a:chExt cx="4488180" cy="226949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2193" y="4255985"/>
              <a:ext cx="3550792" cy="226936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94839" y="4717770"/>
              <a:ext cx="885190" cy="236220"/>
            </a:xfrm>
            <a:custGeom>
              <a:avLst/>
              <a:gdLst/>
              <a:ahLst/>
              <a:cxnLst/>
              <a:rect l="l" t="t" r="r" b="b"/>
              <a:pathLst>
                <a:path w="885189" h="236220">
                  <a:moveTo>
                    <a:pt x="884961" y="0"/>
                  </a:moveTo>
                  <a:lnTo>
                    <a:pt x="0" y="0"/>
                  </a:lnTo>
                  <a:lnTo>
                    <a:pt x="0" y="235864"/>
                  </a:lnTo>
                  <a:lnTo>
                    <a:pt x="884961" y="235864"/>
                  </a:lnTo>
                  <a:lnTo>
                    <a:pt x="8849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94839" y="4717770"/>
              <a:ext cx="885190" cy="236220"/>
            </a:xfrm>
            <a:custGeom>
              <a:avLst/>
              <a:gdLst/>
              <a:ahLst/>
              <a:cxnLst/>
              <a:rect l="l" t="t" r="r" b="b"/>
              <a:pathLst>
                <a:path w="885189" h="236220">
                  <a:moveTo>
                    <a:pt x="0" y="235864"/>
                  </a:moveTo>
                  <a:lnTo>
                    <a:pt x="884961" y="235864"/>
                  </a:lnTo>
                  <a:lnTo>
                    <a:pt x="884961" y="0"/>
                  </a:lnTo>
                  <a:lnTo>
                    <a:pt x="0" y="0"/>
                  </a:lnTo>
                  <a:lnTo>
                    <a:pt x="0" y="23586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5512" y="485393"/>
            <a:ext cx="6560184" cy="1106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479"/>
              </a:lnSpc>
              <a:spcBef>
                <a:spcPts val="95"/>
              </a:spcBef>
            </a:pPr>
            <a:r>
              <a:rPr sz="3100" spc="-45" dirty="0">
                <a:solidFill>
                  <a:srgbClr val="000000"/>
                </a:solidFill>
              </a:rPr>
              <a:t>教育研修事業</a:t>
            </a:r>
            <a:endParaRPr sz="3100"/>
          </a:p>
          <a:p>
            <a:pPr marL="12700">
              <a:lnSpc>
                <a:spcPts val="5040"/>
              </a:lnSpc>
            </a:pPr>
            <a:r>
              <a:rPr sz="4400" spc="-125" dirty="0"/>
              <a:t>家族のための失語症勉強会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874629" y="6340544"/>
            <a:ext cx="7048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0" dirty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1443" y="1816354"/>
            <a:ext cx="1591310" cy="356870"/>
          </a:xfrm>
          <a:custGeom>
            <a:avLst/>
            <a:gdLst/>
            <a:ahLst/>
            <a:cxnLst/>
            <a:rect l="l" t="t" r="r" b="b"/>
            <a:pathLst>
              <a:path w="1591310" h="356869">
                <a:moveTo>
                  <a:pt x="1591056" y="0"/>
                </a:moveTo>
                <a:lnTo>
                  <a:pt x="0" y="0"/>
                </a:lnTo>
                <a:lnTo>
                  <a:pt x="0" y="356615"/>
                </a:lnTo>
                <a:lnTo>
                  <a:pt x="1591056" y="356615"/>
                </a:lnTo>
                <a:lnTo>
                  <a:pt x="159105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8832" y="1610424"/>
            <a:ext cx="5469890" cy="1146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400"/>
              </a:lnSpc>
              <a:spcBef>
                <a:spcPts val="95"/>
              </a:spcBef>
            </a:pPr>
            <a:r>
              <a:rPr sz="2800" spc="-40" dirty="0">
                <a:latin typeface="HGP創英角ﾎﾟｯﾌﾟ体"/>
                <a:cs typeface="HGP創英角ﾎﾟｯﾌﾟ体"/>
              </a:rPr>
              <a:t>オンライン／対面 にて 年２回開</a:t>
            </a:r>
            <a:r>
              <a:rPr sz="2800" spc="-2014" dirty="0">
                <a:latin typeface="HGP創英角ﾎﾟｯﾌﾟ体"/>
                <a:cs typeface="HGP創英角ﾎﾟｯﾌﾟ体"/>
              </a:rPr>
              <a:t>催</a:t>
            </a:r>
            <a:r>
              <a:rPr sz="2800" spc="-45" dirty="0">
                <a:latin typeface="HGP創英角ﾎﾟｯﾌﾟ体"/>
                <a:cs typeface="HGP創英角ﾎﾟｯﾌﾟ体"/>
              </a:rPr>
              <a:t>個別で電話／メールでの相談も可</a:t>
            </a:r>
            <a:r>
              <a:rPr sz="2800" spc="-1989" dirty="0">
                <a:latin typeface="HGP創英角ﾎﾟｯﾌﾟ体"/>
                <a:cs typeface="HGP創英角ﾎﾟｯﾌﾟ体"/>
              </a:rPr>
              <a:t>能</a:t>
            </a:r>
            <a:endParaRPr sz="2800">
              <a:latin typeface="HGP創英角ﾎﾟｯﾌﾟ体"/>
              <a:cs typeface="HGP創英角ﾎﾟｯﾌﾟ体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4248" y="284479"/>
            <a:ext cx="1556639" cy="152565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110818" y="3445725"/>
            <a:ext cx="10537190" cy="3005455"/>
            <a:chOff x="1110818" y="3445725"/>
            <a:chExt cx="10537190" cy="30054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0375" y="3445725"/>
              <a:ext cx="4837303" cy="30053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20343" y="4677790"/>
              <a:ext cx="5906135" cy="1609725"/>
            </a:xfrm>
            <a:custGeom>
              <a:avLst/>
              <a:gdLst/>
              <a:ahLst/>
              <a:cxnLst/>
              <a:rect l="l" t="t" r="r" b="b"/>
              <a:pathLst>
                <a:path w="5906134" h="1609725">
                  <a:moveTo>
                    <a:pt x="4809794" y="0"/>
                  </a:moveTo>
                  <a:lnTo>
                    <a:pt x="268274" y="0"/>
                  </a:lnTo>
                  <a:lnTo>
                    <a:pt x="220053" y="4319"/>
                  </a:lnTo>
                  <a:lnTo>
                    <a:pt x="174667" y="16772"/>
                  </a:lnTo>
                  <a:lnTo>
                    <a:pt x="132873" y="36604"/>
                  </a:lnTo>
                  <a:lnTo>
                    <a:pt x="95431" y="63058"/>
                  </a:lnTo>
                  <a:lnTo>
                    <a:pt x="63096" y="95380"/>
                  </a:lnTo>
                  <a:lnTo>
                    <a:pt x="36628" y="132813"/>
                  </a:lnTo>
                  <a:lnTo>
                    <a:pt x="16784" y="174602"/>
                  </a:lnTo>
                  <a:lnTo>
                    <a:pt x="4322" y="219991"/>
                  </a:lnTo>
                  <a:lnTo>
                    <a:pt x="0" y="268223"/>
                  </a:lnTo>
                  <a:lnTo>
                    <a:pt x="0" y="1341361"/>
                  </a:lnTo>
                  <a:lnTo>
                    <a:pt x="4322" y="1389586"/>
                  </a:lnTo>
                  <a:lnTo>
                    <a:pt x="16784" y="1434975"/>
                  </a:lnTo>
                  <a:lnTo>
                    <a:pt x="36628" y="1476771"/>
                  </a:lnTo>
                  <a:lnTo>
                    <a:pt x="63096" y="1514215"/>
                  </a:lnTo>
                  <a:lnTo>
                    <a:pt x="95431" y="1546550"/>
                  </a:lnTo>
                  <a:lnTo>
                    <a:pt x="132873" y="1573019"/>
                  </a:lnTo>
                  <a:lnTo>
                    <a:pt x="174667" y="1592864"/>
                  </a:lnTo>
                  <a:lnTo>
                    <a:pt x="220053" y="1605326"/>
                  </a:lnTo>
                  <a:lnTo>
                    <a:pt x="268274" y="1609648"/>
                  </a:lnTo>
                  <a:lnTo>
                    <a:pt x="4809794" y="1609648"/>
                  </a:lnTo>
                  <a:lnTo>
                    <a:pt x="4858027" y="1605326"/>
                  </a:lnTo>
                  <a:lnTo>
                    <a:pt x="4903416" y="1592864"/>
                  </a:lnTo>
                  <a:lnTo>
                    <a:pt x="4945205" y="1573019"/>
                  </a:lnTo>
                  <a:lnTo>
                    <a:pt x="4982638" y="1546550"/>
                  </a:lnTo>
                  <a:lnTo>
                    <a:pt x="5014959" y="1514215"/>
                  </a:lnTo>
                  <a:lnTo>
                    <a:pt x="5041414" y="1476771"/>
                  </a:lnTo>
                  <a:lnTo>
                    <a:pt x="5061246" y="1434975"/>
                  </a:lnTo>
                  <a:lnTo>
                    <a:pt x="5073699" y="1389586"/>
                  </a:lnTo>
                  <a:lnTo>
                    <a:pt x="5078018" y="1341361"/>
                  </a:lnTo>
                  <a:lnTo>
                    <a:pt x="5078018" y="670686"/>
                  </a:lnTo>
                  <a:lnTo>
                    <a:pt x="5905550" y="450214"/>
                  </a:lnTo>
                  <a:lnTo>
                    <a:pt x="5078018" y="268223"/>
                  </a:lnTo>
                  <a:lnTo>
                    <a:pt x="5073699" y="219991"/>
                  </a:lnTo>
                  <a:lnTo>
                    <a:pt x="5061246" y="174602"/>
                  </a:lnTo>
                  <a:lnTo>
                    <a:pt x="5041414" y="132813"/>
                  </a:lnTo>
                  <a:lnTo>
                    <a:pt x="5014959" y="95380"/>
                  </a:lnTo>
                  <a:lnTo>
                    <a:pt x="4982638" y="63058"/>
                  </a:lnTo>
                  <a:lnTo>
                    <a:pt x="4945205" y="36604"/>
                  </a:lnTo>
                  <a:lnTo>
                    <a:pt x="4903416" y="16772"/>
                  </a:lnTo>
                  <a:lnTo>
                    <a:pt x="4858027" y="4319"/>
                  </a:lnTo>
                  <a:lnTo>
                    <a:pt x="4809794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0343" y="4677790"/>
              <a:ext cx="5906135" cy="1609725"/>
            </a:xfrm>
            <a:custGeom>
              <a:avLst/>
              <a:gdLst/>
              <a:ahLst/>
              <a:cxnLst/>
              <a:rect l="l" t="t" r="r" b="b"/>
              <a:pathLst>
                <a:path w="5906134" h="1609725">
                  <a:moveTo>
                    <a:pt x="0" y="268223"/>
                  </a:moveTo>
                  <a:lnTo>
                    <a:pt x="4322" y="219991"/>
                  </a:lnTo>
                  <a:lnTo>
                    <a:pt x="16784" y="174602"/>
                  </a:lnTo>
                  <a:lnTo>
                    <a:pt x="36628" y="132813"/>
                  </a:lnTo>
                  <a:lnTo>
                    <a:pt x="63096" y="95380"/>
                  </a:lnTo>
                  <a:lnTo>
                    <a:pt x="95431" y="63058"/>
                  </a:lnTo>
                  <a:lnTo>
                    <a:pt x="132873" y="36604"/>
                  </a:lnTo>
                  <a:lnTo>
                    <a:pt x="174667" y="16772"/>
                  </a:lnTo>
                  <a:lnTo>
                    <a:pt x="220053" y="4319"/>
                  </a:lnTo>
                  <a:lnTo>
                    <a:pt x="268274" y="0"/>
                  </a:lnTo>
                  <a:lnTo>
                    <a:pt x="2962198" y="0"/>
                  </a:lnTo>
                  <a:lnTo>
                    <a:pt x="4231690" y="0"/>
                  </a:lnTo>
                  <a:lnTo>
                    <a:pt x="4809794" y="0"/>
                  </a:lnTo>
                  <a:lnTo>
                    <a:pt x="4858027" y="4319"/>
                  </a:lnTo>
                  <a:lnTo>
                    <a:pt x="4903416" y="16772"/>
                  </a:lnTo>
                  <a:lnTo>
                    <a:pt x="4945205" y="36604"/>
                  </a:lnTo>
                  <a:lnTo>
                    <a:pt x="4982638" y="63058"/>
                  </a:lnTo>
                  <a:lnTo>
                    <a:pt x="5014959" y="95380"/>
                  </a:lnTo>
                  <a:lnTo>
                    <a:pt x="5041414" y="132813"/>
                  </a:lnTo>
                  <a:lnTo>
                    <a:pt x="5061246" y="174602"/>
                  </a:lnTo>
                  <a:lnTo>
                    <a:pt x="5073699" y="219991"/>
                  </a:lnTo>
                  <a:lnTo>
                    <a:pt x="5078018" y="268223"/>
                  </a:lnTo>
                  <a:lnTo>
                    <a:pt x="5905550" y="450214"/>
                  </a:lnTo>
                  <a:lnTo>
                    <a:pt x="5078018" y="670686"/>
                  </a:lnTo>
                  <a:lnTo>
                    <a:pt x="5078018" y="1341361"/>
                  </a:lnTo>
                  <a:lnTo>
                    <a:pt x="5073699" y="1389586"/>
                  </a:lnTo>
                  <a:lnTo>
                    <a:pt x="5061246" y="1434975"/>
                  </a:lnTo>
                  <a:lnTo>
                    <a:pt x="5041414" y="1476771"/>
                  </a:lnTo>
                  <a:lnTo>
                    <a:pt x="5014959" y="1514215"/>
                  </a:lnTo>
                  <a:lnTo>
                    <a:pt x="4982638" y="1546550"/>
                  </a:lnTo>
                  <a:lnTo>
                    <a:pt x="4945205" y="1573019"/>
                  </a:lnTo>
                  <a:lnTo>
                    <a:pt x="4903416" y="1592864"/>
                  </a:lnTo>
                  <a:lnTo>
                    <a:pt x="4858027" y="1605326"/>
                  </a:lnTo>
                  <a:lnTo>
                    <a:pt x="4809794" y="1609648"/>
                  </a:lnTo>
                  <a:lnTo>
                    <a:pt x="4231690" y="1609648"/>
                  </a:lnTo>
                  <a:lnTo>
                    <a:pt x="2962198" y="1609648"/>
                  </a:lnTo>
                  <a:lnTo>
                    <a:pt x="268274" y="1609648"/>
                  </a:lnTo>
                  <a:lnTo>
                    <a:pt x="220053" y="1605326"/>
                  </a:lnTo>
                  <a:lnTo>
                    <a:pt x="174667" y="1592864"/>
                  </a:lnTo>
                  <a:lnTo>
                    <a:pt x="132873" y="1573019"/>
                  </a:lnTo>
                  <a:lnTo>
                    <a:pt x="95431" y="1546550"/>
                  </a:lnTo>
                  <a:lnTo>
                    <a:pt x="63096" y="1514215"/>
                  </a:lnTo>
                  <a:lnTo>
                    <a:pt x="36628" y="1476771"/>
                  </a:lnTo>
                  <a:lnTo>
                    <a:pt x="16784" y="1434975"/>
                  </a:lnTo>
                  <a:lnTo>
                    <a:pt x="4322" y="1389586"/>
                  </a:lnTo>
                  <a:lnTo>
                    <a:pt x="0" y="1341361"/>
                  </a:lnTo>
                  <a:lnTo>
                    <a:pt x="0" y="670686"/>
                  </a:lnTo>
                  <a:lnTo>
                    <a:pt x="0" y="268223"/>
                  </a:lnTo>
                  <a:close/>
                </a:path>
              </a:pathLst>
            </a:custGeom>
            <a:ln w="19050">
              <a:solidFill>
                <a:srgbClr val="6C5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18005" y="4839665"/>
            <a:ext cx="4679950" cy="130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HGP創英角ﾎﾟｯﾌﾟ体"/>
                <a:cs typeface="HGP創英角ﾎﾟｯﾌﾟ体"/>
              </a:rPr>
              <a:t>冊子「身近な人が失語症になった</a:t>
            </a:r>
            <a:r>
              <a:rPr sz="2400" spc="-1655" dirty="0">
                <a:latin typeface="HGP創英角ﾎﾟｯﾌﾟ体"/>
                <a:cs typeface="HGP創英角ﾎﾟｯﾌﾟ体"/>
              </a:rPr>
              <a:t>ら</a:t>
            </a:r>
            <a:endParaRPr sz="2400">
              <a:latin typeface="HGP創英角ﾎﾟｯﾌﾟ体"/>
              <a:cs typeface="HGP創英角ﾎﾟｯﾌﾟ体"/>
            </a:endParaRPr>
          </a:p>
          <a:p>
            <a:pPr marL="3175" algn="ctr">
              <a:lnSpc>
                <a:spcPts val="2875"/>
              </a:lnSpc>
              <a:spcBef>
                <a:spcPts val="5"/>
              </a:spcBef>
            </a:pPr>
            <a:r>
              <a:rPr sz="2400" spc="-35" dirty="0">
                <a:latin typeface="HGP創英角ﾎﾟｯﾌﾟ体"/>
                <a:cs typeface="HGP創英角ﾎﾟｯﾌﾟ体"/>
              </a:rPr>
              <a:t>…家族のための支援ガイド」</a:t>
            </a:r>
            <a:endParaRPr sz="2400">
              <a:latin typeface="HGP創英角ﾎﾟｯﾌﾟ体"/>
              <a:cs typeface="HGP創英角ﾎﾟｯﾌﾟ体"/>
            </a:endParaRPr>
          </a:p>
          <a:p>
            <a:pPr marL="12065" marR="5080" algn="ctr">
              <a:lnSpc>
                <a:spcPts val="2160"/>
              </a:lnSpc>
              <a:spcBef>
                <a:spcPts val="65"/>
              </a:spcBef>
            </a:pPr>
            <a:r>
              <a:rPr sz="1800" spc="-30" dirty="0">
                <a:latin typeface="HGP創英角ﾎﾟｯﾌﾟ体"/>
                <a:cs typeface="HGP創英角ﾎﾟｯﾌﾟ体"/>
              </a:rPr>
              <a:t>２０２０年に草の根事業育成財団の助成を受</a:t>
            </a:r>
            <a:r>
              <a:rPr sz="1800" spc="-1125" dirty="0">
                <a:latin typeface="HGP創英角ﾎﾟｯﾌﾟ体"/>
                <a:cs typeface="HGP創英角ﾎﾟｯﾌﾟ体"/>
              </a:rPr>
              <a:t>け</a:t>
            </a:r>
            <a:r>
              <a:rPr sz="1800" spc="-30" dirty="0">
                <a:latin typeface="HGP創英角ﾎﾟｯﾌﾟ体"/>
                <a:cs typeface="HGP創英角ﾎﾟｯﾌﾟ体"/>
              </a:rPr>
              <a:t> </a:t>
            </a:r>
            <a:r>
              <a:rPr sz="1800" spc="-35" dirty="0">
                <a:latin typeface="HGP創英角ﾎﾟｯﾌﾟ体"/>
                <a:cs typeface="HGP創英角ﾎﾟｯﾌﾟ体"/>
              </a:rPr>
              <a:t>、第３版を作成</a:t>
            </a:r>
            <a:endParaRPr sz="1800">
              <a:latin typeface="HGP創英角ﾎﾟｯﾌﾟ体"/>
              <a:cs typeface="HGP創英角ﾎﾟｯﾌﾟ体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84451" y="2969514"/>
            <a:ext cx="9573260" cy="1609725"/>
            <a:chOff x="2084451" y="2969514"/>
            <a:chExt cx="9573260" cy="160972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4451" y="2969514"/>
              <a:ext cx="3040761" cy="16097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695305" y="3267265"/>
              <a:ext cx="952500" cy="715645"/>
            </a:xfrm>
            <a:custGeom>
              <a:avLst/>
              <a:gdLst/>
              <a:ahLst/>
              <a:cxnLst/>
              <a:rect l="l" t="t" r="r" b="b"/>
              <a:pathLst>
                <a:path w="952500" h="715645">
                  <a:moveTo>
                    <a:pt x="952373" y="0"/>
                  </a:moveTo>
                  <a:lnTo>
                    <a:pt x="0" y="0"/>
                  </a:lnTo>
                  <a:lnTo>
                    <a:pt x="0" y="715454"/>
                  </a:lnTo>
                  <a:lnTo>
                    <a:pt x="952373" y="715454"/>
                  </a:lnTo>
                  <a:lnTo>
                    <a:pt x="952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95305" y="3267265"/>
              <a:ext cx="952500" cy="715645"/>
            </a:xfrm>
            <a:custGeom>
              <a:avLst/>
              <a:gdLst/>
              <a:ahLst/>
              <a:cxnLst/>
              <a:rect l="l" t="t" r="r" b="b"/>
              <a:pathLst>
                <a:path w="952500" h="715645">
                  <a:moveTo>
                    <a:pt x="0" y="715454"/>
                  </a:moveTo>
                  <a:lnTo>
                    <a:pt x="952373" y="715454"/>
                  </a:lnTo>
                  <a:lnTo>
                    <a:pt x="952373" y="0"/>
                  </a:lnTo>
                  <a:lnTo>
                    <a:pt x="0" y="0"/>
                  </a:lnTo>
                  <a:lnTo>
                    <a:pt x="0" y="71545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512" y="451230"/>
            <a:ext cx="2866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latin typeface="HGP創英角ﾎﾟｯﾌﾟ体"/>
                <a:cs typeface="HGP創英角ﾎﾟｯﾌﾟ体"/>
              </a:rPr>
              <a:t>社会参加支援事業</a:t>
            </a:r>
            <a:endParaRPr sz="2800">
              <a:latin typeface="HGP創英角ﾎﾟｯﾌﾟ体"/>
              <a:cs typeface="HGP創英角ﾎﾟｯﾌﾟ体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5512" y="815162"/>
            <a:ext cx="3204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35" dirty="0"/>
              <a:t>失語症サロン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0861929" y="631586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8832" y="1610424"/>
            <a:ext cx="5593715" cy="114681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800" spc="-40" dirty="0">
                <a:latin typeface="HGP創英角ﾎﾟｯﾌﾟ体"/>
                <a:cs typeface="HGP創英角ﾎﾟｯﾌﾟ体"/>
              </a:rPr>
              <a:t>失語症の人の会話の場</a:t>
            </a:r>
            <a:endParaRPr sz="2800">
              <a:latin typeface="HGP創英角ﾎﾟｯﾌﾟ体"/>
              <a:cs typeface="HGP創英角ﾎﾟｯﾌﾟ体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800" spc="-95" dirty="0">
                <a:latin typeface="HGP創英角ﾎﾟｯﾌﾟ体"/>
                <a:cs typeface="HGP創英角ﾎﾟｯﾌﾟ体"/>
              </a:rPr>
              <a:t>失語症会話パートナーのサポート付</a:t>
            </a:r>
            <a:r>
              <a:rPr sz="2800" spc="-894" dirty="0">
                <a:latin typeface="HGP創英角ﾎﾟｯﾌﾟ体"/>
                <a:cs typeface="HGP創英角ﾎﾟｯﾌﾟ体"/>
              </a:rPr>
              <a:t> </a:t>
            </a:r>
            <a:r>
              <a:rPr sz="2800" spc="-50" dirty="0">
                <a:latin typeface="HGP創英角ﾎﾟｯﾌﾟ体"/>
                <a:cs typeface="HGP創英角ﾎﾟｯﾌﾟ体"/>
              </a:rPr>
              <a:t>き</a:t>
            </a:r>
            <a:endParaRPr sz="2800">
              <a:latin typeface="HGP創英角ﾎﾟｯﾌﾟ体"/>
              <a:cs typeface="HGP創英角ﾎﾟｯﾌﾟ体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94576" y="251459"/>
            <a:ext cx="5036185" cy="5819140"/>
            <a:chOff x="6894576" y="251459"/>
            <a:chExt cx="5036185" cy="58191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37190" y="251459"/>
              <a:ext cx="1393571" cy="13924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923151" y="1643887"/>
              <a:ext cx="4452620" cy="4398010"/>
            </a:xfrm>
            <a:custGeom>
              <a:avLst/>
              <a:gdLst/>
              <a:ahLst/>
              <a:cxnLst/>
              <a:rect l="l" t="t" r="r" b="b"/>
              <a:pathLst>
                <a:path w="4452620" h="4398010">
                  <a:moveTo>
                    <a:pt x="3719449" y="0"/>
                  </a:moveTo>
                  <a:lnTo>
                    <a:pt x="733044" y="0"/>
                  </a:lnTo>
                  <a:lnTo>
                    <a:pt x="684843" y="1559"/>
                  </a:lnTo>
                  <a:lnTo>
                    <a:pt x="637475" y="6172"/>
                  </a:lnTo>
                  <a:lnTo>
                    <a:pt x="591036" y="13742"/>
                  </a:lnTo>
                  <a:lnTo>
                    <a:pt x="545624" y="24172"/>
                  </a:lnTo>
                  <a:lnTo>
                    <a:pt x="501335" y="37367"/>
                  </a:lnTo>
                  <a:lnTo>
                    <a:pt x="458264" y="53229"/>
                  </a:lnTo>
                  <a:lnTo>
                    <a:pt x="416509" y="71662"/>
                  </a:lnTo>
                  <a:lnTo>
                    <a:pt x="376167" y="92569"/>
                  </a:lnTo>
                  <a:lnTo>
                    <a:pt x="337334" y="115853"/>
                  </a:lnTo>
                  <a:lnTo>
                    <a:pt x="300106" y="141419"/>
                  </a:lnTo>
                  <a:lnTo>
                    <a:pt x="264580" y="169168"/>
                  </a:lnTo>
                  <a:lnTo>
                    <a:pt x="230852" y="199006"/>
                  </a:lnTo>
                  <a:lnTo>
                    <a:pt x="199020" y="230834"/>
                  </a:lnTo>
                  <a:lnTo>
                    <a:pt x="169179" y="264557"/>
                  </a:lnTo>
                  <a:lnTo>
                    <a:pt x="141427" y="300078"/>
                  </a:lnTo>
                  <a:lnTo>
                    <a:pt x="115859" y="337300"/>
                  </a:lnTo>
                  <a:lnTo>
                    <a:pt x="92573" y="376127"/>
                  </a:lnTo>
                  <a:lnTo>
                    <a:pt x="71665" y="416462"/>
                  </a:lnTo>
                  <a:lnTo>
                    <a:pt x="53231" y="458208"/>
                  </a:lnTo>
                  <a:lnTo>
                    <a:pt x="37368" y="501270"/>
                  </a:lnTo>
                  <a:lnTo>
                    <a:pt x="24173" y="545549"/>
                  </a:lnTo>
                  <a:lnTo>
                    <a:pt x="13742" y="590950"/>
                  </a:lnTo>
                  <a:lnTo>
                    <a:pt x="6172" y="637376"/>
                  </a:lnTo>
                  <a:lnTo>
                    <a:pt x="1559" y="684730"/>
                  </a:lnTo>
                  <a:lnTo>
                    <a:pt x="0" y="732916"/>
                  </a:lnTo>
                  <a:lnTo>
                    <a:pt x="0" y="3664712"/>
                  </a:lnTo>
                  <a:lnTo>
                    <a:pt x="1559" y="3712905"/>
                  </a:lnTo>
                  <a:lnTo>
                    <a:pt x="6172" y="3760266"/>
                  </a:lnTo>
                  <a:lnTo>
                    <a:pt x="13742" y="3806698"/>
                  </a:lnTo>
                  <a:lnTo>
                    <a:pt x="24173" y="3852104"/>
                  </a:lnTo>
                  <a:lnTo>
                    <a:pt x="37368" y="3896388"/>
                  </a:lnTo>
                  <a:lnTo>
                    <a:pt x="53231" y="3939453"/>
                  </a:lnTo>
                  <a:lnTo>
                    <a:pt x="71665" y="3981203"/>
                  </a:lnTo>
                  <a:lnTo>
                    <a:pt x="92573" y="4021541"/>
                  </a:lnTo>
                  <a:lnTo>
                    <a:pt x="115859" y="4060371"/>
                  </a:lnTo>
                  <a:lnTo>
                    <a:pt x="141427" y="4097595"/>
                  </a:lnTo>
                  <a:lnTo>
                    <a:pt x="169179" y="4133118"/>
                  </a:lnTo>
                  <a:lnTo>
                    <a:pt x="199020" y="4166842"/>
                  </a:lnTo>
                  <a:lnTo>
                    <a:pt x="230852" y="4198672"/>
                  </a:lnTo>
                  <a:lnTo>
                    <a:pt x="264580" y="4228510"/>
                  </a:lnTo>
                  <a:lnTo>
                    <a:pt x="300106" y="4256261"/>
                  </a:lnTo>
                  <a:lnTo>
                    <a:pt x="337334" y="4281826"/>
                  </a:lnTo>
                  <a:lnTo>
                    <a:pt x="376167" y="4305111"/>
                  </a:lnTo>
                  <a:lnTo>
                    <a:pt x="416509" y="4326018"/>
                  </a:lnTo>
                  <a:lnTo>
                    <a:pt x="458264" y="4344451"/>
                  </a:lnTo>
                  <a:lnTo>
                    <a:pt x="501335" y="4360313"/>
                  </a:lnTo>
                  <a:lnTo>
                    <a:pt x="545624" y="4373507"/>
                  </a:lnTo>
                  <a:lnTo>
                    <a:pt x="591036" y="4383938"/>
                  </a:lnTo>
                  <a:lnTo>
                    <a:pt x="637475" y="4391507"/>
                  </a:lnTo>
                  <a:lnTo>
                    <a:pt x="684843" y="4396120"/>
                  </a:lnTo>
                  <a:lnTo>
                    <a:pt x="733044" y="4397679"/>
                  </a:lnTo>
                  <a:lnTo>
                    <a:pt x="3719449" y="4397679"/>
                  </a:lnTo>
                  <a:lnTo>
                    <a:pt x="3767649" y="4396120"/>
                  </a:lnTo>
                  <a:lnTo>
                    <a:pt x="3815015" y="4391507"/>
                  </a:lnTo>
                  <a:lnTo>
                    <a:pt x="3861451" y="4383938"/>
                  </a:lnTo>
                  <a:lnTo>
                    <a:pt x="3906859" y="4373507"/>
                  </a:lnTo>
                  <a:lnTo>
                    <a:pt x="3951144" y="4360313"/>
                  </a:lnTo>
                  <a:lnTo>
                    <a:pt x="3994209" y="4344451"/>
                  </a:lnTo>
                  <a:lnTo>
                    <a:pt x="4035958" y="4326018"/>
                  </a:lnTo>
                  <a:lnTo>
                    <a:pt x="4076294" y="4305111"/>
                  </a:lnTo>
                  <a:lnTo>
                    <a:pt x="4115121" y="4281826"/>
                  </a:lnTo>
                  <a:lnTo>
                    <a:pt x="4152342" y="4256261"/>
                  </a:lnTo>
                  <a:lnTo>
                    <a:pt x="4187860" y="4228510"/>
                  </a:lnTo>
                  <a:lnTo>
                    <a:pt x="4221580" y="4198672"/>
                  </a:lnTo>
                  <a:lnTo>
                    <a:pt x="4253405" y="4166842"/>
                  </a:lnTo>
                  <a:lnTo>
                    <a:pt x="4283238" y="4133118"/>
                  </a:lnTo>
                  <a:lnTo>
                    <a:pt x="4310983" y="4097595"/>
                  </a:lnTo>
                  <a:lnTo>
                    <a:pt x="4336543" y="4060371"/>
                  </a:lnTo>
                  <a:lnTo>
                    <a:pt x="4359823" y="4021541"/>
                  </a:lnTo>
                  <a:lnTo>
                    <a:pt x="4380725" y="3981203"/>
                  </a:lnTo>
                  <a:lnTo>
                    <a:pt x="4399153" y="3939453"/>
                  </a:lnTo>
                  <a:lnTo>
                    <a:pt x="4415010" y="3896388"/>
                  </a:lnTo>
                  <a:lnTo>
                    <a:pt x="4428201" y="3852104"/>
                  </a:lnTo>
                  <a:lnTo>
                    <a:pt x="4438628" y="3806698"/>
                  </a:lnTo>
                  <a:lnTo>
                    <a:pt x="4446196" y="3760266"/>
                  </a:lnTo>
                  <a:lnTo>
                    <a:pt x="4450807" y="3712905"/>
                  </a:lnTo>
                  <a:lnTo>
                    <a:pt x="4452366" y="3664712"/>
                  </a:lnTo>
                  <a:lnTo>
                    <a:pt x="4452366" y="732916"/>
                  </a:lnTo>
                  <a:lnTo>
                    <a:pt x="4450807" y="684730"/>
                  </a:lnTo>
                  <a:lnTo>
                    <a:pt x="4446196" y="637376"/>
                  </a:lnTo>
                  <a:lnTo>
                    <a:pt x="4438628" y="590950"/>
                  </a:lnTo>
                  <a:lnTo>
                    <a:pt x="4428201" y="545549"/>
                  </a:lnTo>
                  <a:lnTo>
                    <a:pt x="4415010" y="501270"/>
                  </a:lnTo>
                  <a:lnTo>
                    <a:pt x="4399153" y="458208"/>
                  </a:lnTo>
                  <a:lnTo>
                    <a:pt x="4380725" y="416462"/>
                  </a:lnTo>
                  <a:lnTo>
                    <a:pt x="4359823" y="376127"/>
                  </a:lnTo>
                  <a:lnTo>
                    <a:pt x="4336543" y="337300"/>
                  </a:lnTo>
                  <a:lnTo>
                    <a:pt x="4310983" y="300078"/>
                  </a:lnTo>
                  <a:lnTo>
                    <a:pt x="4283238" y="264557"/>
                  </a:lnTo>
                  <a:lnTo>
                    <a:pt x="4253405" y="230834"/>
                  </a:lnTo>
                  <a:lnTo>
                    <a:pt x="4221580" y="199006"/>
                  </a:lnTo>
                  <a:lnTo>
                    <a:pt x="4187860" y="169168"/>
                  </a:lnTo>
                  <a:lnTo>
                    <a:pt x="4152342" y="141419"/>
                  </a:lnTo>
                  <a:lnTo>
                    <a:pt x="4115121" y="115853"/>
                  </a:lnTo>
                  <a:lnTo>
                    <a:pt x="4076294" y="92569"/>
                  </a:lnTo>
                  <a:lnTo>
                    <a:pt x="4035958" y="71662"/>
                  </a:lnTo>
                  <a:lnTo>
                    <a:pt x="3994209" y="53229"/>
                  </a:lnTo>
                  <a:lnTo>
                    <a:pt x="3951144" y="37367"/>
                  </a:lnTo>
                  <a:lnTo>
                    <a:pt x="3906859" y="24172"/>
                  </a:lnTo>
                  <a:lnTo>
                    <a:pt x="3861451" y="13742"/>
                  </a:lnTo>
                  <a:lnTo>
                    <a:pt x="3815015" y="6172"/>
                  </a:lnTo>
                  <a:lnTo>
                    <a:pt x="3767649" y="1559"/>
                  </a:lnTo>
                  <a:lnTo>
                    <a:pt x="3719449" y="0"/>
                  </a:lnTo>
                  <a:close/>
                </a:path>
              </a:pathLst>
            </a:custGeom>
            <a:solidFill>
              <a:srgbClr val="FFF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23151" y="1643887"/>
              <a:ext cx="4452620" cy="4398010"/>
            </a:xfrm>
            <a:custGeom>
              <a:avLst/>
              <a:gdLst/>
              <a:ahLst/>
              <a:cxnLst/>
              <a:rect l="l" t="t" r="r" b="b"/>
              <a:pathLst>
                <a:path w="4452620" h="4398010">
                  <a:moveTo>
                    <a:pt x="0" y="732916"/>
                  </a:moveTo>
                  <a:lnTo>
                    <a:pt x="1559" y="684730"/>
                  </a:lnTo>
                  <a:lnTo>
                    <a:pt x="6172" y="637376"/>
                  </a:lnTo>
                  <a:lnTo>
                    <a:pt x="13742" y="590950"/>
                  </a:lnTo>
                  <a:lnTo>
                    <a:pt x="24173" y="545549"/>
                  </a:lnTo>
                  <a:lnTo>
                    <a:pt x="37368" y="501270"/>
                  </a:lnTo>
                  <a:lnTo>
                    <a:pt x="53231" y="458208"/>
                  </a:lnTo>
                  <a:lnTo>
                    <a:pt x="71665" y="416462"/>
                  </a:lnTo>
                  <a:lnTo>
                    <a:pt x="92573" y="376127"/>
                  </a:lnTo>
                  <a:lnTo>
                    <a:pt x="115859" y="337300"/>
                  </a:lnTo>
                  <a:lnTo>
                    <a:pt x="141427" y="300078"/>
                  </a:lnTo>
                  <a:lnTo>
                    <a:pt x="169179" y="264557"/>
                  </a:lnTo>
                  <a:lnTo>
                    <a:pt x="199020" y="230834"/>
                  </a:lnTo>
                  <a:lnTo>
                    <a:pt x="230852" y="199006"/>
                  </a:lnTo>
                  <a:lnTo>
                    <a:pt x="264580" y="169168"/>
                  </a:lnTo>
                  <a:lnTo>
                    <a:pt x="300106" y="141419"/>
                  </a:lnTo>
                  <a:lnTo>
                    <a:pt x="337334" y="115853"/>
                  </a:lnTo>
                  <a:lnTo>
                    <a:pt x="376167" y="92569"/>
                  </a:lnTo>
                  <a:lnTo>
                    <a:pt x="416509" y="71662"/>
                  </a:lnTo>
                  <a:lnTo>
                    <a:pt x="458264" y="53229"/>
                  </a:lnTo>
                  <a:lnTo>
                    <a:pt x="501335" y="37367"/>
                  </a:lnTo>
                  <a:lnTo>
                    <a:pt x="545624" y="24172"/>
                  </a:lnTo>
                  <a:lnTo>
                    <a:pt x="591036" y="13742"/>
                  </a:lnTo>
                  <a:lnTo>
                    <a:pt x="637475" y="6172"/>
                  </a:lnTo>
                  <a:lnTo>
                    <a:pt x="684843" y="1559"/>
                  </a:lnTo>
                  <a:lnTo>
                    <a:pt x="733044" y="0"/>
                  </a:lnTo>
                  <a:lnTo>
                    <a:pt x="3719449" y="0"/>
                  </a:lnTo>
                  <a:lnTo>
                    <a:pt x="3767649" y="1559"/>
                  </a:lnTo>
                  <a:lnTo>
                    <a:pt x="3815015" y="6172"/>
                  </a:lnTo>
                  <a:lnTo>
                    <a:pt x="3861451" y="13742"/>
                  </a:lnTo>
                  <a:lnTo>
                    <a:pt x="3906859" y="24172"/>
                  </a:lnTo>
                  <a:lnTo>
                    <a:pt x="3951144" y="37367"/>
                  </a:lnTo>
                  <a:lnTo>
                    <a:pt x="3994209" y="53229"/>
                  </a:lnTo>
                  <a:lnTo>
                    <a:pt x="4035958" y="71662"/>
                  </a:lnTo>
                  <a:lnTo>
                    <a:pt x="4076294" y="92569"/>
                  </a:lnTo>
                  <a:lnTo>
                    <a:pt x="4115121" y="115853"/>
                  </a:lnTo>
                  <a:lnTo>
                    <a:pt x="4152342" y="141419"/>
                  </a:lnTo>
                  <a:lnTo>
                    <a:pt x="4187860" y="169168"/>
                  </a:lnTo>
                  <a:lnTo>
                    <a:pt x="4221580" y="199006"/>
                  </a:lnTo>
                  <a:lnTo>
                    <a:pt x="4253405" y="230834"/>
                  </a:lnTo>
                  <a:lnTo>
                    <a:pt x="4283238" y="264557"/>
                  </a:lnTo>
                  <a:lnTo>
                    <a:pt x="4310983" y="300078"/>
                  </a:lnTo>
                  <a:lnTo>
                    <a:pt x="4336543" y="337300"/>
                  </a:lnTo>
                  <a:lnTo>
                    <a:pt x="4359823" y="376127"/>
                  </a:lnTo>
                  <a:lnTo>
                    <a:pt x="4380725" y="416462"/>
                  </a:lnTo>
                  <a:lnTo>
                    <a:pt x="4399153" y="458208"/>
                  </a:lnTo>
                  <a:lnTo>
                    <a:pt x="4415010" y="501270"/>
                  </a:lnTo>
                  <a:lnTo>
                    <a:pt x="4428201" y="545549"/>
                  </a:lnTo>
                  <a:lnTo>
                    <a:pt x="4438628" y="590950"/>
                  </a:lnTo>
                  <a:lnTo>
                    <a:pt x="4446196" y="637376"/>
                  </a:lnTo>
                  <a:lnTo>
                    <a:pt x="4450807" y="684730"/>
                  </a:lnTo>
                  <a:lnTo>
                    <a:pt x="4452366" y="732916"/>
                  </a:lnTo>
                  <a:lnTo>
                    <a:pt x="4452366" y="3664712"/>
                  </a:lnTo>
                  <a:lnTo>
                    <a:pt x="4450807" y="3712905"/>
                  </a:lnTo>
                  <a:lnTo>
                    <a:pt x="4446196" y="3760266"/>
                  </a:lnTo>
                  <a:lnTo>
                    <a:pt x="4438628" y="3806698"/>
                  </a:lnTo>
                  <a:lnTo>
                    <a:pt x="4428201" y="3852104"/>
                  </a:lnTo>
                  <a:lnTo>
                    <a:pt x="4415010" y="3896388"/>
                  </a:lnTo>
                  <a:lnTo>
                    <a:pt x="4399153" y="3939453"/>
                  </a:lnTo>
                  <a:lnTo>
                    <a:pt x="4380725" y="3981203"/>
                  </a:lnTo>
                  <a:lnTo>
                    <a:pt x="4359823" y="4021541"/>
                  </a:lnTo>
                  <a:lnTo>
                    <a:pt x="4336543" y="4060371"/>
                  </a:lnTo>
                  <a:lnTo>
                    <a:pt x="4310983" y="4097595"/>
                  </a:lnTo>
                  <a:lnTo>
                    <a:pt x="4283238" y="4133118"/>
                  </a:lnTo>
                  <a:lnTo>
                    <a:pt x="4253405" y="4166842"/>
                  </a:lnTo>
                  <a:lnTo>
                    <a:pt x="4221580" y="4198672"/>
                  </a:lnTo>
                  <a:lnTo>
                    <a:pt x="4187860" y="4228510"/>
                  </a:lnTo>
                  <a:lnTo>
                    <a:pt x="4152342" y="4256261"/>
                  </a:lnTo>
                  <a:lnTo>
                    <a:pt x="4115121" y="4281826"/>
                  </a:lnTo>
                  <a:lnTo>
                    <a:pt x="4076294" y="4305111"/>
                  </a:lnTo>
                  <a:lnTo>
                    <a:pt x="4035958" y="4326018"/>
                  </a:lnTo>
                  <a:lnTo>
                    <a:pt x="3994209" y="4344451"/>
                  </a:lnTo>
                  <a:lnTo>
                    <a:pt x="3951144" y="4360313"/>
                  </a:lnTo>
                  <a:lnTo>
                    <a:pt x="3906859" y="4373507"/>
                  </a:lnTo>
                  <a:lnTo>
                    <a:pt x="3861451" y="4383938"/>
                  </a:lnTo>
                  <a:lnTo>
                    <a:pt x="3815015" y="4391507"/>
                  </a:lnTo>
                  <a:lnTo>
                    <a:pt x="3767649" y="4396120"/>
                  </a:lnTo>
                  <a:lnTo>
                    <a:pt x="3719449" y="4397679"/>
                  </a:lnTo>
                  <a:lnTo>
                    <a:pt x="733044" y="4397679"/>
                  </a:lnTo>
                  <a:lnTo>
                    <a:pt x="684843" y="4396120"/>
                  </a:lnTo>
                  <a:lnTo>
                    <a:pt x="637475" y="4391507"/>
                  </a:lnTo>
                  <a:lnTo>
                    <a:pt x="591036" y="4383938"/>
                  </a:lnTo>
                  <a:lnTo>
                    <a:pt x="545624" y="4373507"/>
                  </a:lnTo>
                  <a:lnTo>
                    <a:pt x="501335" y="4360313"/>
                  </a:lnTo>
                  <a:lnTo>
                    <a:pt x="458264" y="4344451"/>
                  </a:lnTo>
                  <a:lnTo>
                    <a:pt x="416509" y="4326018"/>
                  </a:lnTo>
                  <a:lnTo>
                    <a:pt x="376167" y="4305111"/>
                  </a:lnTo>
                  <a:lnTo>
                    <a:pt x="337334" y="4281826"/>
                  </a:lnTo>
                  <a:lnTo>
                    <a:pt x="300106" y="4256261"/>
                  </a:lnTo>
                  <a:lnTo>
                    <a:pt x="264580" y="4228510"/>
                  </a:lnTo>
                  <a:lnTo>
                    <a:pt x="230852" y="4198672"/>
                  </a:lnTo>
                  <a:lnTo>
                    <a:pt x="199020" y="4166842"/>
                  </a:lnTo>
                  <a:lnTo>
                    <a:pt x="169179" y="4133118"/>
                  </a:lnTo>
                  <a:lnTo>
                    <a:pt x="141427" y="4097595"/>
                  </a:lnTo>
                  <a:lnTo>
                    <a:pt x="115859" y="4060371"/>
                  </a:lnTo>
                  <a:lnTo>
                    <a:pt x="92573" y="4021541"/>
                  </a:lnTo>
                  <a:lnTo>
                    <a:pt x="71665" y="3981203"/>
                  </a:lnTo>
                  <a:lnTo>
                    <a:pt x="53231" y="3939453"/>
                  </a:lnTo>
                  <a:lnTo>
                    <a:pt x="37368" y="3896388"/>
                  </a:lnTo>
                  <a:lnTo>
                    <a:pt x="24173" y="3852104"/>
                  </a:lnTo>
                  <a:lnTo>
                    <a:pt x="13742" y="3806698"/>
                  </a:lnTo>
                  <a:lnTo>
                    <a:pt x="6172" y="3760266"/>
                  </a:lnTo>
                  <a:lnTo>
                    <a:pt x="1559" y="3712905"/>
                  </a:lnTo>
                  <a:lnTo>
                    <a:pt x="0" y="3664712"/>
                  </a:lnTo>
                  <a:lnTo>
                    <a:pt x="0" y="732916"/>
                  </a:lnTo>
                  <a:close/>
                </a:path>
              </a:pathLst>
            </a:custGeom>
            <a:ln w="57149">
              <a:solidFill>
                <a:srgbClr val="6C5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44283" y="3443985"/>
            <a:ext cx="5552440" cy="2536825"/>
            <a:chOff x="544283" y="3443985"/>
            <a:chExt cx="5552440" cy="253682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283" y="3443985"/>
              <a:ext cx="5552059" cy="25363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72000" y="4506721"/>
              <a:ext cx="217804" cy="76200"/>
            </a:xfrm>
            <a:custGeom>
              <a:avLst/>
              <a:gdLst/>
              <a:ahLst/>
              <a:cxnLst/>
              <a:rect l="l" t="t" r="r" b="b"/>
              <a:pathLst>
                <a:path w="217804" h="76200">
                  <a:moveTo>
                    <a:pt x="21771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17716" y="76200"/>
                  </a:lnTo>
                  <a:lnTo>
                    <a:pt x="217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0" y="4506721"/>
              <a:ext cx="217804" cy="76200"/>
            </a:xfrm>
            <a:custGeom>
              <a:avLst/>
              <a:gdLst/>
              <a:ahLst/>
              <a:cxnLst/>
              <a:rect l="l" t="t" r="r" b="b"/>
              <a:pathLst>
                <a:path w="217804" h="76200">
                  <a:moveTo>
                    <a:pt x="0" y="76200"/>
                  </a:moveTo>
                  <a:lnTo>
                    <a:pt x="217716" y="76200"/>
                  </a:lnTo>
                  <a:lnTo>
                    <a:pt x="217716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65477" y="4844198"/>
              <a:ext cx="196215" cy="163830"/>
            </a:xfrm>
            <a:custGeom>
              <a:avLst/>
              <a:gdLst/>
              <a:ahLst/>
              <a:cxnLst/>
              <a:rect l="l" t="t" r="r" b="b"/>
              <a:pathLst>
                <a:path w="196214" h="163829">
                  <a:moveTo>
                    <a:pt x="195948" y="0"/>
                  </a:moveTo>
                  <a:lnTo>
                    <a:pt x="0" y="0"/>
                  </a:lnTo>
                  <a:lnTo>
                    <a:pt x="0" y="163283"/>
                  </a:lnTo>
                  <a:lnTo>
                    <a:pt x="195948" y="163283"/>
                  </a:lnTo>
                  <a:lnTo>
                    <a:pt x="195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5477" y="4844198"/>
              <a:ext cx="196215" cy="163830"/>
            </a:xfrm>
            <a:custGeom>
              <a:avLst/>
              <a:gdLst/>
              <a:ahLst/>
              <a:cxnLst/>
              <a:rect l="l" t="t" r="r" b="b"/>
              <a:pathLst>
                <a:path w="196214" h="163829">
                  <a:moveTo>
                    <a:pt x="0" y="163283"/>
                  </a:moveTo>
                  <a:lnTo>
                    <a:pt x="195948" y="163283"/>
                  </a:lnTo>
                  <a:lnTo>
                    <a:pt x="195948" y="0"/>
                  </a:lnTo>
                  <a:lnTo>
                    <a:pt x="0" y="0"/>
                  </a:lnTo>
                  <a:lnTo>
                    <a:pt x="0" y="16328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79516" y="5181587"/>
              <a:ext cx="217804" cy="106680"/>
            </a:xfrm>
            <a:custGeom>
              <a:avLst/>
              <a:gdLst/>
              <a:ahLst/>
              <a:cxnLst/>
              <a:rect l="l" t="t" r="r" b="b"/>
              <a:pathLst>
                <a:path w="217804" h="106679">
                  <a:moveTo>
                    <a:pt x="217716" y="0"/>
                  </a:moveTo>
                  <a:lnTo>
                    <a:pt x="0" y="0"/>
                  </a:lnTo>
                  <a:lnTo>
                    <a:pt x="0" y="106057"/>
                  </a:lnTo>
                  <a:lnTo>
                    <a:pt x="217716" y="106057"/>
                  </a:lnTo>
                  <a:lnTo>
                    <a:pt x="217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79516" y="5181587"/>
              <a:ext cx="217804" cy="106680"/>
            </a:xfrm>
            <a:custGeom>
              <a:avLst/>
              <a:gdLst/>
              <a:ahLst/>
              <a:cxnLst/>
              <a:rect l="l" t="t" r="r" b="b"/>
              <a:pathLst>
                <a:path w="217804" h="106679">
                  <a:moveTo>
                    <a:pt x="0" y="106057"/>
                  </a:moveTo>
                  <a:lnTo>
                    <a:pt x="217716" y="106057"/>
                  </a:lnTo>
                  <a:lnTo>
                    <a:pt x="217716" y="0"/>
                  </a:lnTo>
                  <a:lnTo>
                    <a:pt x="0" y="0"/>
                  </a:lnTo>
                  <a:lnTo>
                    <a:pt x="0" y="106057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17409" y="2041397"/>
            <a:ext cx="17583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65100">
              <a:lnSpc>
                <a:spcPct val="100000"/>
              </a:lnSpc>
              <a:spcBef>
                <a:spcPts val="100"/>
              </a:spcBef>
              <a:buSzPct val="50000"/>
              <a:buChar char="•"/>
              <a:tabLst>
                <a:tab pos="165100" algn="l"/>
              </a:tabLst>
            </a:pPr>
            <a:r>
              <a:rPr sz="2400" spc="-20" dirty="0">
                <a:latin typeface="HGP創英角ﾎﾟｯﾌﾟ体"/>
                <a:cs typeface="HGP創英角ﾎﾟｯﾌﾟ体"/>
              </a:rPr>
              <a:t>2</a:t>
            </a:r>
            <a:r>
              <a:rPr sz="2400" spc="-180" dirty="0">
                <a:latin typeface="HGP創英角ﾎﾟｯﾌﾟ体"/>
                <a:cs typeface="HGP創英角ﾎﾟｯﾌﾟ体"/>
              </a:rPr>
              <a:t>ヵ所で開催</a:t>
            </a:r>
            <a:endParaRPr sz="2400">
              <a:latin typeface="HGP創英角ﾎﾟｯﾌﾟ体"/>
              <a:cs typeface="HGP創英角ﾎﾟｯﾌﾟ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17409" y="2773171"/>
            <a:ext cx="378079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HGP創英角ﾎﾟｯﾌﾟ体"/>
                <a:cs typeface="HGP創英角ﾎﾟｯﾌﾟ体"/>
              </a:rPr>
              <a:t>要町サロン：第</a:t>
            </a:r>
            <a:r>
              <a:rPr sz="2400" spc="-409" dirty="0">
                <a:latin typeface="HGP創英角ﾎﾟｯﾌﾟ体"/>
                <a:cs typeface="HGP創英角ﾎﾟｯﾌﾟ体"/>
              </a:rPr>
              <a:t>2•4</a:t>
            </a:r>
            <a:r>
              <a:rPr sz="2400" spc="-20" dirty="0">
                <a:latin typeface="HGP創英角ﾎﾟｯﾌﾟ体"/>
                <a:cs typeface="HGP創英角ﾎﾟｯﾌﾟ体"/>
              </a:rPr>
              <a:t>木曜日</a:t>
            </a:r>
            <a:endParaRPr sz="2400">
              <a:latin typeface="HGP創英角ﾎﾟｯﾌﾟ体"/>
              <a:cs typeface="HGP創英角ﾎﾟｯﾌﾟ体"/>
            </a:endParaRPr>
          </a:p>
          <a:p>
            <a:pPr marL="824865">
              <a:lnSpc>
                <a:spcPct val="100000"/>
              </a:lnSpc>
            </a:pPr>
            <a:r>
              <a:rPr sz="2400" dirty="0">
                <a:latin typeface="HGP創英角ﾎﾟｯﾌﾟ体"/>
                <a:cs typeface="HGP創英角ﾎﾟｯﾌﾟ体"/>
              </a:rPr>
              <a:t>（</a:t>
            </a:r>
            <a:r>
              <a:rPr sz="2400" spc="-95" dirty="0">
                <a:latin typeface="HGP創英角ﾎﾟｯﾌﾟ体"/>
                <a:cs typeface="HGP創英角ﾎﾟｯﾌﾟ体"/>
              </a:rPr>
              <a:t>午前／午後グループ</a:t>
            </a:r>
            <a:r>
              <a:rPr sz="2400" spc="-844" dirty="0">
                <a:latin typeface="HGP創英角ﾎﾟｯﾌﾟ体"/>
                <a:cs typeface="HGP創英角ﾎﾟｯﾌﾟ体"/>
              </a:rPr>
              <a:t> </a:t>
            </a:r>
            <a:r>
              <a:rPr sz="2400" spc="-50" dirty="0">
                <a:latin typeface="HGP創英角ﾎﾟｯﾌﾟ体"/>
                <a:cs typeface="HGP創英角ﾎﾟｯﾌﾟ体"/>
              </a:rPr>
              <a:t>）</a:t>
            </a:r>
            <a:endParaRPr sz="2400">
              <a:latin typeface="HGP創英角ﾎﾟｯﾌﾟ体"/>
              <a:cs typeface="HGP創英角ﾎﾟｯﾌﾟ体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sz="2400" spc="-145" dirty="0">
                <a:latin typeface="HGP創英角ﾎﾟｯﾌﾟ体"/>
                <a:cs typeface="HGP創英角ﾎﾟｯﾌﾟ体"/>
              </a:rPr>
              <a:t>新宿サロン：第２•４火曜日</a:t>
            </a:r>
            <a:endParaRPr sz="2400">
              <a:latin typeface="HGP創英角ﾎﾟｯﾌﾟ体"/>
              <a:cs typeface="HGP創英角ﾎﾟｯﾌﾟ体"/>
            </a:endParaRPr>
          </a:p>
          <a:p>
            <a:pPr marL="1638935" marR="365125" algn="just">
              <a:lnSpc>
                <a:spcPct val="100000"/>
              </a:lnSpc>
            </a:pPr>
            <a:r>
              <a:rPr sz="2400" dirty="0">
                <a:latin typeface="HGP創英角ﾎﾟｯﾌﾟ体"/>
                <a:cs typeface="HGP創英角ﾎﾟｯﾌﾟ体"/>
              </a:rPr>
              <a:t>第</a:t>
            </a:r>
            <a:r>
              <a:rPr sz="2400" spc="-409" dirty="0">
                <a:latin typeface="HGP創英角ﾎﾟｯﾌﾟ体"/>
                <a:cs typeface="HGP創英角ﾎﾟｯﾌﾟ体"/>
              </a:rPr>
              <a:t>1•3</a:t>
            </a:r>
            <a:r>
              <a:rPr sz="2400" spc="-20" dirty="0">
                <a:latin typeface="HGP創英角ﾎﾟｯﾌﾟ体"/>
                <a:cs typeface="HGP創英角ﾎﾟｯﾌﾟ体"/>
              </a:rPr>
              <a:t>木曜日</a:t>
            </a:r>
            <a:r>
              <a:rPr sz="2400" dirty="0">
                <a:latin typeface="HGP創英角ﾎﾟｯﾌﾟ体"/>
                <a:cs typeface="HGP創英角ﾎﾟｯﾌﾟ体"/>
              </a:rPr>
              <a:t>第</a:t>
            </a:r>
            <a:r>
              <a:rPr sz="2400" spc="-409" dirty="0">
                <a:latin typeface="HGP創英角ﾎﾟｯﾌﾟ体"/>
                <a:cs typeface="HGP創英角ﾎﾟｯﾌﾟ体"/>
              </a:rPr>
              <a:t>2•4</a:t>
            </a:r>
            <a:r>
              <a:rPr sz="2400" spc="-20" dirty="0">
                <a:latin typeface="HGP創英角ﾎﾟｯﾌﾟ体"/>
                <a:cs typeface="HGP創英角ﾎﾟｯﾌﾟ体"/>
              </a:rPr>
              <a:t>木曜日</a:t>
            </a:r>
            <a:r>
              <a:rPr sz="2400" spc="-10" dirty="0">
                <a:latin typeface="HGP創英角ﾎﾟｯﾌﾟ体"/>
                <a:cs typeface="HGP創英角ﾎﾟｯﾌﾟ体"/>
              </a:rPr>
              <a:t>第</a:t>
            </a:r>
            <a:r>
              <a:rPr sz="2400" spc="-20" dirty="0">
                <a:latin typeface="HGP創英角ﾎﾟｯﾌﾟ体"/>
                <a:cs typeface="HGP創英角ﾎﾟｯﾌﾟ体"/>
              </a:rPr>
              <a:t>4</a:t>
            </a:r>
            <a:r>
              <a:rPr sz="2400" spc="-25" dirty="0">
                <a:latin typeface="HGP創英角ﾎﾟｯﾌﾟ体"/>
                <a:cs typeface="HGP創英角ﾎﾟｯﾌﾟ体"/>
              </a:rPr>
              <a:t>土曜日</a:t>
            </a:r>
            <a:endParaRPr sz="2400">
              <a:latin typeface="HGP創英角ﾎﾟｯﾌﾟ体"/>
              <a:cs typeface="HGP創英角ﾎﾟｯﾌﾟ体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386</Words>
  <Application>Microsoft Office PowerPoint</Application>
  <PresentationFormat>ワイド画面</PresentationFormat>
  <Paragraphs>103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HGP創英角ﾎﾟｯﾌﾟ体</vt:lpstr>
      <vt:lpstr>ＭＳ ゴシック</vt:lpstr>
      <vt:lpstr>Arial</vt:lpstr>
      <vt:lpstr>Corbel</vt:lpstr>
      <vt:lpstr>Office Theme</vt:lpstr>
      <vt:lpstr>PowerPoint プレゼンテーション</vt:lpstr>
      <vt:lpstr>ＮＰＯ法人 言語障害者の社会参加を支援するパートナーの会 和音</vt:lpstr>
      <vt:lpstr>失語症とは</vt:lpstr>
      <vt:lpstr>課題と取り組み</vt:lpstr>
      <vt:lpstr>取り組み（事業紹介）</vt:lpstr>
      <vt:lpstr>助成対象事業と助成対象経費</vt:lpstr>
      <vt:lpstr>失語症コミュニケーション支援講 座</vt:lpstr>
      <vt:lpstr>教育研修事業 家族のための失語症勉強会</vt:lpstr>
      <vt:lpstr>失語症サロン</vt:lpstr>
      <vt:lpstr>失語症の人と話そう』を出版 （２０２４年６月 中央法規出版）</vt:lpstr>
      <vt:lpstr>啓発事業 会話支援のためのリソース手帳の作成</vt:lpstr>
      <vt:lpstr>今後の取り組みとこれからの課題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美緒子 清水</dc:creator>
  <cp:lastModifiedBy>方人 長谷</cp:lastModifiedBy>
  <cp:revision>1</cp:revision>
  <cp:lastPrinted>2025-05-12T05:49:43Z</cp:lastPrinted>
  <dcterms:created xsi:type="dcterms:W3CDTF">2025-05-12T05:38:47Z</dcterms:created>
  <dcterms:modified xsi:type="dcterms:W3CDTF">2025-05-12T05:54:09Z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2025-05-08T00:00:00Z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2025-05-12T00:00:00Z</vt:filetime>
  </property>
  <property fmtid="{D5CDD505-2E9C-101B-9397-08002B2CF9AE}" pid="5" name="Producer">
    <vt:lpwstr>Microsoft® PowerPoint® 2021</vt:lpwstr>
  </property>
</Properties>
</file>