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8288000" cy="10287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68" d="100"/>
          <a:sy n="68" d="100"/>
        </p:scale>
        <p:origin x="89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0.sv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 Id="rId5" Type="http://schemas.openxmlformats.org/officeDocument/2006/relationships/image" Target="../media/image6.sv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 Id="rId5" Type="http://schemas.openxmlformats.org/officeDocument/2006/relationships/image" Target="../media/image12.jpeg"/><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7.xml"/><Relationship Id="rId5" Type="http://schemas.openxmlformats.org/officeDocument/2006/relationships/image" Target="../media/image16.jpeg"/><Relationship Id="rId4" Type="http://schemas.openxmlformats.org/officeDocument/2006/relationships/image" Target="../media/image1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 y="7878093"/>
            <a:ext cx="2207537" cy="2408907"/>
            <a:chOff x="0" y="0"/>
            <a:chExt cx="735432" cy="634445"/>
          </a:xfrm>
        </p:grpSpPr>
        <p:sp>
          <p:nvSpPr>
            <p:cNvPr id="3" name="Freeform 3"/>
            <p:cNvSpPr/>
            <p:nvPr/>
          </p:nvSpPr>
          <p:spPr>
            <a:xfrm>
              <a:off x="0" y="0"/>
              <a:ext cx="735432" cy="634445"/>
            </a:xfrm>
            <a:custGeom>
              <a:avLst/>
              <a:gdLst/>
              <a:ahLst/>
              <a:cxnLst/>
              <a:rect l="l" t="t" r="r" b="b"/>
              <a:pathLst>
                <a:path w="735432" h="634445">
                  <a:moveTo>
                    <a:pt x="0" y="0"/>
                  </a:moveTo>
                  <a:lnTo>
                    <a:pt x="735432" y="0"/>
                  </a:lnTo>
                  <a:lnTo>
                    <a:pt x="735432" y="634445"/>
                  </a:lnTo>
                  <a:lnTo>
                    <a:pt x="0" y="634445"/>
                  </a:lnTo>
                  <a:close/>
                </a:path>
              </a:pathLst>
            </a:custGeom>
            <a:solidFill>
              <a:srgbClr val="F6D3D8"/>
            </a:solidFill>
          </p:spPr>
        </p:sp>
        <p:sp>
          <p:nvSpPr>
            <p:cNvPr id="4" name="TextBox 4"/>
            <p:cNvSpPr txBox="1"/>
            <p:nvPr/>
          </p:nvSpPr>
          <p:spPr>
            <a:xfrm>
              <a:off x="0" y="-47625"/>
              <a:ext cx="735432" cy="682070"/>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grpSp>
        <p:nvGrpSpPr>
          <p:cNvPr id="5" name="Group 5"/>
          <p:cNvGrpSpPr/>
          <p:nvPr/>
        </p:nvGrpSpPr>
        <p:grpSpPr>
          <a:xfrm>
            <a:off x="13424247" y="0"/>
            <a:ext cx="4863753" cy="6646374"/>
            <a:chOff x="0" y="0"/>
            <a:chExt cx="1488952" cy="1927483"/>
          </a:xfrm>
        </p:grpSpPr>
        <p:sp>
          <p:nvSpPr>
            <p:cNvPr id="6" name="Freeform 6"/>
            <p:cNvSpPr/>
            <p:nvPr/>
          </p:nvSpPr>
          <p:spPr>
            <a:xfrm>
              <a:off x="0" y="0"/>
              <a:ext cx="1488952" cy="1927483"/>
            </a:xfrm>
            <a:custGeom>
              <a:avLst/>
              <a:gdLst/>
              <a:ahLst/>
              <a:cxnLst/>
              <a:rect l="l" t="t" r="r" b="b"/>
              <a:pathLst>
                <a:path w="1488952" h="1927483">
                  <a:moveTo>
                    <a:pt x="0" y="0"/>
                  </a:moveTo>
                  <a:lnTo>
                    <a:pt x="1488952" y="0"/>
                  </a:lnTo>
                  <a:lnTo>
                    <a:pt x="1488952" y="1927483"/>
                  </a:lnTo>
                  <a:lnTo>
                    <a:pt x="0" y="1927483"/>
                  </a:lnTo>
                  <a:close/>
                </a:path>
              </a:pathLst>
            </a:custGeom>
            <a:solidFill>
              <a:srgbClr val="F6D3D8"/>
            </a:solidFill>
          </p:spPr>
        </p:sp>
        <p:sp>
          <p:nvSpPr>
            <p:cNvPr id="7" name="TextBox 7"/>
            <p:cNvSpPr txBox="1"/>
            <p:nvPr/>
          </p:nvSpPr>
          <p:spPr>
            <a:xfrm>
              <a:off x="0" y="-47625"/>
              <a:ext cx="1488952" cy="1975108"/>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sp>
        <p:nvSpPr>
          <p:cNvPr id="8" name="Freeform 8"/>
          <p:cNvSpPr/>
          <p:nvPr/>
        </p:nvSpPr>
        <p:spPr>
          <a:xfrm>
            <a:off x="10125855" y="1406200"/>
            <a:ext cx="7389437" cy="7678305"/>
          </a:xfrm>
          <a:custGeom>
            <a:avLst/>
            <a:gdLst/>
            <a:ahLst/>
            <a:cxnLst/>
            <a:rect l="l" t="t" r="r" b="b"/>
            <a:pathLst>
              <a:path w="7389437" h="7678305">
                <a:moveTo>
                  <a:pt x="0" y="0"/>
                </a:moveTo>
                <a:lnTo>
                  <a:pt x="7389436" y="0"/>
                </a:lnTo>
                <a:lnTo>
                  <a:pt x="7389436" y="7678305"/>
                </a:lnTo>
                <a:lnTo>
                  <a:pt x="0" y="7678305"/>
                </a:lnTo>
                <a:lnTo>
                  <a:pt x="0" y="0"/>
                </a:lnTo>
                <a:close/>
              </a:path>
            </a:pathLst>
          </a:custGeom>
          <a:blipFill>
            <a:blip r:embed="rId2" cstate="email">
              <a:extLst>
                <a:ext uri="{28A0092B-C50C-407E-A947-70E740481C1C}">
                  <a14:useLocalDpi xmlns:a14="http://schemas.microsoft.com/office/drawing/2010/main"/>
                </a:ext>
              </a:extLst>
            </a:blip>
            <a:stretch>
              <a:fillRect/>
            </a:stretch>
          </a:blipFill>
        </p:spPr>
      </p:sp>
      <p:sp>
        <p:nvSpPr>
          <p:cNvPr id="9" name="TextBox 9"/>
          <p:cNvSpPr txBox="1"/>
          <p:nvPr/>
        </p:nvSpPr>
        <p:spPr>
          <a:xfrm>
            <a:off x="1028700" y="1811211"/>
            <a:ext cx="8685719" cy="1559851"/>
          </a:xfrm>
          <a:prstGeom prst="rect">
            <a:avLst/>
          </a:prstGeom>
        </p:spPr>
        <p:txBody>
          <a:bodyPr lIns="0" tIns="0" rIns="0" bIns="0" rtlCol="0" anchor="t">
            <a:spAutoFit/>
          </a:bodyPr>
          <a:lstStyle/>
          <a:p>
            <a:pPr algn="l">
              <a:lnSpc>
                <a:spcPts val="6541"/>
              </a:lnSpc>
            </a:pPr>
            <a:r>
              <a:rPr lang="en-US" sz="4672" b="1" spc="434" dirty="0" err="1">
                <a:solidFill>
                  <a:srgbClr val="E28B98"/>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誰もが気兼ねなく</a:t>
            </a:r>
            <a:endParaRPr lang="en-US" sz="4672" b="1" spc="434" dirty="0">
              <a:solidFill>
                <a:srgbClr val="E28B98"/>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endParaRPr>
          </a:p>
          <a:p>
            <a:pPr algn="l">
              <a:lnSpc>
                <a:spcPts val="6541"/>
              </a:lnSpc>
            </a:pPr>
            <a:r>
              <a:rPr lang="en-US" sz="4672" b="1" spc="434" dirty="0" err="1">
                <a:solidFill>
                  <a:srgbClr val="E28B98"/>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音楽を楽しめる場所</a:t>
            </a:r>
            <a:endParaRPr lang="en-US" sz="4672" b="1" spc="434" dirty="0">
              <a:solidFill>
                <a:srgbClr val="E28B98"/>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endParaRPr>
          </a:p>
        </p:txBody>
      </p:sp>
      <p:sp>
        <p:nvSpPr>
          <p:cNvPr id="10" name="TextBox 10"/>
          <p:cNvSpPr txBox="1"/>
          <p:nvPr/>
        </p:nvSpPr>
        <p:spPr>
          <a:xfrm>
            <a:off x="1028700" y="3587979"/>
            <a:ext cx="8454194" cy="3022430"/>
          </a:xfrm>
          <a:prstGeom prst="rect">
            <a:avLst/>
          </a:prstGeom>
        </p:spPr>
        <p:txBody>
          <a:bodyPr lIns="0" tIns="0" rIns="0" bIns="0" rtlCol="0" anchor="t">
            <a:spAutoFit/>
          </a:bodyPr>
          <a:lstStyle/>
          <a:p>
            <a:pPr algn="l">
              <a:lnSpc>
                <a:spcPts val="12599"/>
              </a:lnSpc>
            </a:pPr>
            <a:r>
              <a:rPr lang="en-US" sz="9000" spc="836">
                <a:solidFill>
                  <a:srgbClr val="393132"/>
                </a:solidFill>
                <a:latin typeface="HG丸ｺﾞｼｯｸM-PRO" panose="020F0600000000000000" pitchFamily="50" charset="-128"/>
                <a:ea typeface="HG丸ｺﾞｼｯｸM-PRO" panose="020F0600000000000000" pitchFamily="50" charset="-128"/>
                <a:cs typeface="IPAex 明朝"/>
                <a:sym typeface="IPAex 明朝"/>
              </a:rPr>
              <a:t>おとの木</a:t>
            </a:r>
          </a:p>
          <a:p>
            <a:pPr algn="l">
              <a:lnSpc>
                <a:spcPts val="12599"/>
              </a:lnSpc>
            </a:pPr>
            <a:r>
              <a:rPr lang="en-US" sz="9000" spc="836">
                <a:solidFill>
                  <a:srgbClr val="393132"/>
                </a:solidFill>
                <a:latin typeface="HG丸ｺﾞｼｯｸM-PRO" panose="020F0600000000000000" pitchFamily="50" charset="-128"/>
                <a:ea typeface="HG丸ｺﾞｼｯｸM-PRO" panose="020F0600000000000000" pitchFamily="50" charset="-128"/>
                <a:cs typeface="IPAex 明朝"/>
                <a:sym typeface="IPAex 明朝"/>
              </a:rPr>
              <a:t>おんがくかい</a:t>
            </a:r>
          </a:p>
        </p:txBody>
      </p:sp>
      <p:sp>
        <p:nvSpPr>
          <p:cNvPr id="11" name="TextBox 11"/>
          <p:cNvSpPr txBox="1"/>
          <p:nvPr/>
        </p:nvSpPr>
        <p:spPr>
          <a:xfrm>
            <a:off x="458281" y="320216"/>
            <a:ext cx="8685719" cy="300788"/>
          </a:xfrm>
          <a:prstGeom prst="rect">
            <a:avLst/>
          </a:prstGeom>
        </p:spPr>
        <p:txBody>
          <a:bodyPr lIns="0" tIns="0" rIns="0" bIns="0" rtlCol="0" anchor="t">
            <a:spAutoFit/>
          </a:bodyPr>
          <a:lstStyle/>
          <a:p>
            <a:pPr algn="l">
              <a:lnSpc>
                <a:spcPts val="2659"/>
              </a:lnSpc>
            </a:pPr>
            <a:r>
              <a:rPr lang="ja-JP" altLang="en-US" sz="1899" spc="176" dirty="0">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２０２４年</a:t>
            </a:r>
            <a:r>
              <a:rPr lang="en-US" sz="1899" spc="176" dirty="0">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草の根事業育成財団</a:t>
            </a:r>
            <a:r>
              <a:rPr lang="ja-JP" altLang="en-US" sz="1899" spc="176" dirty="0">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　</a:t>
            </a:r>
            <a:r>
              <a:rPr lang="en-US" sz="1899" spc="176" dirty="0" err="1">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草の根育成助成事業</a:t>
            </a:r>
            <a:r>
              <a:rPr lang="en-US" sz="1899" spc="176" dirty="0">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　</a:t>
            </a:r>
            <a:r>
              <a:rPr lang="en-US" sz="1899" spc="176" dirty="0" err="1">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報告会資料</a:t>
            </a:r>
            <a:endParaRPr lang="en-US" sz="1899" spc="176" dirty="0">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endParaRPr>
          </a:p>
        </p:txBody>
      </p:sp>
      <p:sp>
        <p:nvSpPr>
          <p:cNvPr id="12" name="TextBox 12"/>
          <p:cNvSpPr txBox="1"/>
          <p:nvPr/>
        </p:nvSpPr>
        <p:spPr>
          <a:xfrm>
            <a:off x="8829572" y="9576606"/>
            <a:ext cx="8685719" cy="457113"/>
          </a:xfrm>
          <a:prstGeom prst="rect">
            <a:avLst/>
          </a:prstGeom>
        </p:spPr>
        <p:txBody>
          <a:bodyPr lIns="0" tIns="0" rIns="0" bIns="0" rtlCol="0" anchor="t">
            <a:spAutoFit/>
          </a:bodyPr>
          <a:lstStyle/>
          <a:p>
            <a:pPr algn="r">
              <a:lnSpc>
                <a:spcPts val="4060"/>
              </a:lnSpc>
            </a:pPr>
            <a:r>
              <a:rPr lang="en-US" sz="2900" spc="269">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府中市市民活動センター登録団体「おとの木」</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 y="7878093"/>
            <a:ext cx="2207537" cy="2408907"/>
            <a:chOff x="0" y="0"/>
            <a:chExt cx="735432" cy="634445"/>
          </a:xfrm>
        </p:grpSpPr>
        <p:sp>
          <p:nvSpPr>
            <p:cNvPr id="3" name="Freeform 3"/>
            <p:cNvSpPr/>
            <p:nvPr/>
          </p:nvSpPr>
          <p:spPr>
            <a:xfrm>
              <a:off x="0" y="0"/>
              <a:ext cx="735432" cy="634445"/>
            </a:xfrm>
            <a:custGeom>
              <a:avLst/>
              <a:gdLst/>
              <a:ahLst/>
              <a:cxnLst/>
              <a:rect l="l" t="t" r="r" b="b"/>
              <a:pathLst>
                <a:path w="735432" h="634445">
                  <a:moveTo>
                    <a:pt x="0" y="0"/>
                  </a:moveTo>
                  <a:lnTo>
                    <a:pt x="735432" y="0"/>
                  </a:lnTo>
                  <a:lnTo>
                    <a:pt x="735432" y="634445"/>
                  </a:lnTo>
                  <a:lnTo>
                    <a:pt x="0" y="634445"/>
                  </a:lnTo>
                  <a:close/>
                </a:path>
              </a:pathLst>
            </a:custGeom>
            <a:solidFill>
              <a:srgbClr val="F6D3D8">
                <a:alpha val="51765"/>
              </a:srgbClr>
            </a:solidFill>
          </p:spPr>
        </p:sp>
        <p:sp>
          <p:nvSpPr>
            <p:cNvPr id="4" name="TextBox 4"/>
            <p:cNvSpPr txBox="1"/>
            <p:nvPr/>
          </p:nvSpPr>
          <p:spPr>
            <a:xfrm>
              <a:off x="0" y="-47625"/>
              <a:ext cx="735432" cy="682070"/>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grpSp>
        <p:nvGrpSpPr>
          <p:cNvPr id="5" name="Group 5"/>
          <p:cNvGrpSpPr/>
          <p:nvPr/>
        </p:nvGrpSpPr>
        <p:grpSpPr>
          <a:xfrm>
            <a:off x="14652175" y="0"/>
            <a:ext cx="3635826" cy="5433377"/>
            <a:chOff x="0" y="0"/>
            <a:chExt cx="1488952" cy="1650539"/>
          </a:xfrm>
        </p:grpSpPr>
        <p:sp>
          <p:nvSpPr>
            <p:cNvPr id="6" name="Freeform 6"/>
            <p:cNvSpPr/>
            <p:nvPr/>
          </p:nvSpPr>
          <p:spPr>
            <a:xfrm>
              <a:off x="0" y="0"/>
              <a:ext cx="1488952" cy="1650539"/>
            </a:xfrm>
            <a:custGeom>
              <a:avLst/>
              <a:gdLst/>
              <a:ahLst/>
              <a:cxnLst/>
              <a:rect l="l" t="t" r="r" b="b"/>
              <a:pathLst>
                <a:path w="1488952" h="1650539">
                  <a:moveTo>
                    <a:pt x="0" y="0"/>
                  </a:moveTo>
                  <a:lnTo>
                    <a:pt x="1488952" y="0"/>
                  </a:lnTo>
                  <a:lnTo>
                    <a:pt x="1488952" y="1650539"/>
                  </a:lnTo>
                  <a:lnTo>
                    <a:pt x="0" y="1650539"/>
                  </a:lnTo>
                  <a:close/>
                </a:path>
              </a:pathLst>
            </a:custGeom>
            <a:solidFill>
              <a:srgbClr val="F6D3D8">
                <a:alpha val="51765"/>
              </a:srgbClr>
            </a:solidFill>
          </p:spPr>
        </p:sp>
        <p:sp>
          <p:nvSpPr>
            <p:cNvPr id="7" name="TextBox 7"/>
            <p:cNvSpPr txBox="1"/>
            <p:nvPr/>
          </p:nvSpPr>
          <p:spPr>
            <a:xfrm>
              <a:off x="0" y="-47625"/>
              <a:ext cx="1488952" cy="1698164"/>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grpSp>
        <p:nvGrpSpPr>
          <p:cNvPr id="8" name="Group 8"/>
          <p:cNvGrpSpPr/>
          <p:nvPr/>
        </p:nvGrpSpPr>
        <p:grpSpPr>
          <a:xfrm>
            <a:off x="11605935" y="1979355"/>
            <a:ext cx="5653365" cy="4176411"/>
            <a:chOff x="0" y="0"/>
            <a:chExt cx="1488952" cy="1099960"/>
          </a:xfrm>
        </p:grpSpPr>
        <p:sp>
          <p:nvSpPr>
            <p:cNvPr id="9" name="Freeform 9"/>
            <p:cNvSpPr/>
            <p:nvPr/>
          </p:nvSpPr>
          <p:spPr>
            <a:xfrm>
              <a:off x="0" y="0"/>
              <a:ext cx="1488952" cy="1099960"/>
            </a:xfrm>
            <a:custGeom>
              <a:avLst/>
              <a:gdLst/>
              <a:ahLst/>
              <a:cxnLst/>
              <a:rect l="l" t="t" r="r" b="b"/>
              <a:pathLst>
                <a:path w="1488952" h="1099960">
                  <a:moveTo>
                    <a:pt x="0" y="0"/>
                  </a:moveTo>
                  <a:lnTo>
                    <a:pt x="1488952" y="0"/>
                  </a:lnTo>
                  <a:lnTo>
                    <a:pt x="1488952" y="1099960"/>
                  </a:lnTo>
                  <a:lnTo>
                    <a:pt x="0" y="1099960"/>
                  </a:lnTo>
                  <a:close/>
                </a:path>
              </a:pathLst>
            </a:custGeom>
            <a:solidFill>
              <a:srgbClr val="FFFFFF"/>
            </a:solidFill>
          </p:spPr>
        </p:sp>
        <p:sp>
          <p:nvSpPr>
            <p:cNvPr id="10" name="TextBox 10"/>
            <p:cNvSpPr txBox="1"/>
            <p:nvPr/>
          </p:nvSpPr>
          <p:spPr>
            <a:xfrm>
              <a:off x="0" y="-47625"/>
              <a:ext cx="1488952" cy="1147585"/>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grpSp>
        <p:nvGrpSpPr>
          <p:cNvPr id="11" name="Group 11"/>
          <p:cNvGrpSpPr/>
          <p:nvPr/>
        </p:nvGrpSpPr>
        <p:grpSpPr>
          <a:xfrm>
            <a:off x="736175" y="2299932"/>
            <a:ext cx="8046612" cy="4400830"/>
            <a:chOff x="0" y="0"/>
            <a:chExt cx="2119272" cy="1159066"/>
          </a:xfrm>
        </p:grpSpPr>
        <p:sp>
          <p:nvSpPr>
            <p:cNvPr id="12" name="Freeform 12"/>
            <p:cNvSpPr/>
            <p:nvPr/>
          </p:nvSpPr>
          <p:spPr>
            <a:xfrm>
              <a:off x="0" y="0"/>
              <a:ext cx="2119272" cy="1159066"/>
            </a:xfrm>
            <a:custGeom>
              <a:avLst/>
              <a:gdLst/>
              <a:ahLst/>
              <a:cxnLst/>
              <a:rect l="l" t="t" r="r" b="b"/>
              <a:pathLst>
                <a:path w="2119272" h="1159066">
                  <a:moveTo>
                    <a:pt x="49069" y="0"/>
                  </a:moveTo>
                  <a:lnTo>
                    <a:pt x="2070203" y="0"/>
                  </a:lnTo>
                  <a:cubicBezTo>
                    <a:pt x="2097303" y="0"/>
                    <a:pt x="2119272" y="21969"/>
                    <a:pt x="2119272" y="49069"/>
                  </a:cubicBezTo>
                  <a:lnTo>
                    <a:pt x="2119272" y="1109998"/>
                  </a:lnTo>
                  <a:cubicBezTo>
                    <a:pt x="2119272" y="1137097"/>
                    <a:pt x="2097303" y="1159066"/>
                    <a:pt x="2070203" y="1159066"/>
                  </a:cubicBezTo>
                  <a:lnTo>
                    <a:pt x="49069" y="1159066"/>
                  </a:lnTo>
                  <a:cubicBezTo>
                    <a:pt x="36055" y="1159066"/>
                    <a:pt x="23574" y="1153897"/>
                    <a:pt x="14372" y="1144694"/>
                  </a:cubicBezTo>
                  <a:cubicBezTo>
                    <a:pt x="5170" y="1135492"/>
                    <a:pt x="0" y="1123011"/>
                    <a:pt x="0" y="1109998"/>
                  </a:cubicBezTo>
                  <a:lnTo>
                    <a:pt x="0" y="49069"/>
                  </a:lnTo>
                  <a:cubicBezTo>
                    <a:pt x="0" y="36055"/>
                    <a:pt x="5170" y="23574"/>
                    <a:pt x="14372" y="14372"/>
                  </a:cubicBezTo>
                  <a:cubicBezTo>
                    <a:pt x="23574" y="5170"/>
                    <a:pt x="36055" y="0"/>
                    <a:pt x="49069" y="0"/>
                  </a:cubicBezTo>
                  <a:close/>
                </a:path>
              </a:pathLst>
            </a:custGeom>
            <a:solidFill>
              <a:srgbClr val="DD5C6F"/>
            </a:solidFill>
          </p:spPr>
        </p:sp>
        <p:sp>
          <p:nvSpPr>
            <p:cNvPr id="13" name="TextBox 13"/>
            <p:cNvSpPr txBox="1"/>
            <p:nvPr/>
          </p:nvSpPr>
          <p:spPr>
            <a:xfrm>
              <a:off x="0" y="-47625"/>
              <a:ext cx="2119272" cy="1206691"/>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sp>
        <p:nvSpPr>
          <p:cNvPr id="14" name="Freeform 14"/>
          <p:cNvSpPr/>
          <p:nvPr/>
        </p:nvSpPr>
        <p:spPr>
          <a:xfrm>
            <a:off x="1823342" y="7334520"/>
            <a:ext cx="3820988" cy="2956489"/>
          </a:xfrm>
          <a:custGeom>
            <a:avLst/>
            <a:gdLst/>
            <a:ahLst/>
            <a:cxnLst/>
            <a:rect l="l" t="t" r="r" b="b"/>
            <a:pathLst>
              <a:path w="3820988" h="2956489">
                <a:moveTo>
                  <a:pt x="0" y="0"/>
                </a:moveTo>
                <a:lnTo>
                  <a:pt x="3820988" y="0"/>
                </a:lnTo>
                <a:lnTo>
                  <a:pt x="3820988" y="2956489"/>
                </a:lnTo>
                <a:lnTo>
                  <a:pt x="0" y="2956489"/>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grpSp>
        <p:nvGrpSpPr>
          <p:cNvPr id="15" name="Group 15"/>
          <p:cNvGrpSpPr/>
          <p:nvPr/>
        </p:nvGrpSpPr>
        <p:grpSpPr>
          <a:xfrm>
            <a:off x="9144000" y="2299932"/>
            <a:ext cx="8046612" cy="5578161"/>
            <a:chOff x="0" y="0"/>
            <a:chExt cx="2119272" cy="1469145"/>
          </a:xfrm>
        </p:grpSpPr>
        <p:sp>
          <p:nvSpPr>
            <p:cNvPr id="16" name="Freeform 16"/>
            <p:cNvSpPr/>
            <p:nvPr/>
          </p:nvSpPr>
          <p:spPr>
            <a:xfrm>
              <a:off x="0" y="0"/>
              <a:ext cx="2119272" cy="1469145"/>
            </a:xfrm>
            <a:custGeom>
              <a:avLst/>
              <a:gdLst/>
              <a:ahLst/>
              <a:cxnLst/>
              <a:rect l="l" t="t" r="r" b="b"/>
              <a:pathLst>
                <a:path w="2119272" h="1469145">
                  <a:moveTo>
                    <a:pt x="49069" y="0"/>
                  </a:moveTo>
                  <a:lnTo>
                    <a:pt x="2070203" y="0"/>
                  </a:lnTo>
                  <a:cubicBezTo>
                    <a:pt x="2097303" y="0"/>
                    <a:pt x="2119272" y="21969"/>
                    <a:pt x="2119272" y="49069"/>
                  </a:cubicBezTo>
                  <a:lnTo>
                    <a:pt x="2119272" y="1420076"/>
                  </a:lnTo>
                  <a:cubicBezTo>
                    <a:pt x="2119272" y="1433090"/>
                    <a:pt x="2114103" y="1445571"/>
                    <a:pt x="2104900" y="1454773"/>
                  </a:cubicBezTo>
                  <a:cubicBezTo>
                    <a:pt x="2095698" y="1463975"/>
                    <a:pt x="2083217" y="1469145"/>
                    <a:pt x="2070203" y="1469145"/>
                  </a:cubicBezTo>
                  <a:lnTo>
                    <a:pt x="49069" y="1469145"/>
                  </a:lnTo>
                  <a:cubicBezTo>
                    <a:pt x="21969" y="1469145"/>
                    <a:pt x="0" y="1447176"/>
                    <a:pt x="0" y="1420076"/>
                  </a:cubicBezTo>
                  <a:lnTo>
                    <a:pt x="0" y="49069"/>
                  </a:lnTo>
                  <a:cubicBezTo>
                    <a:pt x="0" y="36055"/>
                    <a:pt x="5170" y="23574"/>
                    <a:pt x="14372" y="14372"/>
                  </a:cubicBezTo>
                  <a:cubicBezTo>
                    <a:pt x="23574" y="5170"/>
                    <a:pt x="36055" y="0"/>
                    <a:pt x="49069" y="0"/>
                  </a:cubicBezTo>
                  <a:close/>
                </a:path>
              </a:pathLst>
            </a:custGeom>
            <a:solidFill>
              <a:srgbClr val="DD5C6F"/>
            </a:solidFill>
          </p:spPr>
        </p:sp>
        <p:sp>
          <p:nvSpPr>
            <p:cNvPr id="17" name="TextBox 17"/>
            <p:cNvSpPr txBox="1"/>
            <p:nvPr/>
          </p:nvSpPr>
          <p:spPr>
            <a:xfrm>
              <a:off x="0" y="-47625"/>
              <a:ext cx="2119272" cy="1516770"/>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sp>
        <p:nvSpPr>
          <p:cNvPr id="18" name="TextBox 18"/>
          <p:cNvSpPr txBox="1"/>
          <p:nvPr/>
        </p:nvSpPr>
        <p:spPr>
          <a:xfrm>
            <a:off x="1066965" y="914400"/>
            <a:ext cx="10373585" cy="859210"/>
          </a:xfrm>
          <a:prstGeom prst="rect">
            <a:avLst/>
          </a:prstGeom>
        </p:spPr>
        <p:txBody>
          <a:bodyPr lIns="0" tIns="0" rIns="0" bIns="0" rtlCol="0" anchor="t">
            <a:spAutoFit/>
          </a:bodyPr>
          <a:lstStyle/>
          <a:p>
            <a:pPr algn="l">
              <a:lnSpc>
                <a:spcPts val="7674"/>
              </a:lnSpc>
            </a:pPr>
            <a:r>
              <a:rPr lang="en-US" sz="5481" spc="509">
                <a:solidFill>
                  <a:srgbClr val="E28B98"/>
                </a:solidFill>
                <a:latin typeface="HG丸ｺﾞｼｯｸM-PRO" panose="020F0600000000000000" pitchFamily="50" charset="-128"/>
                <a:ea typeface="HG丸ｺﾞｼｯｸM-PRO" panose="020F0600000000000000" pitchFamily="50" charset="-128"/>
                <a:cs typeface="IPAex 明朝"/>
                <a:sym typeface="IPAex 明朝"/>
              </a:rPr>
              <a:t>事業の成果</a:t>
            </a:r>
          </a:p>
        </p:txBody>
      </p:sp>
      <p:sp>
        <p:nvSpPr>
          <p:cNvPr id="19" name="TextBox 19"/>
          <p:cNvSpPr txBox="1"/>
          <p:nvPr/>
        </p:nvSpPr>
        <p:spPr>
          <a:xfrm>
            <a:off x="1028700" y="2657112"/>
            <a:ext cx="7461562" cy="3734433"/>
          </a:xfrm>
          <a:prstGeom prst="rect">
            <a:avLst/>
          </a:prstGeom>
        </p:spPr>
        <p:txBody>
          <a:bodyPr lIns="0" tIns="0" rIns="0" bIns="0" rtlCol="0" anchor="t">
            <a:spAutoFit/>
          </a:bodyPr>
          <a:lstStyle/>
          <a:p>
            <a:pPr algn="ctr">
              <a:lnSpc>
                <a:spcPts val="9940"/>
              </a:lnSpc>
            </a:pPr>
            <a:r>
              <a:rPr lang="en-US" sz="7100" b="1">
                <a:solidFill>
                  <a:srgbClr val="FFFFFF"/>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“安心して気兼ねなく参加できる</a:t>
            </a:r>
          </a:p>
          <a:p>
            <a:pPr algn="ctr">
              <a:lnSpc>
                <a:spcPts val="9940"/>
              </a:lnSpc>
              <a:spcBef>
                <a:spcPct val="0"/>
              </a:spcBef>
            </a:pPr>
            <a:r>
              <a:rPr lang="en-US" sz="7100" b="1">
                <a:solidFill>
                  <a:srgbClr val="FFFFFF"/>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地域の社会活動”</a:t>
            </a:r>
          </a:p>
        </p:txBody>
      </p:sp>
      <p:sp>
        <p:nvSpPr>
          <p:cNvPr id="20" name="TextBox 20"/>
          <p:cNvSpPr txBox="1"/>
          <p:nvPr/>
        </p:nvSpPr>
        <p:spPr>
          <a:xfrm>
            <a:off x="9144000" y="2576196"/>
            <a:ext cx="8046612" cy="4991733"/>
          </a:xfrm>
          <a:prstGeom prst="rect">
            <a:avLst/>
          </a:prstGeom>
        </p:spPr>
        <p:txBody>
          <a:bodyPr lIns="0" tIns="0" rIns="0" bIns="0" rtlCol="0" anchor="t">
            <a:spAutoFit/>
          </a:bodyPr>
          <a:lstStyle/>
          <a:p>
            <a:pPr algn="ctr">
              <a:lnSpc>
                <a:spcPts val="9940"/>
              </a:lnSpc>
            </a:pPr>
            <a:r>
              <a:rPr lang="en-US" sz="7100" b="1" dirty="0">
                <a:solidFill>
                  <a:srgbClr val="FFFFFF"/>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a:t>
            </a:r>
            <a:r>
              <a:rPr lang="en-US" sz="7100" b="1" dirty="0" err="1">
                <a:solidFill>
                  <a:srgbClr val="FFFFFF"/>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障がいや特性の</a:t>
            </a:r>
            <a:endParaRPr lang="en-US" sz="7100" b="1" dirty="0">
              <a:solidFill>
                <a:srgbClr val="FFFFFF"/>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endParaRPr>
          </a:p>
          <a:p>
            <a:pPr algn="ctr">
              <a:lnSpc>
                <a:spcPts val="9940"/>
              </a:lnSpc>
            </a:pPr>
            <a:r>
              <a:rPr lang="en-US" sz="7100" b="1" dirty="0" err="1">
                <a:solidFill>
                  <a:srgbClr val="FFFFFF"/>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有無に関わらず</a:t>
            </a:r>
            <a:endParaRPr lang="en-US" sz="7100" b="1" dirty="0">
              <a:solidFill>
                <a:srgbClr val="FFFFFF"/>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endParaRPr>
          </a:p>
          <a:p>
            <a:pPr algn="ctr">
              <a:lnSpc>
                <a:spcPts val="9940"/>
              </a:lnSpc>
            </a:pPr>
            <a:r>
              <a:rPr lang="en-US" sz="7100" b="1" dirty="0" err="1">
                <a:solidFill>
                  <a:srgbClr val="FFFFFF"/>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幼少期に芸術に</a:t>
            </a:r>
            <a:endParaRPr lang="en-US" sz="7100" b="1" dirty="0">
              <a:solidFill>
                <a:srgbClr val="FFFFFF"/>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endParaRPr>
          </a:p>
          <a:p>
            <a:pPr algn="ctr">
              <a:lnSpc>
                <a:spcPts val="9940"/>
              </a:lnSpc>
              <a:spcBef>
                <a:spcPct val="0"/>
              </a:spcBef>
            </a:pPr>
            <a:r>
              <a:rPr lang="en-US" sz="7100" b="1" dirty="0" err="1">
                <a:solidFill>
                  <a:srgbClr val="FFFFFF"/>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触れる経験の場</a:t>
            </a:r>
            <a:r>
              <a:rPr lang="en-US" sz="7100" b="1" dirty="0">
                <a:solidFill>
                  <a:srgbClr val="FFFFFF"/>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a:t>
            </a:r>
          </a:p>
        </p:txBody>
      </p:sp>
      <p:sp>
        <p:nvSpPr>
          <p:cNvPr id="21" name="TextBox 21"/>
          <p:cNvSpPr txBox="1"/>
          <p:nvPr/>
        </p:nvSpPr>
        <p:spPr>
          <a:xfrm>
            <a:off x="5280196" y="9172575"/>
            <a:ext cx="13007804" cy="635687"/>
          </a:xfrm>
          <a:prstGeom prst="rect">
            <a:avLst/>
          </a:prstGeom>
        </p:spPr>
        <p:txBody>
          <a:bodyPr wrap="square" lIns="0" tIns="0" rIns="0" bIns="0" rtlCol="0" anchor="t">
            <a:spAutoFit/>
          </a:bodyPr>
          <a:lstStyle/>
          <a:p>
            <a:pPr algn="ctr">
              <a:lnSpc>
                <a:spcPts val="5659"/>
              </a:lnSpc>
              <a:spcBef>
                <a:spcPct val="0"/>
              </a:spcBef>
            </a:pPr>
            <a:r>
              <a:rPr lang="en-US" sz="4042" b="1" dirty="0" err="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団体として「場の提供」活動への第一歩を踏み出せた</a:t>
            </a:r>
            <a:endParaRPr lang="en-US" sz="4042" b="1" dirty="0">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endParaRPr>
          </a:p>
        </p:txBody>
      </p:sp>
    </p:spTree>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 y="7878093"/>
            <a:ext cx="2207537" cy="2408907"/>
            <a:chOff x="0" y="0"/>
            <a:chExt cx="735432" cy="634445"/>
          </a:xfrm>
        </p:grpSpPr>
        <p:sp>
          <p:nvSpPr>
            <p:cNvPr id="3" name="Freeform 3"/>
            <p:cNvSpPr/>
            <p:nvPr/>
          </p:nvSpPr>
          <p:spPr>
            <a:xfrm>
              <a:off x="0" y="0"/>
              <a:ext cx="735432" cy="634445"/>
            </a:xfrm>
            <a:custGeom>
              <a:avLst/>
              <a:gdLst/>
              <a:ahLst/>
              <a:cxnLst/>
              <a:rect l="l" t="t" r="r" b="b"/>
              <a:pathLst>
                <a:path w="735432" h="634445">
                  <a:moveTo>
                    <a:pt x="0" y="0"/>
                  </a:moveTo>
                  <a:lnTo>
                    <a:pt x="735432" y="0"/>
                  </a:lnTo>
                  <a:lnTo>
                    <a:pt x="735432" y="634445"/>
                  </a:lnTo>
                  <a:lnTo>
                    <a:pt x="0" y="634445"/>
                  </a:lnTo>
                  <a:close/>
                </a:path>
              </a:pathLst>
            </a:custGeom>
            <a:solidFill>
              <a:srgbClr val="F6D3D8">
                <a:alpha val="51765"/>
              </a:srgbClr>
            </a:solidFill>
          </p:spPr>
        </p:sp>
        <p:sp>
          <p:nvSpPr>
            <p:cNvPr id="4" name="TextBox 4"/>
            <p:cNvSpPr txBox="1"/>
            <p:nvPr/>
          </p:nvSpPr>
          <p:spPr>
            <a:xfrm>
              <a:off x="0" y="-47625"/>
              <a:ext cx="735432" cy="682070"/>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grpSp>
        <p:nvGrpSpPr>
          <p:cNvPr id="5" name="Group 5"/>
          <p:cNvGrpSpPr/>
          <p:nvPr/>
        </p:nvGrpSpPr>
        <p:grpSpPr>
          <a:xfrm>
            <a:off x="14652174" y="0"/>
            <a:ext cx="3601553" cy="5433377"/>
            <a:chOff x="0" y="0"/>
            <a:chExt cx="1488952" cy="1650539"/>
          </a:xfrm>
        </p:grpSpPr>
        <p:sp>
          <p:nvSpPr>
            <p:cNvPr id="6" name="Freeform 6"/>
            <p:cNvSpPr/>
            <p:nvPr/>
          </p:nvSpPr>
          <p:spPr>
            <a:xfrm>
              <a:off x="0" y="0"/>
              <a:ext cx="1488952" cy="1650539"/>
            </a:xfrm>
            <a:custGeom>
              <a:avLst/>
              <a:gdLst/>
              <a:ahLst/>
              <a:cxnLst/>
              <a:rect l="l" t="t" r="r" b="b"/>
              <a:pathLst>
                <a:path w="1488952" h="1650539">
                  <a:moveTo>
                    <a:pt x="0" y="0"/>
                  </a:moveTo>
                  <a:lnTo>
                    <a:pt x="1488952" y="0"/>
                  </a:lnTo>
                  <a:lnTo>
                    <a:pt x="1488952" y="1650539"/>
                  </a:lnTo>
                  <a:lnTo>
                    <a:pt x="0" y="1650539"/>
                  </a:lnTo>
                  <a:close/>
                </a:path>
              </a:pathLst>
            </a:custGeom>
            <a:solidFill>
              <a:srgbClr val="F6D3D8">
                <a:alpha val="51765"/>
              </a:srgbClr>
            </a:solidFill>
          </p:spPr>
        </p:sp>
        <p:sp>
          <p:nvSpPr>
            <p:cNvPr id="7" name="TextBox 7"/>
            <p:cNvSpPr txBox="1"/>
            <p:nvPr/>
          </p:nvSpPr>
          <p:spPr>
            <a:xfrm>
              <a:off x="0" y="-47625"/>
              <a:ext cx="1488952" cy="1698164"/>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grpSp>
        <p:nvGrpSpPr>
          <p:cNvPr id="8" name="Group 8"/>
          <p:cNvGrpSpPr/>
          <p:nvPr/>
        </p:nvGrpSpPr>
        <p:grpSpPr>
          <a:xfrm>
            <a:off x="11605935" y="1979355"/>
            <a:ext cx="5653365" cy="4176411"/>
            <a:chOff x="0" y="0"/>
            <a:chExt cx="1488952" cy="1099960"/>
          </a:xfrm>
        </p:grpSpPr>
        <p:sp>
          <p:nvSpPr>
            <p:cNvPr id="9" name="Freeform 9"/>
            <p:cNvSpPr/>
            <p:nvPr/>
          </p:nvSpPr>
          <p:spPr>
            <a:xfrm>
              <a:off x="0" y="0"/>
              <a:ext cx="1488952" cy="1099960"/>
            </a:xfrm>
            <a:custGeom>
              <a:avLst/>
              <a:gdLst/>
              <a:ahLst/>
              <a:cxnLst/>
              <a:rect l="l" t="t" r="r" b="b"/>
              <a:pathLst>
                <a:path w="1488952" h="1099960">
                  <a:moveTo>
                    <a:pt x="0" y="0"/>
                  </a:moveTo>
                  <a:lnTo>
                    <a:pt x="1488952" y="0"/>
                  </a:lnTo>
                  <a:lnTo>
                    <a:pt x="1488952" y="1099960"/>
                  </a:lnTo>
                  <a:lnTo>
                    <a:pt x="0" y="1099960"/>
                  </a:lnTo>
                  <a:close/>
                </a:path>
              </a:pathLst>
            </a:custGeom>
            <a:solidFill>
              <a:srgbClr val="FFFFFF"/>
            </a:solidFill>
          </p:spPr>
        </p:sp>
        <p:sp>
          <p:nvSpPr>
            <p:cNvPr id="10" name="TextBox 10"/>
            <p:cNvSpPr txBox="1"/>
            <p:nvPr/>
          </p:nvSpPr>
          <p:spPr>
            <a:xfrm>
              <a:off x="0" y="-47625"/>
              <a:ext cx="1488952" cy="1147585"/>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sp>
        <p:nvSpPr>
          <p:cNvPr id="11" name="Freeform 11"/>
          <p:cNvSpPr/>
          <p:nvPr/>
        </p:nvSpPr>
        <p:spPr>
          <a:xfrm>
            <a:off x="5485499" y="1028700"/>
            <a:ext cx="6331810" cy="6347680"/>
          </a:xfrm>
          <a:custGeom>
            <a:avLst/>
            <a:gdLst/>
            <a:ahLst/>
            <a:cxnLst/>
            <a:rect l="l" t="t" r="r" b="b"/>
            <a:pathLst>
              <a:path w="6331810" h="6347680">
                <a:moveTo>
                  <a:pt x="0" y="0"/>
                </a:moveTo>
                <a:lnTo>
                  <a:pt x="6331810" y="0"/>
                </a:lnTo>
                <a:lnTo>
                  <a:pt x="6331810" y="6347680"/>
                </a:lnTo>
                <a:lnTo>
                  <a:pt x="0" y="634768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grpSp>
        <p:nvGrpSpPr>
          <p:cNvPr id="12" name="Group 12"/>
          <p:cNvGrpSpPr/>
          <p:nvPr/>
        </p:nvGrpSpPr>
        <p:grpSpPr>
          <a:xfrm>
            <a:off x="6253757" y="6155766"/>
            <a:ext cx="3573642" cy="2086639"/>
            <a:chOff x="0" y="0"/>
            <a:chExt cx="941206" cy="549568"/>
          </a:xfrm>
        </p:grpSpPr>
        <p:sp>
          <p:nvSpPr>
            <p:cNvPr id="13" name="Freeform 13"/>
            <p:cNvSpPr/>
            <p:nvPr/>
          </p:nvSpPr>
          <p:spPr>
            <a:xfrm>
              <a:off x="0" y="0"/>
              <a:ext cx="941206" cy="549568"/>
            </a:xfrm>
            <a:custGeom>
              <a:avLst/>
              <a:gdLst/>
              <a:ahLst/>
              <a:cxnLst/>
              <a:rect l="l" t="t" r="r" b="b"/>
              <a:pathLst>
                <a:path w="941206" h="549568">
                  <a:moveTo>
                    <a:pt x="470603" y="549568"/>
                  </a:moveTo>
                  <a:lnTo>
                    <a:pt x="0" y="143168"/>
                  </a:lnTo>
                  <a:lnTo>
                    <a:pt x="203200" y="143168"/>
                  </a:lnTo>
                  <a:lnTo>
                    <a:pt x="203200" y="0"/>
                  </a:lnTo>
                  <a:lnTo>
                    <a:pt x="738006" y="0"/>
                  </a:lnTo>
                  <a:lnTo>
                    <a:pt x="738006" y="143168"/>
                  </a:lnTo>
                  <a:lnTo>
                    <a:pt x="941206" y="143168"/>
                  </a:lnTo>
                  <a:lnTo>
                    <a:pt x="470603" y="549568"/>
                  </a:lnTo>
                  <a:close/>
                </a:path>
              </a:pathLst>
            </a:custGeom>
            <a:solidFill>
              <a:srgbClr val="0081FE"/>
            </a:solidFill>
          </p:spPr>
        </p:sp>
        <p:sp>
          <p:nvSpPr>
            <p:cNvPr id="14" name="TextBox 14"/>
            <p:cNvSpPr txBox="1"/>
            <p:nvPr/>
          </p:nvSpPr>
          <p:spPr>
            <a:xfrm>
              <a:off x="203200" y="-47625"/>
              <a:ext cx="534806" cy="495593"/>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grpSp>
        <p:nvGrpSpPr>
          <p:cNvPr id="15" name="Group 15"/>
          <p:cNvGrpSpPr/>
          <p:nvPr/>
        </p:nvGrpSpPr>
        <p:grpSpPr>
          <a:xfrm>
            <a:off x="285750" y="8426450"/>
            <a:ext cx="17716500" cy="1181100"/>
            <a:chOff x="0" y="0"/>
            <a:chExt cx="4666074" cy="311072"/>
          </a:xfrm>
        </p:grpSpPr>
        <p:sp>
          <p:nvSpPr>
            <p:cNvPr id="16" name="Freeform 16"/>
            <p:cNvSpPr/>
            <p:nvPr/>
          </p:nvSpPr>
          <p:spPr>
            <a:xfrm>
              <a:off x="0" y="0"/>
              <a:ext cx="4666074" cy="311072"/>
            </a:xfrm>
            <a:custGeom>
              <a:avLst/>
              <a:gdLst/>
              <a:ahLst/>
              <a:cxnLst/>
              <a:rect l="l" t="t" r="r" b="b"/>
              <a:pathLst>
                <a:path w="4666074" h="311072">
                  <a:moveTo>
                    <a:pt x="22286" y="0"/>
                  </a:moveTo>
                  <a:lnTo>
                    <a:pt x="4643787" y="0"/>
                  </a:lnTo>
                  <a:cubicBezTo>
                    <a:pt x="4649698" y="0"/>
                    <a:pt x="4655367" y="2348"/>
                    <a:pt x="4659547" y="6528"/>
                  </a:cubicBezTo>
                  <a:cubicBezTo>
                    <a:pt x="4663726" y="10707"/>
                    <a:pt x="4666074" y="16376"/>
                    <a:pt x="4666074" y="22286"/>
                  </a:cubicBezTo>
                  <a:lnTo>
                    <a:pt x="4666074" y="288785"/>
                  </a:lnTo>
                  <a:cubicBezTo>
                    <a:pt x="4666074" y="301094"/>
                    <a:pt x="4656096" y="311072"/>
                    <a:pt x="4643787" y="311072"/>
                  </a:cubicBezTo>
                  <a:lnTo>
                    <a:pt x="22286" y="311072"/>
                  </a:lnTo>
                  <a:cubicBezTo>
                    <a:pt x="9978" y="311072"/>
                    <a:pt x="0" y="301094"/>
                    <a:pt x="0" y="288785"/>
                  </a:cubicBezTo>
                  <a:lnTo>
                    <a:pt x="0" y="22286"/>
                  </a:lnTo>
                  <a:cubicBezTo>
                    <a:pt x="0" y="9978"/>
                    <a:pt x="9978" y="0"/>
                    <a:pt x="22286" y="0"/>
                  </a:cubicBezTo>
                  <a:close/>
                </a:path>
              </a:pathLst>
            </a:custGeom>
            <a:solidFill>
              <a:srgbClr val="EFCAE0"/>
            </a:solidFill>
          </p:spPr>
        </p:sp>
        <p:sp>
          <p:nvSpPr>
            <p:cNvPr id="17" name="TextBox 17"/>
            <p:cNvSpPr txBox="1"/>
            <p:nvPr/>
          </p:nvSpPr>
          <p:spPr>
            <a:xfrm>
              <a:off x="0" y="-47625"/>
              <a:ext cx="4666074" cy="358697"/>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grpSp>
        <p:nvGrpSpPr>
          <p:cNvPr id="18" name="Group 18"/>
          <p:cNvGrpSpPr/>
          <p:nvPr/>
        </p:nvGrpSpPr>
        <p:grpSpPr>
          <a:xfrm>
            <a:off x="491490" y="2290093"/>
            <a:ext cx="9052008" cy="4109444"/>
            <a:chOff x="0" y="0"/>
            <a:chExt cx="1316656" cy="597737"/>
          </a:xfrm>
        </p:grpSpPr>
        <p:sp>
          <p:nvSpPr>
            <p:cNvPr id="19" name="Freeform 19"/>
            <p:cNvSpPr/>
            <p:nvPr/>
          </p:nvSpPr>
          <p:spPr>
            <a:xfrm>
              <a:off x="0" y="0"/>
              <a:ext cx="1316656" cy="597737"/>
            </a:xfrm>
            <a:custGeom>
              <a:avLst/>
              <a:gdLst/>
              <a:ahLst/>
              <a:cxnLst/>
              <a:rect l="l" t="t" r="r" b="b"/>
              <a:pathLst>
                <a:path w="1316656" h="597737">
                  <a:moveTo>
                    <a:pt x="658328" y="0"/>
                  </a:moveTo>
                  <a:cubicBezTo>
                    <a:pt x="294743" y="0"/>
                    <a:pt x="0" y="133808"/>
                    <a:pt x="0" y="298869"/>
                  </a:cubicBezTo>
                  <a:cubicBezTo>
                    <a:pt x="0" y="463929"/>
                    <a:pt x="294743" y="597737"/>
                    <a:pt x="658328" y="597737"/>
                  </a:cubicBezTo>
                  <a:cubicBezTo>
                    <a:pt x="1021912" y="597737"/>
                    <a:pt x="1316656" y="463929"/>
                    <a:pt x="1316656" y="298869"/>
                  </a:cubicBezTo>
                  <a:cubicBezTo>
                    <a:pt x="1316656" y="133808"/>
                    <a:pt x="1021912" y="0"/>
                    <a:pt x="658328" y="0"/>
                  </a:cubicBezTo>
                  <a:close/>
                </a:path>
              </a:pathLst>
            </a:custGeom>
            <a:solidFill>
              <a:srgbClr val="CDEEF7"/>
            </a:solidFill>
          </p:spPr>
        </p:sp>
        <p:sp>
          <p:nvSpPr>
            <p:cNvPr id="20" name="TextBox 20"/>
            <p:cNvSpPr txBox="1"/>
            <p:nvPr/>
          </p:nvSpPr>
          <p:spPr>
            <a:xfrm>
              <a:off x="123436" y="8413"/>
              <a:ext cx="1069783" cy="533287"/>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sp>
        <p:nvSpPr>
          <p:cNvPr id="21" name="TextBox 21"/>
          <p:cNvSpPr txBox="1"/>
          <p:nvPr/>
        </p:nvSpPr>
        <p:spPr>
          <a:xfrm>
            <a:off x="1066965" y="914400"/>
            <a:ext cx="10373585" cy="859210"/>
          </a:xfrm>
          <a:prstGeom prst="rect">
            <a:avLst/>
          </a:prstGeom>
        </p:spPr>
        <p:txBody>
          <a:bodyPr lIns="0" tIns="0" rIns="0" bIns="0" rtlCol="0" anchor="t">
            <a:spAutoFit/>
          </a:bodyPr>
          <a:lstStyle/>
          <a:p>
            <a:pPr algn="l">
              <a:lnSpc>
                <a:spcPts val="7674"/>
              </a:lnSpc>
            </a:pPr>
            <a:r>
              <a:rPr lang="en-US" sz="5481" spc="509" dirty="0" err="1">
                <a:solidFill>
                  <a:srgbClr val="E28B98"/>
                </a:solidFill>
                <a:latin typeface="HG丸ｺﾞｼｯｸM-PRO" panose="020F0600000000000000" pitchFamily="50" charset="-128"/>
                <a:ea typeface="HG丸ｺﾞｼｯｸM-PRO" panose="020F0600000000000000" pitchFamily="50" charset="-128"/>
                <a:cs typeface="IPAex 明朝"/>
                <a:sym typeface="IPAex 明朝"/>
              </a:rPr>
              <a:t>今後の課題</a:t>
            </a:r>
            <a:endParaRPr lang="en-US" sz="5481" spc="509" dirty="0">
              <a:solidFill>
                <a:srgbClr val="E28B98"/>
              </a:solidFill>
              <a:latin typeface="HG丸ｺﾞｼｯｸM-PRO" panose="020F0600000000000000" pitchFamily="50" charset="-128"/>
              <a:ea typeface="HG丸ｺﾞｼｯｸM-PRO" panose="020F0600000000000000" pitchFamily="50" charset="-128"/>
              <a:cs typeface="IPAex 明朝"/>
              <a:sym typeface="IPAex 明朝"/>
            </a:endParaRPr>
          </a:p>
        </p:txBody>
      </p:sp>
      <p:sp>
        <p:nvSpPr>
          <p:cNvPr id="22" name="TextBox 22"/>
          <p:cNvSpPr txBox="1"/>
          <p:nvPr/>
        </p:nvSpPr>
        <p:spPr>
          <a:xfrm>
            <a:off x="811366" y="2956244"/>
            <a:ext cx="8266006" cy="2375394"/>
          </a:xfrm>
          <a:prstGeom prst="rect">
            <a:avLst/>
          </a:prstGeom>
        </p:spPr>
        <p:txBody>
          <a:bodyPr lIns="0" tIns="0" rIns="0" bIns="0" rtlCol="0" anchor="t">
            <a:spAutoFit/>
          </a:bodyPr>
          <a:lstStyle/>
          <a:p>
            <a:pPr algn="ctr">
              <a:lnSpc>
                <a:spcPts val="9940"/>
              </a:lnSpc>
            </a:pPr>
            <a:r>
              <a:rPr lang="en-US" sz="7100" b="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より多くの方に</a:t>
            </a:r>
          </a:p>
          <a:p>
            <a:pPr algn="ctr">
              <a:lnSpc>
                <a:spcPts val="9940"/>
              </a:lnSpc>
              <a:spcBef>
                <a:spcPct val="0"/>
              </a:spcBef>
            </a:pPr>
            <a:r>
              <a:rPr lang="en-US" sz="7100" b="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参加してもらいたい</a:t>
            </a:r>
          </a:p>
        </p:txBody>
      </p:sp>
      <p:grpSp>
        <p:nvGrpSpPr>
          <p:cNvPr id="23" name="Group 23"/>
          <p:cNvGrpSpPr/>
          <p:nvPr/>
        </p:nvGrpSpPr>
        <p:grpSpPr>
          <a:xfrm>
            <a:off x="8744502" y="93096"/>
            <a:ext cx="9052008" cy="5272662"/>
            <a:chOff x="0" y="0"/>
            <a:chExt cx="1316656" cy="766933"/>
          </a:xfrm>
        </p:grpSpPr>
        <p:sp>
          <p:nvSpPr>
            <p:cNvPr id="24" name="Freeform 24"/>
            <p:cNvSpPr/>
            <p:nvPr/>
          </p:nvSpPr>
          <p:spPr>
            <a:xfrm>
              <a:off x="0" y="0"/>
              <a:ext cx="1316656" cy="766933"/>
            </a:xfrm>
            <a:custGeom>
              <a:avLst/>
              <a:gdLst/>
              <a:ahLst/>
              <a:cxnLst/>
              <a:rect l="l" t="t" r="r" b="b"/>
              <a:pathLst>
                <a:path w="1316656" h="766933">
                  <a:moveTo>
                    <a:pt x="658328" y="0"/>
                  </a:moveTo>
                  <a:cubicBezTo>
                    <a:pt x="294743" y="0"/>
                    <a:pt x="0" y="171684"/>
                    <a:pt x="0" y="383466"/>
                  </a:cubicBezTo>
                  <a:cubicBezTo>
                    <a:pt x="0" y="595249"/>
                    <a:pt x="294743" y="766933"/>
                    <a:pt x="658328" y="766933"/>
                  </a:cubicBezTo>
                  <a:cubicBezTo>
                    <a:pt x="1021912" y="766933"/>
                    <a:pt x="1316656" y="595249"/>
                    <a:pt x="1316656" y="383466"/>
                  </a:cubicBezTo>
                  <a:cubicBezTo>
                    <a:pt x="1316656" y="171684"/>
                    <a:pt x="1021912" y="0"/>
                    <a:pt x="658328" y="0"/>
                  </a:cubicBezTo>
                  <a:close/>
                </a:path>
              </a:pathLst>
            </a:custGeom>
            <a:solidFill>
              <a:srgbClr val="E8F2F5"/>
            </a:solidFill>
          </p:spPr>
        </p:sp>
        <p:sp>
          <p:nvSpPr>
            <p:cNvPr id="25" name="TextBox 25"/>
            <p:cNvSpPr txBox="1"/>
            <p:nvPr/>
          </p:nvSpPr>
          <p:spPr>
            <a:xfrm>
              <a:off x="123436" y="24275"/>
              <a:ext cx="1069783" cy="670758"/>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sp>
        <p:nvSpPr>
          <p:cNvPr id="26" name="TextBox 26"/>
          <p:cNvSpPr txBox="1"/>
          <p:nvPr/>
        </p:nvSpPr>
        <p:spPr>
          <a:xfrm>
            <a:off x="9017833" y="1160465"/>
            <a:ext cx="8461022" cy="3734433"/>
          </a:xfrm>
          <a:prstGeom prst="rect">
            <a:avLst/>
          </a:prstGeom>
        </p:spPr>
        <p:txBody>
          <a:bodyPr lIns="0" tIns="0" rIns="0" bIns="0" rtlCol="0" anchor="t">
            <a:spAutoFit/>
          </a:bodyPr>
          <a:lstStyle/>
          <a:p>
            <a:pPr algn="ctr">
              <a:lnSpc>
                <a:spcPts val="9940"/>
              </a:lnSpc>
            </a:pPr>
            <a:r>
              <a:rPr lang="en-US" sz="7100" b="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人数の多さや会場の大きさが不安を</a:t>
            </a:r>
          </a:p>
          <a:p>
            <a:pPr algn="ctr">
              <a:lnSpc>
                <a:spcPts val="9940"/>
              </a:lnSpc>
              <a:spcBef>
                <a:spcPct val="0"/>
              </a:spcBef>
            </a:pPr>
            <a:r>
              <a:rPr lang="en-US" sz="7100" b="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感じる要素　</a:t>
            </a:r>
          </a:p>
        </p:txBody>
      </p:sp>
      <p:grpSp>
        <p:nvGrpSpPr>
          <p:cNvPr id="27" name="Group 27"/>
          <p:cNvGrpSpPr/>
          <p:nvPr/>
        </p:nvGrpSpPr>
        <p:grpSpPr>
          <a:xfrm>
            <a:off x="10016533" y="5433377"/>
            <a:ext cx="3601553" cy="2097852"/>
            <a:chOff x="0" y="0"/>
            <a:chExt cx="1316656" cy="766933"/>
          </a:xfrm>
        </p:grpSpPr>
        <p:sp>
          <p:nvSpPr>
            <p:cNvPr id="28" name="Freeform 28"/>
            <p:cNvSpPr/>
            <p:nvPr/>
          </p:nvSpPr>
          <p:spPr>
            <a:xfrm>
              <a:off x="0" y="0"/>
              <a:ext cx="1316656" cy="766933"/>
            </a:xfrm>
            <a:custGeom>
              <a:avLst/>
              <a:gdLst/>
              <a:ahLst/>
              <a:cxnLst/>
              <a:rect l="l" t="t" r="r" b="b"/>
              <a:pathLst>
                <a:path w="1316656" h="766933">
                  <a:moveTo>
                    <a:pt x="658328" y="0"/>
                  </a:moveTo>
                  <a:cubicBezTo>
                    <a:pt x="294743" y="0"/>
                    <a:pt x="0" y="171684"/>
                    <a:pt x="0" y="383466"/>
                  </a:cubicBezTo>
                  <a:cubicBezTo>
                    <a:pt x="0" y="595249"/>
                    <a:pt x="294743" y="766933"/>
                    <a:pt x="658328" y="766933"/>
                  </a:cubicBezTo>
                  <a:cubicBezTo>
                    <a:pt x="1021912" y="766933"/>
                    <a:pt x="1316656" y="595249"/>
                    <a:pt x="1316656" y="383466"/>
                  </a:cubicBezTo>
                  <a:cubicBezTo>
                    <a:pt x="1316656" y="171684"/>
                    <a:pt x="1021912" y="0"/>
                    <a:pt x="658328" y="0"/>
                  </a:cubicBezTo>
                  <a:close/>
                </a:path>
              </a:pathLst>
            </a:custGeom>
            <a:solidFill>
              <a:srgbClr val="C7F2FE"/>
            </a:solidFill>
          </p:spPr>
        </p:sp>
        <p:sp>
          <p:nvSpPr>
            <p:cNvPr id="29" name="TextBox 29"/>
            <p:cNvSpPr txBox="1"/>
            <p:nvPr/>
          </p:nvSpPr>
          <p:spPr>
            <a:xfrm>
              <a:off x="123436" y="24275"/>
              <a:ext cx="1069783" cy="670758"/>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sp>
        <p:nvSpPr>
          <p:cNvPr id="30" name="TextBox 30"/>
          <p:cNvSpPr txBox="1"/>
          <p:nvPr/>
        </p:nvSpPr>
        <p:spPr>
          <a:xfrm>
            <a:off x="7684306" y="5718183"/>
            <a:ext cx="8266006" cy="1105816"/>
          </a:xfrm>
          <a:prstGeom prst="rect">
            <a:avLst/>
          </a:prstGeom>
        </p:spPr>
        <p:txBody>
          <a:bodyPr lIns="0" tIns="0" rIns="0" bIns="0" rtlCol="0" anchor="t">
            <a:spAutoFit/>
          </a:bodyPr>
          <a:lstStyle/>
          <a:p>
            <a:pPr algn="ctr">
              <a:lnSpc>
                <a:spcPts val="9940"/>
              </a:lnSpc>
              <a:spcBef>
                <a:spcPct val="0"/>
              </a:spcBef>
            </a:pPr>
            <a:r>
              <a:rPr lang="en-US" sz="7100" b="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安全面</a:t>
            </a:r>
          </a:p>
        </p:txBody>
      </p:sp>
      <p:sp>
        <p:nvSpPr>
          <p:cNvPr id="31" name="TextBox 31"/>
          <p:cNvSpPr txBox="1"/>
          <p:nvPr/>
        </p:nvSpPr>
        <p:spPr>
          <a:xfrm>
            <a:off x="304800" y="8635411"/>
            <a:ext cx="17510760" cy="713785"/>
          </a:xfrm>
          <a:prstGeom prst="rect">
            <a:avLst/>
          </a:prstGeom>
        </p:spPr>
        <p:txBody>
          <a:bodyPr wrap="square" lIns="0" tIns="0" rIns="0" bIns="0" rtlCol="0" anchor="t">
            <a:spAutoFit/>
          </a:bodyPr>
          <a:lstStyle/>
          <a:p>
            <a:pPr algn="ctr">
              <a:lnSpc>
                <a:spcPts val="6359"/>
              </a:lnSpc>
              <a:spcBef>
                <a:spcPct val="0"/>
              </a:spcBef>
            </a:pPr>
            <a:r>
              <a:rPr lang="en-US" sz="4542" b="1" dirty="0" err="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会場の広さや実施回数などバランスをみながら開催することが必要</a:t>
            </a:r>
            <a:endParaRPr lang="en-US" sz="4542" b="1" dirty="0">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endParaRPr>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0" y="6247164"/>
            <a:ext cx="1028700" cy="4039836"/>
            <a:chOff x="0" y="0"/>
            <a:chExt cx="424956" cy="1063990"/>
          </a:xfrm>
        </p:grpSpPr>
        <p:sp>
          <p:nvSpPr>
            <p:cNvPr id="3" name="Freeform 3"/>
            <p:cNvSpPr/>
            <p:nvPr/>
          </p:nvSpPr>
          <p:spPr>
            <a:xfrm>
              <a:off x="0" y="0"/>
              <a:ext cx="424956" cy="1063990"/>
            </a:xfrm>
            <a:custGeom>
              <a:avLst/>
              <a:gdLst/>
              <a:ahLst/>
              <a:cxnLst/>
              <a:rect l="l" t="t" r="r" b="b"/>
              <a:pathLst>
                <a:path w="424956" h="1063990">
                  <a:moveTo>
                    <a:pt x="0" y="0"/>
                  </a:moveTo>
                  <a:lnTo>
                    <a:pt x="424956" y="0"/>
                  </a:lnTo>
                  <a:lnTo>
                    <a:pt x="424956" y="1063990"/>
                  </a:lnTo>
                  <a:lnTo>
                    <a:pt x="0" y="1063990"/>
                  </a:lnTo>
                  <a:close/>
                </a:path>
              </a:pathLst>
            </a:custGeom>
            <a:solidFill>
              <a:srgbClr val="F6D3D8">
                <a:alpha val="51765"/>
              </a:srgbClr>
            </a:solidFill>
          </p:spPr>
        </p:sp>
        <p:sp>
          <p:nvSpPr>
            <p:cNvPr id="4" name="TextBox 4"/>
            <p:cNvSpPr txBox="1"/>
            <p:nvPr/>
          </p:nvSpPr>
          <p:spPr>
            <a:xfrm>
              <a:off x="0" y="-47625"/>
              <a:ext cx="424956" cy="1111615"/>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grpSp>
        <p:nvGrpSpPr>
          <p:cNvPr id="5" name="Group 5"/>
          <p:cNvGrpSpPr/>
          <p:nvPr/>
        </p:nvGrpSpPr>
        <p:grpSpPr>
          <a:xfrm>
            <a:off x="11440550" y="0"/>
            <a:ext cx="6847450" cy="1861021"/>
            <a:chOff x="0" y="0"/>
            <a:chExt cx="2334812" cy="709671"/>
          </a:xfrm>
        </p:grpSpPr>
        <p:sp>
          <p:nvSpPr>
            <p:cNvPr id="6" name="Freeform 6"/>
            <p:cNvSpPr/>
            <p:nvPr/>
          </p:nvSpPr>
          <p:spPr>
            <a:xfrm>
              <a:off x="0" y="0"/>
              <a:ext cx="2334812" cy="709671"/>
            </a:xfrm>
            <a:custGeom>
              <a:avLst/>
              <a:gdLst/>
              <a:ahLst/>
              <a:cxnLst/>
              <a:rect l="l" t="t" r="r" b="b"/>
              <a:pathLst>
                <a:path w="2334812" h="709671">
                  <a:moveTo>
                    <a:pt x="0" y="0"/>
                  </a:moveTo>
                  <a:lnTo>
                    <a:pt x="2334812" y="0"/>
                  </a:lnTo>
                  <a:lnTo>
                    <a:pt x="2334812" y="709671"/>
                  </a:lnTo>
                  <a:lnTo>
                    <a:pt x="0" y="709671"/>
                  </a:lnTo>
                  <a:close/>
                </a:path>
              </a:pathLst>
            </a:custGeom>
            <a:solidFill>
              <a:srgbClr val="F6D3D8">
                <a:alpha val="51765"/>
              </a:srgbClr>
            </a:solidFill>
          </p:spPr>
        </p:sp>
        <p:sp>
          <p:nvSpPr>
            <p:cNvPr id="7" name="TextBox 7"/>
            <p:cNvSpPr txBox="1"/>
            <p:nvPr/>
          </p:nvSpPr>
          <p:spPr>
            <a:xfrm>
              <a:off x="0" y="-47625"/>
              <a:ext cx="2334812" cy="757296"/>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sp>
        <p:nvSpPr>
          <p:cNvPr id="8" name="TextBox 8"/>
          <p:cNvSpPr txBox="1"/>
          <p:nvPr/>
        </p:nvSpPr>
        <p:spPr>
          <a:xfrm>
            <a:off x="1066965" y="914400"/>
            <a:ext cx="10373585" cy="859210"/>
          </a:xfrm>
          <a:prstGeom prst="rect">
            <a:avLst/>
          </a:prstGeom>
        </p:spPr>
        <p:txBody>
          <a:bodyPr lIns="0" tIns="0" rIns="0" bIns="0" rtlCol="0" anchor="t">
            <a:spAutoFit/>
          </a:bodyPr>
          <a:lstStyle/>
          <a:p>
            <a:pPr algn="l">
              <a:lnSpc>
                <a:spcPts val="7674"/>
              </a:lnSpc>
            </a:pPr>
            <a:r>
              <a:rPr lang="en-US" sz="5481" spc="509">
                <a:solidFill>
                  <a:srgbClr val="E28B98"/>
                </a:solidFill>
                <a:latin typeface="HG丸ｺﾞｼｯｸM-PRO" panose="020F0600000000000000" pitchFamily="50" charset="-128"/>
                <a:ea typeface="HG丸ｺﾞｼｯｸM-PRO" panose="020F0600000000000000" pitchFamily="50" charset="-128"/>
                <a:cs typeface="IPAex 明朝"/>
                <a:sym typeface="IPAex 明朝"/>
              </a:rPr>
              <a:t>今年事業を実施して・・・</a:t>
            </a:r>
          </a:p>
        </p:txBody>
      </p:sp>
      <p:sp>
        <p:nvSpPr>
          <p:cNvPr id="9" name="TextBox 9"/>
          <p:cNvSpPr txBox="1"/>
          <p:nvPr/>
        </p:nvSpPr>
        <p:spPr>
          <a:xfrm>
            <a:off x="1875183" y="2418784"/>
            <a:ext cx="15554756" cy="7167880"/>
          </a:xfrm>
          <a:prstGeom prst="rect">
            <a:avLst/>
          </a:prstGeom>
        </p:spPr>
        <p:txBody>
          <a:bodyPr lIns="0" tIns="0" rIns="0" bIns="0" rtlCol="0" anchor="t">
            <a:spAutoFit/>
          </a:bodyPr>
          <a:lstStyle/>
          <a:p>
            <a:pPr algn="l">
              <a:lnSpc>
                <a:spcPts val="8120"/>
              </a:lnSpc>
            </a:pPr>
            <a:r>
              <a:rPr lang="en-US" sz="5800" b="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スタッフの子どもも参加し、共に同じ体験を</a:t>
            </a:r>
          </a:p>
          <a:p>
            <a:pPr algn="l">
              <a:lnSpc>
                <a:spcPts val="8120"/>
              </a:lnSpc>
            </a:pPr>
            <a:r>
              <a:rPr lang="en-US" sz="5800" b="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楽しむ時間を共有することができました。</a:t>
            </a:r>
          </a:p>
          <a:p>
            <a:pPr algn="l">
              <a:lnSpc>
                <a:spcPts val="8120"/>
              </a:lnSpc>
            </a:pPr>
            <a:r>
              <a:rPr lang="en-US" sz="5800" b="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回を重ねることで顔なじみになり、同じ人に</a:t>
            </a:r>
          </a:p>
          <a:p>
            <a:pPr algn="l">
              <a:lnSpc>
                <a:spcPts val="8120"/>
              </a:lnSpc>
            </a:pPr>
            <a:r>
              <a:rPr lang="en-US" sz="5800" b="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会える安心感や喜びが生まれ、相互理解の</a:t>
            </a:r>
          </a:p>
          <a:p>
            <a:pPr algn="l">
              <a:lnSpc>
                <a:spcPts val="8120"/>
              </a:lnSpc>
            </a:pPr>
            <a:r>
              <a:rPr lang="en-US" sz="5800" b="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きっかけになることを期待し、今後も引き続き活動を続けていきます。</a:t>
            </a:r>
          </a:p>
          <a:p>
            <a:pPr algn="l">
              <a:lnSpc>
                <a:spcPts val="8120"/>
              </a:lnSpc>
              <a:spcBef>
                <a:spcPct val="0"/>
              </a:spcBef>
            </a:pPr>
            <a:endParaRPr lang="en-US" sz="5800" b="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endParaRP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0094626" y="2316062"/>
            <a:ext cx="7785196" cy="5892802"/>
            <a:chOff x="0" y="0"/>
            <a:chExt cx="2050422" cy="1552014"/>
          </a:xfrm>
        </p:grpSpPr>
        <p:sp>
          <p:nvSpPr>
            <p:cNvPr id="3" name="Freeform 3"/>
            <p:cNvSpPr/>
            <p:nvPr/>
          </p:nvSpPr>
          <p:spPr>
            <a:xfrm>
              <a:off x="0" y="0"/>
              <a:ext cx="2050422" cy="1552014"/>
            </a:xfrm>
            <a:custGeom>
              <a:avLst/>
              <a:gdLst/>
              <a:ahLst/>
              <a:cxnLst/>
              <a:rect l="l" t="t" r="r" b="b"/>
              <a:pathLst>
                <a:path w="2050422" h="1552014">
                  <a:moveTo>
                    <a:pt x="0" y="0"/>
                  </a:moveTo>
                  <a:lnTo>
                    <a:pt x="2050422" y="0"/>
                  </a:lnTo>
                  <a:lnTo>
                    <a:pt x="2050422" y="1552014"/>
                  </a:lnTo>
                  <a:lnTo>
                    <a:pt x="0" y="1552014"/>
                  </a:lnTo>
                  <a:close/>
                </a:path>
              </a:pathLst>
            </a:custGeom>
            <a:solidFill>
              <a:srgbClr val="F6D3D8"/>
            </a:solidFill>
          </p:spPr>
        </p:sp>
        <p:sp>
          <p:nvSpPr>
            <p:cNvPr id="4" name="TextBox 4"/>
            <p:cNvSpPr txBox="1"/>
            <p:nvPr/>
          </p:nvSpPr>
          <p:spPr>
            <a:xfrm>
              <a:off x="0" y="-47625"/>
              <a:ext cx="2050422" cy="1599639"/>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sp>
        <p:nvSpPr>
          <p:cNvPr id="5" name="Freeform 5"/>
          <p:cNvSpPr/>
          <p:nvPr/>
        </p:nvSpPr>
        <p:spPr>
          <a:xfrm>
            <a:off x="9420561" y="2041060"/>
            <a:ext cx="7838739" cy="5415290"/>
          </a:xfrm>
          <a:custGeom>
            <a:avLst/>
            <a:gdLst/>
            <a:ahLst/>
            <a:cxnLst/>
            <a:rect l="l" t="t" r="r" b="b"/>
            <a:pathLst>
              <a:path w="7838739" h="5415290">
                <a:moveTo>
                  <a:pt x="0" y="0"/>
                </a:moveTo>
                <a:lnTo>
                  <a:pt x="7838739" y="0"/>
                </a:lnTo>
                <a:lnTo>
                  <a:pt x="7838739" y="5415291"/>
                </a:lnTo>
                <a:lnTo>
                  <a:pt x="0" y="5415291"/>
                </a:lnTo>
                <a:lnTo>
                  <a:pt x="0" y="0"/>
                </a:lnTo>
                <a:close/>
              </a:path>
            </a:pathLst>
          </a:custGeom>
          <a:blipFill>
            <a:blip r:embed="rId2" cstate="email">
              <a:extLst>
                <a:ext uri="{28A0092B-C50C-407E-A947-70E740481C1C}">
                  <a14:useLocalDpi xmlns:a14="http://schemas.microsoft.com/office/drawing/2010/main"/>
                </a:ext>
              </a:extLst>
            </a:blip>
            <a:stretch>
              <a:fillRect/>
            </a:stretch>
          </a:blipFill>
        </p:spPr>
      </p:sp>
      <p:sp>
        <p:nvSpPr>
          <p:cNvPr id="6" name="TextBox 6"/>
          <p:cNvSpPr txBox="1"/>
          <p:nvPr/>
        </p:nvSpPr>
        <p:spPr>
          <a:xfrm>
            <a:off x="1028700" y="914400"/>
            <a:ext cx="6742129" cy="859210"/>
          </a:xfrm>
          <a:prstGeom prst="rect">
            <a:avLst/>
          </a:prstGeom>
        </p:spPr>
        <p:txBody>
          <a:bodyPr lIns="0" tIns="0" rIns="0" bIns="0" rtlCol="0" anchor="t">
            <a:spAutoFit/>
          </a:bodyPr>
          <a:lstStyle/>
          <a:p>
            <a:pPr algn="l">
              <a:lnSpc>
                <a:spcPts val="7674"/>
              </a:lnSpc>
            </a:pPr>
            <a:r>
              <a:rPr lang="en-US" sz="5481" spc="509">
                <a:solidFill>
                  <a:srgbClr val="E28B98"/>
                </a:solidFill>
                <a:latin typeface="HG丸ｺﾞｼｯｸM-PRO" panose="020F0600000000000000" pitchFamily="50" charset="-128"/>
                <a:ea typeface="HG丸ｺﾞｼｯｸM-PRO" panose="020F0600000000000000" pitchFamily="50" charset="-128"/>
                <a:cs typeface="IPAex 明朝"/>
                <a:sym typeface="IPAex 明朝"/>
              </a:rPr>
              <a:t>おとの木とは</a:t>
            </a:r>
          </a:p>
        </p:txBody>
      </p:sp>
      <p:sp>
        <p:nvSpPr>
          <p:cNvPr id="7" name="TextBox 7"/>
          <p:cNvSpPr txBox="1"/>
          <p:nvPr/>
        </p:nvSpPr>
        <p:spPr>
          <a:xfrm>
            <a:off x="1028700" y="2244347"/>
            <a:ext cx="7793436" cy="7013953"/>
          </a:xfrm>
          <a:prstGeom prst="rect">
            <a:avLst/>
          </a:prstGeom>
        </p:spPr>
        <p:txBody>
          <a:bodyPr lIns="0" tIns="0" rIns="0" bIns="0" rtlCol="0" anchor="t">
            <a:spAutoFit/>
          </a:bodyPr>
          <a:lstStyle/>
          <a:p>
            <a:pPr algn="l">
              <a:lnSpc>
                <a:spcPts val="5040"/>
              </a:lnSpc>
            </a:pPr>
            <a:r>
              <a:rPr lang="en-US" sz="3600" spc="334" dirty="0" err="1">
                <a:solidFill>
                  <a:srgbClr val="393132"/>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私たち「おとの木」は府中市及び近郊の任意団体、NPO法人、保育施設、児童発達支援施設などで</a:t>
            </a:r>
            <a:endParaRPr lang="en-US" sz="3600" spc="334" dirty="0">
              <a:solidFill>
                <a:srgbClr val="393132"/>
              </a:solidFill>
              <a:latin typeface="HG丸ｺﾞｼｯｸM-PRO" panose="020F0600000000000000" pitchFamily="50" charset="-128"/>
              <a:ea typeface="HG丸ｺﾞｼｯｸM-PRO" panose="020F0600000000000000" pitchFamily="50" charset="-128"/>
              <a:cs typeface="UDデジタル教科書体NPL"/>
              <a:sym typeface="UDデジタル教科書体NPL"/>
            </a:endParaRPr>
          </a:p>
          <a:p>
            <a:pPr algn="l">
              <a:lnSpc>
                <a:spcPts val="5040"/>
              </a:lnSpc>
            </a:pPr>
            <a:r>
              <a:rPr lang="en-US" sz="3600" spc="334" dirty="0" err="1">
                <a:solidFill>
                  <a:srgbClr val="393132"/>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子育て支援に係わる事業に従事している職員やボランティアスタッフで構成している市民団体です</a:t>
            </a:r>
            <a:r>
              <a:rPr lang="en-US" sz="3600" spc="334" dirty="0">
                <a:solidFill>
                  <a:srgbClr val="393132"/>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a:t>
            </a:r>
          </a:p>
          <a:p>
            <a:pPr algn="l">
              <a:lnSpc>
                <a:spcPts val="5040"/>
              </a:lnSpc>
            </a:pPr>
            <a:endParaRPr lang="en-US" sz="3600" spc="334" dirty="0">
              <a:solidFill>
                <a:srgbClr val="393132"/>
              </a:solidFill>
              <a:latin typeface="HG丸ｺﾞｼｯｸM-PRO" panose="020F0600000000000000" pitchFamily="50" charset="-128"/>
              <a:ea typeface="HG丸ｺﾞｼｯｸM-PRO" panose="020F0600000000000000" pitchFamily="50" charset="-128"/>
              <a:cs typeface="UDデジタル教科書体NPL"/>
              <a:sym typeface="UDデジタル教科書体NPL"/>
            </a:endParaRPr>
          </a:p>
          <a:p>
            <a:pPr algn="l">
              <a:lnSpc>
                <a:spcPts val="5040"/>
              </a:lnSpc>
            </a:pPr>
            <a:r>
              <a:rPr lang="en-US" sz="3600" spc="334" dirty="0" err="1">
                <a:solidFill>
                  <a:srgbClr val="393132"/>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府中市の子育て支援ネットワーク</a:t>
            </a:r>
            <a:endParaRPr lang="en-US" sz="3600" spc="334" dirty="0">
              <a:solidFill>
                <a:srgbClr val="393132"/>
              </a:solidFill>
              <a:latin typeface="HG丸ｺﾞｼｯｸM-PRO" panose="020F0600000000000000" pitchFamily="50" charset="-128"/>
              <a:ea typeface="HG丸ｺﾞｼｯｸM-PRO" panose="020F0600000000000000" pitchFamily="50" charset="-128"/>
              <a:cs typeface="UDデジタル教科書体NPL"/>
              <a:sym typeface="UDデジタル教科書体NPL"/>
            </a:endParaRPr>
          </a:p>
          <a:p>
            <a:pPr algn="l">
              <a:lnSpc>
                <a:spcPts val="5040"/>
              </a:lnSpc>
            </a:pPr>
            <a:r>
              <a:rPr lang="en-US" sz="3600" spc="334" dirty="0">
                <a:solidFill>
                  <a:srgbClr val="393132"/>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a:t>
            </a:r>
            <a:r>
              <a:rPr lang="en-US" sz="3600" spc="334" dirty="0" err="1">
                <a:solidFill>
                  <a:srgbClr val="393132"/>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ふちゅう子育て応援団連絡会</a:t>
            </a:r>
            <a:r>
              <a:rPr lang="en-US" sz="3600" spc="334" dirty="0">
                <a:solidFill>
                  <a:srgbClr val="393132"/>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a:t>
            </a:r>
          </a:p>
          <a:p>
            <a:pPr algn="l">
              <a:lnSpc>
                <a:spcPts val="5040"/>
              </a:lnSpc>
            </a:pPr>
            <a:r>
              <a:rPr lang="en-US" sz="3600" spc="334" dirty="0">
                <a:solidFill>
                  <a:srgbClr val="393132"/>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a:t>
            </a:r>
            <a:r>
              <a:rPr lang="en-US" sz="3600" spc="334" dirty="0" err="1">
                <a:solidFill>
                  <a:srgbClr val="393132"/>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子育て会議）のメンバーでもあります</a:t>
            </a:r>
            <a:r>
              <a:rPr lang="en-US" sz="3600" spc="334" dirty="0">
                <a:solidFill>
                  <a:srgbClr val="393132"/>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516684" y="5143500"/>
            <a:ext cx="15489418" cy="4413588"/>
            <a:chOff x="0" y="0"/>
            <a:chExt cx="20652556" cy="5884784"/>
          </a:xfrm>
        </p:grpSpPr>
        <p:grpSp>
          <p:nvGrpSpPr>
            <p:cNvPr id="3" name="Group 3"/>
            <p:cNvGrpSpPr/>
            <p:nvPr/>
          </p:nvGrpSpPr>
          <p:grpSpPr>
            <a:xfrm>
              <a:off x="0" y="0"/>
              <a:ext cx="5884784" cy="5884784"/>
              <a:chOff x="0" y="0"/>
              <a:chExt cx="812800" cy="812800"/>
            </a:xfrm>
          </p:grpSpPr>
          <p:sp>
            <p:nvSpPr>
              <p:cNvPr id="4" name="Freeform 4"/>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FCAE0"/>
              </a:solidFill>
            </p:spPr>
          </p:sp>
          <p:sp>
            <p:nvSpPr>
              <p:cNvPr id="5" name="TextBox 5"/>
              <p:cNvSpPr txBox="1"/>
              <p:nvPr/>
            </p:nvSpPr>
            <p:spPr>
              <a:xfrm>
                <a:off x="76200" y="28575"/>
                <a:ext cx="660400" cy="708025"/>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grpSp>
          <p:nvGrpSpPr>
            <p:cNvPr id="6" name="Group 6"/>
            <p:cNvGrpSpPr/>
            <p:nvPr/>
          </p:nvGrpSpPr>
          <p:grpSpPr>
            <a:xfrm>
              <a:off x="14767772" y="0"/>
              <a:ext cx="5884784" cy="5884784"/>
              <a:chOff x="0" y="0"/>
              <a:chExt cx="812800" cy="812800"/>
            </a:xfrm>
          </p:grpSpPr>
          <p:sp>
            <p:nvSpPr>
              <p:cNvPr id="7" name="Freeform 7"/>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FCAE0"/>
              </a:solidFill>
            </p:spPr>
          </p:sp>
          <p:sp>
            <p:nvSpPr>
              <p:cNvPr id="8" name="TextBox 8"/>
              <p:cNvSpPr txBox="1"/>
              <p:nvPr/>
            </p:nvSpPr>
            <p:spPr>
              <a:xfrm>
                <a:off x="76200" y="28575"/>
                <a:ext cx="660400" cy="708025"/>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grpSp>
          <p:nvGrpSpPr>
            <p:cNvPr id="9" name="Group 9"/>
            <p:cNvGrpSpPr/>
            <p:nvPr/>
          </p:nvGrpSpPr>
          <p:grpSpPr>
            <a:xfrm>
              <a:off x="7383886" y="0"/>
              <a:ext cx="5884784" cy="5884784"/>
              <a:chOff x="0" y="0"/>
              <a:chExt cx="812800" cy="812800"/>
            </a:xfrm>
          </p:grpSpPr>
          <p:sp>
            <p:nvSpPr>
              <p:cNvPr id="10" name="Freeform 10"/>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EFCAE0"/>
              </a:solidFill>
            </p:spPr>
          </p:sp>
          <p:sp>
            <p:nvSpPr>
              <p:cNvPr id="11" name="TextBox 11"/>
              <p:cNvSpPr txBox="1"/>
              <p:nvPr/>
            </p:nvSpPr>
            <p:spPr>
              <a:xfrm>
                <a:off x="76200" y="28575"/>
                <a:ext cx="660400" cy="708025"/>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sp>
          <p:nvSpPr>
            <p:cNvPr id="12" name="TextBox 12"/>
            <p:cNvSpPr txBox="1"/>
            <p:nvPr/>
          </p:nvSpPr>
          <p:spPr>
            <a:xfrm>
              <a:off x="716783" y="1287665"/>
              <a:ext cx="4515414" cy="3309453"/>
            </a:xfrm>
            <a:prstGeom prst="rect">
              <a:avLst/>
            </a:prstGeom>
          </p:spPr>
          <p:txBody>
            <a:bodyPr wrap="square" lIns="0" tIns="0" rIns="0" bIns="0" rtlCol="0" anchor="t">
              <a:spAutoFit/>
            </a:bodyPr>
            <a:lstStyle/>
            <a:p>
              <a:pPr algn="ctr">
                <a:lnSpc>
                  <a:spcPts val="5019"/>
                </a:lnSpc>
              </a:pPr>
              <a:r>
                <a:rPr lang="en-US" sz="3585" b="1" dirty="0" err="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じっとして</a:t>
              </a:r>
              <a:endParaRPr lang="en-US" sz="3585" b="1" dirty="0">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endParaRPr>
            </a:p>
            <a:p>
              <a:pPr algn="ctr">
                <a:lnSpc>
                  <a:spcPts val="5019"/>
                </a:lnSpc>
              </a:pPr>
              <a:r>
                <a:rPr lang="en-US" sz="3585" b="1" dirty="0" err="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いられないので</a:t>
              </a:r>
              <a:endParaRPr lang="en-US" sz="3585" b="1" dirty="0">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endParaRPr>
            </a:p>
            <a:p>
              <a:pPr algn="ctr">
                <a:lnSpc>
                  <a:spcPts val="5019"/>
                </a:lnSpc>
              </a:pPr>
              <a:r>
                <a:rPr lang="en-US" sz="3585" b="1" dirty="0" err="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迷惑を</a:t>
              </a:r>
              <a:endParaRPr lang="en-US" sz="3585" b="1" dirty="0">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endParaRPr>
            </a:p>
            <a:p>
              <a:pPr algn="ctr">
                <a:lnSpc>
                  <a:spcPts val="5019"/>
                </a:lnSpc>
                <a:spcBef>
                  <a:spcPct val="0"/>
                </a:spcBef>
              </a:pPr>
              <a:r>
                <a:rPr lang="en-US" sz="3585" b="1" dirty="0" err="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かけてしまう</a:t>
              </a:r>
              <a:endParaRPr lang="en-US" sz="3585" b="1" dirty="0">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endParaRPr>
            </a:p>
          </p:txBody>
        </p:sp>
        <p:sp>
          <p:nvSpPr>
            <p:cNvPr id="13" name="TextBox 13"/>
            <p:cNvSpPr txBox="1"/>
            <p:nvPr/>
          </p:nvSpPr>
          <p:spPr>
            <a:xfrm>
              <a:off x="8068469" y="1238231"/>
              <a:ext cx="4515616" cy="3309453"/>
            </a:xfrm>
            <a:prstGeom prst="rect">
              <a:avLst/>
            </a:prstGeom>
          </p:spPr>
          <p:txBody>
            <a:bodyPr wrap="square" lIns="0" tIns="0" rIns="0" bIns="0" rtlCol="0" anchor="t">
              <a:spAutoFit/>
            </a:bodyPr>
            <a:lstStyle/>
            <a:p>
              <a:pPr algn="ctr">
                <a:lnSpc>
                  <a:spcPts val="5019"/>
                </a:lnSpc>
              </a:pPr>
              <a:r>
                <a:rPr lang="en-US" sz="3585" b="1" dirty="0" err="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大きな音や</a:t>
              </a:r>
              <a:endParaRPr lang="en-US" sz="3585" b="1" dirty="0">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endParaRPr>
            </a:p>
            <a:p>
              <a:pPr algn="ctr">
                <a:lnSpc>
                  <a:spcPts val="5019"/>
                </a:lnSpc>
              </a:pPr>
              <a:r>
                <a:rPr lang="en-US" sz="3585" b="1" dirty="0" err="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暗い場所</a:t>
              </a:r>
              <a:r>
                <a:rPr lang="en-US" sz="3585" b="1" dirty="0">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a:t>
              </a:r>
            </a:p>
            <a:p>
              <a:pPr algn="ctr">
                <a:lnSpc>
                  <a:spcPts val="5019"/>
                </a:lnSpc>
              </a:pPr>
              <a:r>
                <a:rPr lang="en-US" sz="3585" b="1" dirty="0" err="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初めての場所が</a:t>
              </a:r>
              <a:endParaRPr lang="en-US" sz="3585" b="1" dirty="0">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endParaRPr>
            </a:p>
            <a:p>
              <a:pPr algn="ctr">
                <a:lnSpc>
                  <a:spcPts val="5019"/>
                </a:lnSpc>
                <a:spcBef>
                  <a:spcPct val="0"/>
                </a:spcBef>
              </a:pPr>
              <a:r>
                <a:rPr lang="en-US" sz="3585" b="1" dirty="0" err="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苦手</a:t>
              </a:r>
              <a:endParaRPr lang="en-US" sz="3585" b="1" dirty="0">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endParaRPr>
            </a:p>
          </p:txBody>
        </p:sp>
        <p:sp>
          <p:nvSpPr>
            <p:cNvPr id="14" name="TextBox 14"/>
            <p:cNvSpPr txBox="1"/>
            <p:nvPr/>
          </p:nvSpPr>
          <p:spPr>
            <a:xfrm>
              <a:off x="15718546" y="1234533"/>
              <a:ext cx="3904180" cy="3309453"/>
            </a:xfrm>
            <a:prstGeom prst="rect">
              <a:avLst/>
            </a:prstGeom>
          </p:spPr>
          <p:txBody>
            <a:bodyPr wrap="square" lIns="0" tIns="0" rIns="0" bIns="0" rtlCol="0" anchor="t">
              <a:spAutoFit/>
            </a:bodyPr>
            <a:lstStyle/>
            <a:p>
              <a:pPr algn="ctr">
                <a:lnSpc>
                  <a:spcPts val="5019"/>
                </a:lnSpc>
              </a:pPr>
              <a:r>
                <a:rPr lang="en-US" sz="3585" b="1" dirty="0" err="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開催場所や</a:t>
              </a:r>
              <a:endParaRPr lang="en-US" sz="3585" b="1" dirty="0">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endParaRPr>
            </a:p>
            <a:p>
              <a:pPr algn="ctr">
                <a:lnSpc>
                  <a:spcPts val="5019"/>
                </a:lnSpc>
              </a:pPr>
              <a:r>
                <a:rPr lang="en-US" sz="3585" b="1" dirty="0" err="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費用の問題で</a:t>
              </a:r>
              <a:endParaRPr lang="en-US" sz="3585" b="1" dirty="0">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endParaRPr>
            </a:p>
            <a:p>
              <a:pPr algn="ctr">
                <a:lnSpc>
                  <a:spcPts val="5019"/>
                </a:lnSpc>
              </a:pPr>
              <a:r>
                <a:rPr lang="en-US" sz="3585" b="1" dirty="0" err="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気軽に参加</a:t>
              </a:r>
              <a:endParaRPr lang="en-US" sz="3585" b="1" dirty="0">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endParaRPr>
            </a:p>
            <a:p>
              <a:pPr algn="ctr">
                <a:lnSpc>
                  <a:spcPts val="5019"/>
                </a:lnSpc>
                <a:spcBef>
                  <a:spcPct val="0"/>
                </a:spcBef>
              </a:pPr>
              <a:r>
                <a:rPr lang="en-US" sz="3585" b="1" dirty="0" err="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できない</a:t>
              </a:r>
              <a:endParaRPr lang="en-US" sz="3585" b="1" dirty="0">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endParaRPr>
            </a:p>
          </p:txBody>
        </p:sp>
      </p:grpSp>
      <p:sp>
        <p:nvSpPr>
          <p:cNvPr id="15" name="Freeform 15"/>
          <p:cNvSpPr/>
          <p:nvPr/>
        </p:nvSpPr>
        <p:spPr>
          <a:xfrm>
            <a:off x="11952302" y="745065"/>
            <a:ext cx="3577172" cy="1399569"/>
          </a:xfrm>
          <a:custGeom>
            <a:avLst/>
            <a:gdLst/>
            <a:ahLst/>
            <a:cxnLst/>
            <a:rect l="l" t="t" r="r" b="b"/>
            <a:pathLst>
              <a:path w="3577172" h="1399569">
                <a:moveTo>
                  <a:pt x="0" y="0"/>
                </a:moveTo>
                <a:lnTo>
                  <a:pt x="3577172" y="0"/>
                </a:lnTo>
                <a:lnTo>
                  <a:pt x="3577172" y="1399568"/>
                </a:lnTo>
                <a:lnTo>
                  <a:pt x="0" y="1399568"/>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6" name="TextBox 16"/>
          <p:cNvSpPr txBox="1"/>
          <p:nvPr/>
        </p:nvSpPr>
        <p:spPr>
          <a:xfrm>
            <a:off x="12287771" y="902973"/>
            <a:ext cx="6779740" cy="593176"/>
          </a:xfrm>
          <a:prstGeom prst="rect">
            <a:avLst/>
          </a:prstGeom>
        </p:spPr>
        <p:txBody>
          <a:bodyPr lIns="0" tIns="0" rIns="0" bIns="0" rtlCol="0" anchor="t">
            <a:spAutoFit/>
          </a:bodyPr>
          <a:lstStyle/>
          <a:p>
            <a:pPr algn="l">
              <a:lnSpc>
                <a:spcPts val="5159"/>
              </a:lnSpc>
            </a:pPr>
            <a:r>
              <a:rPr lang="en-US" sz="4299" spc="275">
                <a:solidFill>
                  <a:srgbClr val="393132"/>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当事者の声</a:t>
            </a:r>
          </a:p>
        </p:txBody>
      </p:sp>
      <p:sp>
        <p:nvSpPr>
          <p:cNvPr id="17" name="Freeform 17"/>
          <p:cNvSpPr/>
          <p:nvPr/>
        </p:nvSpPr>
        <p:spPr>
          <a:xfrm>
            <a:off x="15967011" y="321333"/>
            <a:ext cx="1442048" cy="2180791"/>
          </a:xfrm>
          <a:custGeom>
            <a:avLst/>
            <a:gdLst/>
            <a:ahLst/>
            <a:cxnLst/>
            <a:rect l="l" t="t" r="r" b="b"/>
            <a:pathLst>
              <a:path w="1442048" h="2180791">
                <a:moveTo>
                  <a:pt x="0" y="0"/>
                </a:moveTo>
                <a:lnTo>
                  <a:pt x="1442048" y="0"/>
                </a:lnTo>
                <a:lnTo>
                  <a:pt x="1442048" y="2180791"/>
                </a:lnTo>
                <a:lnTo>
                  <a:pt x="0" y="2180791"/>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
        <p:nvSpPr>
          <p:cNvPr id="18" name="TextBox 18"/>
          <p:cNvSpPr txBox="1"/>
          <p:nvPr/>
        </p:nvSpPr>
        <p:spPr>
          <a:xfrm>
            <a:off x="1066965" y="914400"/>
            <a:ext cx="8194427" cy="859210"/>
          </a:xfrm>
          <a:prstGeom prst="rect">
            <a:avLst/>
          </a:prstGeom>
        </p:spPr>
        <p:txBody>
          <a:bodyPr lIns="0" tIns="0" rIns="0" bIns="0" rtlCol="0" anchor="t">
            <a:spAutoFit/>
          </a:bodyPr>
          <a:lstStyle/>
          <a:p>
            <a:pPr algn="l">
              <a:lnSpc>
                <a:spcPts val="7674"/>
              </a:lnSpc>
            </a:pPr>
            <a:r>
              <a:rPr lang="en-US" sz="5481" spc="509">
                <a:solidFill>
                  <a:srgbClr val="E28B98"/>
                </a:solidFill>
                <a:latin typeface="HG丸ｺﾞｼｯｸM-PRO" panose="020F0600000000000000" pitchFamily="50" charset="-128"/>
                <a:ea typeface="HG丸ｺﾞｼｯｸM-PRO" panose="020F0600000000000000" pitchFamily="50" charset="-128"/>
                <a:cs typeface="IPAex 明朝"/>
                <a:sym typeface="IPAex 明朝"/>
              </a:rPr>
              <a:t>団体結成のきっかけ</a:t>
            </a:r>
          </a:p>
        </p:txBody>
      </p:sp>
      <p:sp>
        <p:nvSpPr>
          <p:cNvPr id="19" name="TextBox 19"/>
          <p:cNvSpPr txBox="1"/>
          <p:nvPr/>
        </p:nvSpPr>
        <p:spPr>
          <a:xfrm>
            <a:off x="1066965" y="2492599"/>
            <a:ext cx="16865519" cy="2009775"/>
          </a:xfrm>
          <a:prstGeom prst="rect">
            <a:avLst/>
          </a:prstGeom>
        </p:spPr>
        <p:txBody>
          <a:bodyPr lIns="0" tIns="0" rIns="0" bIns="0" rtlCol="0" anchor="t">
            <a:spAutoFit/>
          </a:bodyPr>
          <a:lstStyle/>
          <a:p>
            <a:pPr algn="l">
              <a:lnSpc>
                <a:spcPts val="7920"/>
              </a:lnSpc>
            </a:pPr>
            <a:r>
              <a:rPr lang="en-US" sz="6600" b="1" spc="422">
                <a:solidFill>
                  <a:srgbClr val="393132"/>
                </a:solidFill>
                <a:latin typeface="HG丸ｺﾞｼｯｸM-PRO" panose="020F0600000000000000" pitchFamily="50" charset="-128"/>
                <a:ea typeface="HG丸ｺﾞｼｯｸM-PRO" panose="020F0600000000000000" pitchFamily="50" charset="-128"/>
                <a:cs typeface="UDデジタル教科書体NPL Medium"/>
                <a:sym typeface="UDデジタル教科書体NPL Medium"/>
              </a:rPr>
              <a:t>「障害のある子どもと一緒に</a:t>
            </a:r>
          </a:p>
          <a:p>
            <a:pPr algn="l">
              <a:lnSpc>
                <a:spcPts val="7920"/>
              </a:lnSpc>
            </a:pPr>
            <a:r>
              <a:rPr lang="en-US" sz="6600" b="1" spc="422">
                <a:solidFill>
                  <a:srgbClr val="393132"/>
                </a:solidFill>
                <a:latin typeface="HG丸ｺﾞｼｯｸM-PRO" panose="020F0600000000000000" pitchFamily="50" charset="-128"/>
                <a:ea typeface="HG丸ｺﾞｼｯｸM-PRO" panose="020F0600000000000000" pitchFamily="50" charset="-128"/>
                <a:cs typeface="UDデジタル教科書体NPL Medium"/>
                <a:sym typeface="UDデジタル教科書体NPL Medium"/>
              </a:rPr>
              <a:t>　　音楽会へ行きたいけど行きづらい」</a:t>
            </a:r>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 y="7878093"/>
            <a:ext cx="2207537" cy="2408907"/>
            <a:chOff x="0" y="0"/>
            <a:chExt cx="735432" cy="634445"/>
          </a:xfrm>
        </p:grpSpPr>
        <p:sp>
          <p:nvSpPr>
            <p:cNvPr id="3" name="Freeform 3"/>
            <p:cNvSpPr/>
            <p:nvPr/>
          </p:nvSpPr>
          <p:spPr>
            <a:xfrm>
              <a:off x="0" y="0"/>
              <a:ext cx="735432" cy="634445"/>
            </a:xfrm>
            <a:custGeom>
              <a:avLst/>
              <a:gdLst/>
              <a:ahLst/>
              <a:cxnLst/>
              <a:rect l="l" t="t" r="r" b="b"/>
              <a:pathLst>
                <a:path w="735432" h="634445">
                  <a:moveTo>
                    <a:pt x="0" y="0"/>
                  </a:moveTo>
                  <a:lnTo>
                    <a:pt x="735432" y="0"/>
                  </a:lnTo>
                  <a:lnTo>
                    <a:pt x="735432" y="634445"/>
                  </a:lnTo>
                  <a:lnTo>
                    <a:pt x="0" y="634445"/>
                  </a:lnTo>
                  <a:close/>
                </a:path>
              </a:pathLst>
            </a:custGeom>
            <a:solidFill>
              <a:srgbClr val="F6D3D8">
                <a:alpha val="51765"/>
              </a:srgbClr>
            </a:solidFill>
          </p:spPr>
        </p:sp>
        <p:sp>
          <p:nvSpPr>
            <p:cNvPr id="4" name="TextBox 4"/>
            <p:cNvSpPr txBox="1"/>
            <p:nvPr/>
          </p:nvSpPr>
          <p:spPr>
            <a:xfrm>
              <a:off x="0" y="-47625"/>
              <a:ext cx="735432" cy="682070"/>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grpSp>
        <p:nvGrpSpPr>
          <p:cNvPr id="5" name="Group 5"/>
          <p:cNvGrpSpPr/>
          <p:nvPr/>
        </p:nvGrpSpPr>
        <p:grpSpPr>
          <a:xfrm>
            <a:off x="14652175" y="-114300"/>
            <a:ext cx="3848182" cy="5547677"/>
            <a:chOff x="0" y="0"/>
            <a:chExt cx="1488952" cy="1650539"/>
          </a:xfrm>
        </p:grpSpPr>
        <p:sp>
          <p:nvSpPr>
            <p:cNvPr id="6" name="Freeform 6"/>
            <p:cNvSpPr/>
            <p:nvPr/>
          </p:nvSpPr>
          <p:spPr>
            <a:xfrm>
              <a:off x="0" y="0"/>
              <a:ext cx="1488952" cy="1650539"/>
            </a:xfrm>
            <a:custGeom>
              <a:avLst/>
              <a:gdLst/>
              <a:ahLst/>
              <a:cxnLst/>
              <a:rect l="l" t="t" r="r" b="b"/>
              <a:pathLst>
                <a:path w="1488952" h="1650539">
                  <a:moveTo>
                    <a:pt x="0" y="0"/>
                  </a:moveTo>
                  <a:lnTo>
                    <a:pt x="1488952" y="0"/>
                  </a:lnTo>
                  <a:lnTo>
                    <a:pt x="1488952" y="1650539"/>
                  </a:lnTo>
                  <a:lnTo>
                    <a:pt x="0" y="1650539"/>
                  </a:lnTo>
                  <a:close/>
                </a:path>
              </a:pathLst>
            </a:custGeom>
            <a:solidFill>
              <a:srgbClr val="F6D3D8">
                <a:alpha val="51765"/>
              </a:srgbClr>
            </a:solidFill>
          </p:spPr>
        </p:sp>
        <p:sp>
          <p:nvSpPr>
            <p:cNvPr id="7" name="TextBox 7"/>
            <p:cNvSpPr txBox="1"/>
            <p:nvPr/>
          </p:nvSpPr>
          <p:spPr>
            <a:xfrm>
              <a:off x="0" y="-47625"/>
              <a:ext cx="1488952" cy="1698164"/>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grpSp>
        <p:nvGrpSpPr>
          <p:cNvPr id="8" name="Group 8"/>
          <p:cNvGrpSpPr/>
          <p:nvPr/>
        </p:nvGrpSpPr>
        <p:grpSpPr>
          <a:xfrm>
            <a:off x="11605935" y="1979355"/>
            <a:ext cx="5653365" cy="4176411"/>
            <a:chOff x="0" y="0"/>
            <a:chExt cx="1488952" cy="1099960"/>
          </a:xfrm>
        </p:grpSpPr>
        <p:sp>
          <p:nvSpPr>
            <p:cNvPr id="9" name="Freeform 9"/>
            <p:cNvSpPr/>
            <p:nvPr/>
          </p:nvSpPr>
          <p:spPr>
            <a:xfrm>
              <a:off x="0" y="0"/>
              <a:ext cx="1488952" cy="1099960"/>
            </a:xfrm>
            <a:custGeom>
              <a:avLst/>
              <a:gdLst/>
              <a:ahLst/>
              <a:cxnLst/>
              <a:rect l="l" t="t" r="r" b="b"/>
              <a:pathLst>
                <a:path w="1488952" h="1099960">
                  <a:moveTo>
                    <a:pt x="0" y="0"/>
                  </a:moveTo>
                  <a:lnTo>
                    <a:pt x="1488952" y="0"/>
                  </a:lnTo>
                  <a:lnTo>
                    <a:pt x="1488952" y="1099960"/>
                  </a:lnTo>
                  <a:lnTo>
                    <a:pt x="0" y="1099960"/>
                  </a:lnTo>
                  <a:close/>
                </a:path>
              </a:pathLst>
            </a:custGeom>
            <a:solidFill>
              <a:srgbClr val="FFFFFF"/>
            </a:solidFill>
          </p:spPr>
        </p:sp>
        <p:sp>
          <p:nvSpPr>
            <p:cNvPr id="10" name="TextBox 10"/>
            <p:cNvSpPr txBox="1"/>
            <p:nvPr/>
          </p:nvSpPr>
          <p:spPr>
            <a:xfrm>
              <a:off x="0" y="-47625"/>
              <a:ext cx="1488952" cy="1147585"/>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grpSp>
        <p:nvGrpSpPr>
          <p:cNvPr id="11" name="Group 11"/>
          <p:cNvGrpSpPr/>
          <p:nvPr/>
        </p:nvGrpSpPr>
        <p:grpSpPr>
          <a:xfrm>
            <a:off x="7406994" y="5433377"/>
            <a:ext cx="1302637" cy="1444778"/>
            <a:chOff x="0" y="0"/>
            <a:chExt cx="865919" cy="960407"/>
          </a:xfrm>
        </p:grpSpPr>
        <p:sp>
          <p:nvSpPr>
            <p:cNvPr id="12" name="Freeform 12"/>
            <p:cNvSpPr/>
            <p:nvPr/>
          </p:nvSpPr>
          <p:spPr>
            <a:xfrm>
              <a:off x="0" y="0"/>
              <a:ext cx="865919" cy="960407"/>
            </a:xfrm>
            <a:custGeom>
              <a:avLst/>
              <a:gdLst/>
              <a:ahLst/>
              <a:cxnLst/>
              <a:rect l="l" t="t" r="r" b="b"/>
              <a:pathLst>
                <a:path w="865919" h="960407">
                  <a:moveTo>
                    <a:pt x="432960" y="960407"/>
                  </a:moveTo>
                  <a:lnTo>
                    <a:pt x="0" y="554007"/>
                  </a:lnTo>
                  <a:lnTo>
                    <a:pt x="203200" y="554007"/>
                  </a:lnTo>
                  <a:lnTo>
                    <a:pt x="203200" y="0"/>
                  </a:lnTo>
                  <a:lnTo>
                    <a:pt x="662719" y="0"/>
                  </a:lnTo>
                  <a:lnTo>
                    <a:pt x="662719" y="554007"/>
                  </a:lnTo>
                  <a:lnTo>
                    <a:pt x="865919" y="554007"/>
                  </a:lnTo>
                  <a:lnTo>
                    <a:pt x="432960" y="960407"/>
                  </a:lnTo>
                  <a:close/>
                </a:path>
              </a:pathLst>
            </a:custGeom>
            <a:solidFill>
              <a:srgbClr val="734830"/>
            </a:solidFill>
          </p:spPr>
        </p:sp>
        <p:sp>
          <p:nvSpPr>
            <p:cNvPr id="13" name="TextBox 13"/>
            <p:cNvSpPr txBox="1"/>
            <p:nvPr/>
          </p:nvSpPr>
          <p:spPr>
            <a:xfrm>
              <a:off x="203200" y="-47625"/>
              <a:ext cx="459519" cy="906432"/>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grpSp>
        <p:nvGrpSpPr>
          <p:cNvPr id="14" name="Group 14"/>
          <p:cNvGrpSpPr/>
          <p:nvPr/>
        </p:nvGrpSpPr>
        <p:grpSpPr>
          <a:xfrm>
            <a:off x="9144000" y="5433377"/>
            <a:ext cx="4060963" cy="1209000"/>
            <a:chOff x="0" y="0"/>
            <a:chExt cx="1069554" cy="318420"/>
          </a:xfrm>
        </p:grpSpPr>
        <p:sp>
          <p:nvSpPr>
            <p:cNvPr id="15" name="Freeform 15"/>
            <p:cNvSpPr/>
            <p:nvPr/>
          </p:nvSpPr>
          <p:spPr>
            <a:xfrm>
              <a:off x="0" y="0"/>
              <a:ext cx="1069554" cy="318420"/>
            </a:xfrm>
            <a:custGeom>
              <a:avLst/>
              <a:gdLst/>
              <a:ahLst/>
              <a:cxnLst/>
              <a:rect l="l" t="t" r="r" b="b"/>
              <a:pathLst>
                <a:path w="1069554" h="318420">
                  <a:moveTo>
                    <a:pt x="97228" y="0"/>
                  </a:moveTo>
                  <a:lnTo>
                    <a:pt x="972326" y="0"/>
                  </a:lnTo>
                  <a:cubicBezTo>
                    <a:pt x="1026024" y="0"/>
                    <a:pt x="1069554" y="43530"/>
                    <a:pt x="1069554" y="97228"/>
                  </a:cubicBezTo>
                  <a:lnTo>
                    <a:pt x="1069554" y="221192"/>
                  </a:lnTo>
                  <a:cubicBezTo>
                    <a:pt x="1069554" y="274889"/>
                    <a:pt x="1026024" y="318420"/>
                    <a:pt x="972326" y="318420"/>
                  </a:cubicBezTo>
                  <a:lnTo>
                    <a:pt x="97228" y="318420"/>
                  </a:lnTo>
                  <a:cubicBezTo>
                    <a:pt x="43530" y="318420"/>
                    <a:pt x="0" y="274889"/>
                    <a:pt x="0" y="221192"/>
                  </a:cubicBezTo>
                  <a:lnTo>
                    <a:pt x="0" y="97228"/>
                  </a:lnTo>
                  <a:cubicBezTo>
                    <a:pt x="0" y="43530"/>
                    <a:pt x="43530" y="0"/>
                    <a:pt x="97228" y="0"/>
                  </a:cubicBezTo>
                  <a:close/>
                </a:path>
              </a:pathLst>
            </a:custGeom>
            <a:solidFill>
              <a:srgbClr val="E28B98"/>
            </a:solidFill>
          </p:spPr>
        </p:sp>
        <p:sp>
          <p:nvSpPr>
            <p:cNvPr id="16" name="TextBox 16"/>
            <p:cNvSpPr txBox="1"/>
            <p:nvPr/>
          </p:nvSpPr>
          <p:spPr>
            <a:xfrm>
              <a:off x="0" y="-47625"/>
              <a:ext cx="1069554" cy="366045"/>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sp>
        <p:nvSpPr>
          <p:cNvPr id="17" name="TextBox 17"/>
          <p:cNvSpPr txBox="1"/>
          <p:nvPr/>
        </p:nvSpPr>
        <p:spPr>
          <a:xfrm>
            <a:off x="1066965" y="914400"/>
            <a:ext cx="10373585" cy="859210"/>
          </a:xfrm>
          <a:prstGeom prst="rect">
            <a:avLst/>
          </a:prstGeom>
        </p:spPr>
        <p:txBody>
          <a:bodyPr lIns="0" tIns="0" rIns="0" bIns="0" rtlCol="0" anchor="t">
            <a:spAutoFit/>
          </a:bodyPr>
          <a:lstStyle/>
          <a:p>
            <a:pPr algn="l">
              <a:lnSpc>
                <a:spcPts val="7674"/>
              </a:lnSpc>
            </a:pPr>
            <a:r>
              <a:rPr lang="en-US" sz="5481" spc="509">
                <a:solidFill>
                  <a:srgbClr val="E28B98"/>
                </a:solidFill>
                <a:latin typeface="HG丸ｺﾞｼｯｸM-PRO" panose="020F0600000000000000" pitchFamily="50" charset="-128"/>
                <a:ea typeface="HG丸ｺﾞｼｯｸM-PRO" panose="020F0600000000000000" pitchFamily="50" charset="-128"/>
                <a:cs typeface="IPAex 明朝"/>
                <a:sym typeface="IPAex 明朝"/>
              </a:rPr>
              <a:t>私たちの目指すところ</a:t>
            </a:r>
          </a:p>
        </p:txBody>
      </p:sp>
      <p:sp>
        <p:nvSpPr>
          <p:cNvPr id="18" name="TextBox 18"/>
          <p:cNvSpPr txBox="1"/>
          <p:nvPr/>
        </p:nvSpPr>
        <p:spPr>
          <a:xfrm>
            <a:off x="1509527" y="2534433"/>
            <a:ext cx="15749773" cy="2681016"/>
          </a:xfrm>
          <a:prstGeom prst="rect">
            <a:avLst/>
          </a:prstGeom>
        </p:spPr>
        <p:txBody>
          <a:bodyPr lIns="0" tIns="0" rIns="0" bIns="0" rtlCol="0" anchor="t">
            <a:spAutoFit/>
          </a:bodyPr>
          <a:lstStyle/>
          <a:p>
            <a:pPr algn="ctr">
              <a:lnSpc>
                <a:spcPts val="10780"/>
              </a:lnSpc>
            </a:pPr>
            <a:r>
              <a:rPr lang="en-US" sz="7700" b="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障害の有無にかかわらず</a:t>
            </a:r>
          </a:p>
          <a:p>
            <a:pPr algn="ctr">
              <a:lnSpc>
                <a:spcPts val="10780"/>
              </a:lnSpc>
              <a:spcBef>
                <a:spcPct val="0"/>
              </a:spcBef>
            </a:pPr>
            <a:r>
              <a:rPr lang="en-US" sz="7700" b="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誰もが一緒に音楽を楽しめる社会</a:t>
            </a:r>
          </a:p>
        </p:txBody>
      </p:sp>
      <p:sp>
        <p:nvSpPr>
          <p:cNvPr id="19" name="TextBox 19"/>
          <p:cNvSpPr txBox="1"/>
          <p:nvPr/>
        </p:nvSpPr>
        <p:spPr>
          <a:xfrm>
            <a:off x="9343008" y="5697607"/>
            <a:ext cx="8944992" cy="748282"/>
          </a:xfrm>
          <a:prstGeom prst="rect">
            <a:avLst/>
          </a:prstGeom>
        </p:spPr>
        <p:txBody>
          <a:bodyPr lIns="0" tIns="0" rIns="0" bIns="0" rtlCol="0" anchor="t">
            <a:spAutoFit/>
          </a:bodyPr>
          <a:lstStyle/>
          <a:p>
            <a:pPr algn="l">
              <a:lnSpc>
                <a:spcPts val="6719"/>
              </a:lnSpc>
              <a:spcBef>
                <a:spcPct val="0"/>
              </a:spcBef>
            </a:pPr>
            <a:r>
              <a:rPr lang="en-US" sz="4800">
                <a:solidFill>
                  <a:srgbClr val="FFFFFF"/>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そのためには</a:t>
            </a:r>
          </a:p>
        </p:txBody>
      </p:sp>
      <p:sp>
        <p:nvSpPr>
          <p:cNvPr id="20" name="TextBox 20"/>
          <p:cNvSpPr txBox="1"/>
          <p:nvPr/>
        </p:nvSpPr>
        <p:spPr>
          <a:xfrm>
            <a:off x="550404" y="7188835"/>
            <a:ext cx="17585207" cy="2069465"/>
          </a:xfrm>
          <a:prstGeom prst="rect">
            <a:avLst/>
          </a:prstGeom>
        </p:spPr>
        <p:txBody>
          <a:bodyPr lIns="0" tIns="0" rIns="0" bIns="0" rtlCol="0" anchor="t">
            <a:spAutoFit/>
          </a:bodyPr>
          <a:lstStyle/>
          <a:p>
            <a:pPr algn="ctr">
              <a:lnSpc>
                <a:spcPts val="8260"/>
              </a:lnSpc>
            </a:pPr>
            <a:r>
              <a:rPr lang="en-US" sz="5900" b="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まずは今現在、出掛け辛さを感じている方に</a:t>
            </a:r>
          </a:p>
          <a:p>
            <a:pPr algn="ctr">
              <a:lnSpc>
                <a:spcPts val="8260"/>
              </a:lnSpc>
              <a:spcBef>
                <a:spcPct val="0"/>
              </a:spcBef>
            </a:pPr>
            <a:r>
              <a:rPr lang="en-US" sz="5900" b="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安心して外出する機会を継続して創出すること</a:t>
            </a:r>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028700" y="6677503"/>
            <a:ext cx="7756624" cy="3202066"/>
            <a:chOff x="0" y="0"/>
            <a:chExt cx="2042897" cy="843342"/>
          </a:xfrm>
        </p:grpSpPr>
        <p:sp>
          <p:nvSpPr>
            <p:cNvPr id="3" name="Freeform 3"/>
            <p:cNvSpPr/>
            <p:nvPr/>
          </p:nvSpPr>
          <p:spPr>
            <a:xfrm>
              <a:off x="0" y="0"/>
              <a:ext cx="2042897" cy="843342"/>
            </a:xfrm>
            <a:custGeom>
              <a:avLst/>
              <a:gdLst/>
              <a:ahLst/>
              <a:cxnLst/>
              <a:rect l="l" t="t" r="r" b="b"/>
              <a:pathLst>
                <a:path w="2042897" h="843342">
                  <a:moveTo>
                    <a:pt x="0" y="0"/>
                  </a:moveTo>
                  <a:lnTo>
                    <a:pt x="2042897" y="0"/>
                  </a:lnTo>
                  <a:lnTo>
                    <a:pt x="2042897" y="843342"/>
                  </a:lnTo>
                  <a:lnTo>
                    <a:pt x="0" y="843342"/>
                  </a:lnTo>
                  <a:close/>
                </a:path>
              </a:pathLst>
            </a:custGeom>
            <a:solidFill>
              <a:srgbClr val="FFF5E0"/>
            </a:solidFill>
          </p:spPr>
        </p:sp>
        <p:sp>
          <p:nvSpPr>
            <p:cNvPr id="4" name="TextBox 4"/>
            <p:cNvSpPr txBox="1"/>
            <p:nvPr/>
          </p:nvSpPr>
          <p:spPr>
            <a:xfrm>
              <a:off x="0" y="-47625"/>
              <a:ext cx="2042897" cy="890967"/>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grpSp>
        <p:nvGrpSpPr>
          <p:cNvPr id="5" name="Group 5"/>
          <p:cNvGrpSpPr/>
          <p:nvPr/>
        </p:nvGrpSpPr>
        <p:grpSpPr>
          <a:xfrm>
            <a:off x="628855" y="6171289"/>
            <a:ext cx="6032500" cy="877372"/>
            <a:chOff x="0" y="0"/>
            <a:chExt cx="1588807" cy="231077"/>
          </a:xfrm>
        </p:grpSpPr>
        <p:sp>
          <p:nvSpPr>
            <p:cNvPr id="6" name="Freeform 6"/>
            <p:cNvSpPr/>
            <p:nvPr/>
          </p:nvSpPr>
          <p:spPr>
            <a:xfrm>
              <a:off x="0" y="0"/>
              <a:ext cx="1588807" cy="231077"/>
            </a:xfrm>
            <a:custGeom>
              <a:avLst/>
              <a:gdLst/>
              <a:ahLst/>
              <a:cxnLst/>
              <a:rect l="l" t="t" r="r" b="b"/>
              <a:pathLst>
                <a:path w="1588807" h="231077">
                  <a:moveTo>
                    <a:pt x="65452" y="0"/>
                  </a:moveTo>
                  <a:lnTo>
                    <a:pt x="1523355" y="0"/>
                  </a:lnTo>
                  <a:cubicBezTo>
                    <a:pt x="1540714" y="0"/>
                    <a:pt x="1557362" y="6896"/>
                    <a:pt x="1569636" y="19170"/>
                  </a:cubicBezTo>
                  <a:cubicBezTo>
                    <a:pt x="1581911" y="31445"/>
                    <a:pt x="1588807" y="48093"/>
                    <a:pt x="1588807" y="65452"/>
                  </a:cubicBezTo>
                  <a:lnTo>
                    <a:pt x="1588807" y="165626"/>
                  </a:lnTo>
                  <a:cubicBezTo>
                    <a:pt x="1588807" y="182984"/>
                    <a:pt x="1581911" y="199632"/>
                    <a:pt x="1569636" y="211907"/>
                  </a:cubicBezTo>
                  <a:cubicBezTo>
                    <a:pt x="1557362" y="224182"/>
                    <a:pt x="1540714" y="231077"/>
                    <a:pt x="1523355" y="231077"/>
                  </a:cubicBezTo>
                  <a:lnTo>
                    <a:pt x="65452" y="231077"/>
                  </a:lnTo>
                  <a:cubicBezTo>
                    <a:pt x="48093" y="231077"/>
                    <a:pt x="31445" y="224182"/>
                    <a:pt x="19170" y="211907"/>
                  </a:cubicBezTo>
                  <a:cubicBezTo>
                    <a:pt x="6896" y="199632"/>
                    <a:pt x="0" y="182984"/>
                    <a:pt x="0" y="165626"/>
                  </a:cubicBezTo>
                  <a:lnTo>
                    <a:pt x="0" y="65452"/>
                  </a:lnTo>
                  <a:cubicBezTo>
                    <a:pt x="0" y="48093"/>
                    <a:pt x="6896" y="31445"/>
                    <a:pt x="19170" y="19170"/>
                  </a:cubicBezTo>
                  <a:cubicBezTo>
                    <a:pt x="31445" y="6896"/>
                    <a:pt x="48093" y="0"/>
                    <a:pt x="65452" y="0"/>
                  </a:cubicBezTo>
                  <a:close/>
                </a:path>
              </a:pathLst>
            </a:custGeom>
            <a:solidFill>
              <a:srgbClr val="F6D3D8"/>
            </a:solidFill>
          </p:spPr>
        </p:sp>
        <p:sp>
          <p:nvSpPr>
            <p:cNvPr id="7" name="TextBox 7"/>
            <p:cNvSpPr txBox="1"/>
            <p:nvPr/>
          </p:nvSpPr>
          <p:spPr>
            <a:xfrm>
              <a:off x="0" y="-47625"/>
              <a:ext cx="1588807" cy="278702"/>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grpSp>
        <p:nvGrpSpPr>
          <p:cNvPr id="8" name="Group 8"/>
          <p:cNvGrpSpPr/>
          <p:nvPr/>
        </p:nvGrpSpPr>
        <p:grpSpPr>
          <a:xfrm>
            <a:off x="9502676" y="6677503"/>
            <a:ext cx="7756624" cy="3202066"/>
            <a:chOff x="0" y="0"/>
            <a:chExt cx="2042897" cy="843342"/>
          </a:xfrm>
        </p:grpSpPr>
        <p:sp>
          <p:nvSpPr>
            <p:cNvPr id="9" name="Freeform 9"/>
            <p:cNvSpPr/>
            <p:nvPr/>
          </p:nvSpPr>
          <p:spPr>
            <a:xfrm>
              <a:off x="0" y="0"/>
              <a:ext cx="2042897" cy="843342"/>
            </a:xfrm>
            <a:custGeom>
              <a:avLst/>
              <a:gdLst/>
              <a:ahLst/>
              <a:cxnLst/>
              <a:rect l="l" t="t" r="r" b="b"/>
              <a:pathLst>
                <a:path w="2042897" h="843342">
                  <a:moveTo>
                    <a:pt x="0" y="0"/>
                  </a:moveTo>
                  <a:lnTo>
                    <a:pt x="2042897" y="0"/>
                  </a:lnTo>
                  <a:lnTo>
                    <a:pt x="2042897" y="843342"/>
                  </a:lnTo>
                  <a:lnTo>
                    <a:pt x="0" y="843342"/>
                  </a:lnTo>
                  <a:close/>
                </a:path>
              </a:pathLst>
            </a:custGeom>
            <a:solidFill>
              <a:srgbClr val="E8F2F5"/>
            </a:solidFill>
          </p:spPr>
        </p:sp>
        <p:sp>
          <p:nvSpPr>
            <p:cNvPr id="10" name="TextBox 10"/>
            <p:cNvSpPr txBox="1"/>
            <p:nvPr/>
          </p:nvSpPr>
          <p:spPr>
            <a:xfrm>
              <a:off x="0" y="-47625"/>
              <a:ext cx="2042897" cy="890967"/>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grpSp>
        <p:nvGrpSpPr>
          <p:cNvPr id="11" name="Group 11"/>
          <p:cNvGrpSpPr/>
          <p:nvPr/>
        </p:nvGrpSpPr>
        <p:grpSpPr>
          <a:xfrm>
            <a:off x="8892510" y="6199703"/>
            <a:ext cx="6032500" cy="877372"/>
            <a:chOff x="0" y="0"/>
            <a:chExt cx="1588807" cy="231077"/>
          </a:xfrm>
        </p:grpSpPr>
        <p:sp>
          <p:nvSpPr>
            <p:cNvPr id="12" name="Freeform 12"/>
            <p:cNvSpPr/>
            <p:nvPr/>
          </p:nvSpPr>
          <p:spPr>
            <a:xfrm>
              <a:off x="0" y="0"/>
              <a:ext cx="1588807" cy="231077"/>
            </a:xfrm>
            <a:custGeom>
              <a:avLst/>
              <a:gdLst/>
              <a:ahLst/>
              <a:cxnLst/>
              <a:rect l="l" t="t" r="r" b="b"/>
              <a:pathLst>
                <a:path w="1588807" h="231077">
                  <a:moveTo>
                    <a:pt x="65452" y="0"/>
                  </a:moveTo>
                  <a:lnTo>
                    <a:pt x="1523355" y="0"/>
                  </a:lnTo>
                  <a:cubicBezTo>
                    <a:pt x="1540714" y="0"/>
                    <a:pt x="1557362" y="6896"/>
                    <a:pt x="1569636" y="19170"/>
                  </a:cubicBezTo>
                  <a:cubicBezTo>
                    <a:pt x="1581911" y="31445"/>
                    <a:pt x="1588807" y="48093"/>
                    <a:pt x="1588807" y="65452"/>
                  </a:cubicBezTo>
                  <a:lnTo>
                    <a:pt x="1588807" y="165626"/>
                  </a:lnTo>
                  <a:cubicBezTo>
                    <a:pt x="1588807" y="182984"/>
                    <a:pt x="1581911" y="199632"/>
                    <a:pt x="1569636" y="211907"/>
                  </a:cubicBezTo>
                  <a:cubicBezTo>
                    <a:pt x="1557362" y="224182"/>
                    <a:pt x="1540714" y="231077"/>
                    <a:pt x="1523355" y="231077"/>
                  </a:cubicBezTo>
                  <a:lnTo>
                    <a:pt x="65452" y="231077"/>
                  </a:lnTo>
                  <a:cubicBezTo>
                    <a:pt x="48093" y="231077"/>
                    <a:pt x="31445" y="224182"/>
                    <a:pt x="19170" y="211907"/>
                  </a:cubicBezTo>
                  <a:cubicBezTo>
                    <a:pt x="6896" y="199632"/>
                    <a:pt x="0" y="182984"/>
                    <a:pt x="0" y="165626"/>
                  </a:cubicBezTo>
                  <a:lnTo>
                    <a:pt x="0" y="65452"/>
                  </a:lnTo>
                  <a:cubicBezTo>
                    <a:pt x="0" y="48093"/>
                    <a:pt x="6896" y="31445"/>
                    <a:pt x="19170" y="19170"/>
                  </a:cubicBezTo>
                  <a:cubicBezTo>
                    <a:pt x="31445" y="6896"/>
                    <a:pt x="48093" y="0"/>
                    <a:pt x="65452" y="0"/>
                  </a:cubicBezTo>
                  <a:close/>
                </a:path>
              </a:pathLst>
            </a:custGeom>
            <a:solidFill>
              <a:srgbClr val="CDEEF7"/>
            </a:solidFill>
          </p:spPr>
        </p:sp>
        <p:sp>
          <p:nvSpPr>
            <p:cNvPr id="13" name="TextBox 13"/>
            <p:cNvSpPr txBox="1"/>
            <p:nvPr/>
          </p:nvSpPr>
          <p:spPr>
            <a:xfrm>
              <a:off x="0" y="-47625"/>
              <a:ext cx="1588807" cy="278702"/>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sp>
        <p:nvSpPr>
          <p:cNvPr id="14" name="TextBox 14"/>
          <p:cNvSpPr txBox="1"/>
          <p:nvPr/>
        </p:nvSpPr>
        <p:spPr>
          <a:xfrm>
            <a:off x="1387376" y="7334410"/>
            <a:ext cx="7756624" cy="2281555"/>
          </a:xfrm>
          <a:prstGeom prst="rect">
            <a:avLst/>
          </a:prstGeom>
        </p:spPr>
        <p:txBody>
          <a:bodyPr lIns="0" tIns="0" rIns="0" bIns="0" rtlCol="0" anchor="t">
            <a:spAutoFit/>
          </a:bodyPr>
          <a:lstStyle/>
          <a:p>
            <a:pPr algn="l">
              <a:lnSpc>
                <a:spcPts val="6020"/>
              </a:lnSpc>
            </a:pPr>
            <a:r>
              <a:rPr lang="en-US" sz="4300">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事業収益　　　　50,000円</a:t>
            </a:r>
          </a:p>
          <a:p>
            <a:pPr algn="l">
              <a:lnSpc>
                <a:spcPts val="6020"/>
              </a:lnSpc>
            </a:pPr>
            <a:r>
              <a:rPr lang="en-US" sz="4300">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助成金・補助金　50,000円</a:t>
            </a:r>
          </a:p>
          <a:p>
            <a:pPr algn="l">
              <a:lnSpc>
                <a:spcPts val="6020"/>
              </a:lnSpc>
              <a:spcBef>
                <a:spcPct val="0"/>
              </a:spcBef>
            </a:pPr>
            <a:r>
              <a:rPr lang="en-US" sz="4300">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寄付金　　　 　100,000円 </a:t>
            </a:r>
          </a:p>
        </p:txBody>
      </p:sp>
      <p:sp>
        <p:nvSpPr>
          <p:cNvPr id="15" name="TextBox 15"/>
          <p:cNvSpPr txBox="1"/>
          <p:nvPr/>
        </p:nvSpPr>
        <p:spPr>
          <a:xfrm>
            <a:off x="0" y="6211095"/>
            <a:ext cx="7290209" cy="769698"/>
          </a:xfrm>
          <a:prstGeom prst="rect">
            <a:avLst/>
          </a:prstGeom>
        </p:spPr>
        <p:txBody>
          <a:bodyPr lIns="0" tIns="0" rIns="0" bIns="0" rtlCol="0" anchor="t">
            <a:spAutoFit/>
          </a:bodyPr>
          <a:lstStyle/>
          <a:p>
            <a:pPr algn="ctr">
              <a:lnSpc>
                <a:spcPts val="6859"/>
              </a:lnSpc>
              <a:spcBef>
                <a:spcPct val="0"/>
              </a:spcBef>
            </a:pPr>
            <a:r>
              <a:rPr lang="en-US" sz="4899">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収入　200,000円</a:t>
            </a:r>
          </a:p>
        </p:txBody>
      </p:sp>
      <p:sp>
        <p:nvSpPr>
          <p:cNvPr id="16" name="TextBox 16"/>
          <p:cNvSpPr txBox="1"/>
          <p:nvPr/>
        </p:nvSpPr>
        <p:spPr>
          <a:xfrm>
            <a:off x="8450110" y="6211095"/>
            <a:ext cx="7057002" cy="769698"/>
          </a:xfrm>
          <a:prstGeom prst="rect">
            <a:avLst/>
          </a:prstGeom>
        </p:spPr>
        <p:txBody>
          <a:bodyPr lIns="0" tIns="0" rIns="0" bIns="0" rtlCol="0" anchor="t">
            <a:spAutoFit/>
          </a:bodyPr>
          <a:lstStyle/>
          <a:p>
            <a:pPr algn="ctr">
              <a:lnSpc>
                <a:spcPts val="6859"/>
              </a:lnSpc>
              <a:spcBef>
                <a:spcPct val="0"/>
              </a:spcBef>
            </a:pPr>
            <a:r>
              <a:rPr lang="en-US" sz="4899">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支出　200,000円</a:t>
            </a:r>
          </a:p>
        </p:txBody>
      </p:sp>
      <p:sp>
        <p:nvSpPr>
          <p:cNvPr id="17" name="TextBox 17"/>
          <p:cNvSpPr txBox="1"/>
          <p:nvPr/>
        </p:nvSpPr>
        <p:spPr>
          <a:xfrm>
            <a:off x="1066965" y="914400"/>
            <a:ext cx="10373585" cy="859210"/>
          </a:xfrm>
          <a:prstGeom prst="rect">
            <a:avLst/>
          </a:prstGeom>
        </p:spPr>
        <p:txBody>
          <a:bodyPr lIns="0" tIns="0" rIns="0" bIns="0" rtlCol="0" anchor="t">
            <a:spAutoFit/>
          </a:bodyPr>
          <a:lstStyle/>
          <a:p>
            <a:pPr algn="l">
              <a:lnSpc>
                <a:spcPts val="7674"/>
              </a:lnSpc>
            </a:pPr>
            <a:r>
              <a:rPr lang="en-US" sz="5481" spc="509">
                <a:solidFill>
                  <a:srgbClr val="E28B98"/>
                </a:solidFill>
                <a:latin typeface="HG丸ｺﾞｼｯｸM-PRO" panose="020F0600000000000000" pitchFamily="50" charset="-128"/>
                <a:ea typeface="HG丸ｺﾞｼｯｸM-PRO" panose="020F0600000000000000" pitchFamily="50" charset="-128"/>
                <a:cs typeface="IPAex 明朝"/>
                <a:sym typeface="IPAex 明朝"/>
              </a:rPr>
              <a:t>具体的な事業</a:t>
            </a:r>
          </a:p>
        </p:txBody>
      </p:sp>
      <p:sp>
        <p:nvSpPr>
          <p:cNvPr id="18" name="TextBox 18"/>
          <p:cNvSpPr txBox="1"/>
          <p:nvPr/>
        </p:nvSpPr>
        <p:spPr>
          <a:xfrm>
            <a:off x="1269113" y="2099712"/>
            <a:ext cx="15749773" cy="2279150"/>
          </a:xfrm>
          <a:prstGeom prst="rect">
            <a:avLst/>
          </a:prstGeom>
        </p:spPr>
        <p:txBody>
          <a:bodyPr lIns="0" tIns="0" rIns="0" bIns="0" rtlCol="0" anchor="t">
            <a:spAutoFit/>
          </a:bodyPr>
          <a:lstStyle/>
          <a:p>
            <a:pPr algn="ctr">
              <a:lnSpc>
                <a:spcPts val="9520"/>
              </a:lnSpc>
            </a:pPr>
            <a:r>
              <a:rPr lang="en-US" sz="6800" b="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障がいや特性の有無に関わらず</a:t>
            </a:r>
          </a:p>
          <a:p>
            <a:pPr algn="ctr">
              <a:lnSpc>
                <a:spcPts val="9520"/>
              </a:lnSpc>
              <a:spcBef>
                <a:spcPct val="0"/>
              </a:spcBef>
            </a:pPr>
            <a:r>
              <a:rPr lang="en-US" sz="6800" b="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気兼ねなく親子で楽しめる音楽会の開催</a:t>
            </a:r>
          </a:p>
        </p:txBody>
      </p:sp>
      <p:sp>
        <p:nvSpPr>
          <p:cNvPr id="19" name="TextBox 19"/>
          <p:cNvSpPr txBox="1"/>
          <p:nvPr/>
        </p:nvSpPr>
        <p:spPr>
          <a:xfrm>
            <a:off x="1066965" y="4862557"/>
            <a:ext cx="10373585" cy="859210"/>
          </a:xfrm>
          <a:prstGeom prst="rect">
            <a:avLst/>
          </a:prstGeom>
        </p:spPr>
        <p:txBody>
          <a:bodyPr lIns="0" tIns="0" rIns="0" bIns="0" rtlCol="0" anchor="t">
            <a:spAutoFit/>
          </a:bodyPr>
          <a:lstStyle/>
          <a:p>
            <a:pPr algn="l">
              <a:lnSpc>
                <a:spcPts val="7674"/>
              </a:lnSpc>
            </a:pPr>
            <a:r>
              <a:rPr lang="en-US" sz="5481" spc="509">
                <a:solidFill>
                  <a:srgbClr val="E28B98"/>
                </a:solidFill>
                <a:latin typeface="HG丸ｺﾞｼｯｸM-PRO" panose="020F0600000000000000" pitchFamily="50" charset="-128"/>
                <a:ea typeface="HG丸ｺﾞｼｯｸM-PRO" panose="020F0600000000000000" pitchFamily="50" charset="-128"/>
                <a:cs typeface="IPAex 明朝"/>
                <a:sym typeface="IPAex 明朝"/>
              </a:rPr>
              <a:t>年間事業予算</a:t>
            </a:r>
          </a:p>
        </p:txBody>
      </p:sp>
      <p:sp>
        <p:nvSpPr>
          <p:cNvPr id="20" name="TextBox 20"/>
          <p:cNvSpPr txBox="1"/>
          <p:nvPr/>
        </p:nvSpPr>
        <p:spPr>
          <a:xfrm>
            <a:off x="9992801" y="7334410"/>
            <a:ext cx="7756624" cy="2281555"/>
          </a:xfrm>
          <a:prstGeom prst="rect">
            <a:avLst/>
          </a:prstGeom>
        </p:spPr>
        <p:txBody>
          <a:bodyPr lIns="0" tIns="0" rIns="0" bIns="0" rtlCol="0" anchor="t">
            <a:spAutoFit/>
          </a:bodyPr>
          <a:lstStyle/>
          <a:p>
            <a:pPr algn="l">
              <a:lnSpc>
                <a:spcPts val="6020"/>
              </a:lnSpc>
            </a:pPr>
            <a:r>
              <a:rPr lang="en-US" sz="4300">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人件費　　　　　50,000円</a:t>
            </a:r>
          </a:p>
          <a:p>
            <a:pPr algn="l">
              <a:lnSpc>
                <a:spcPts val="6020"/>
              </a:lnSpc>
            </a:pPr>
            <a:r>
              <a:rPr lang="en-US" sz="4300">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会場費　　　　　50,000円</a:t>
            </a:r>
          </a:p>
          <a:p>
            <a:pPr algn="l">
              <a:lnSpc>
                <a:spcPts val="6020"/>
              </a:lnSpc>
              <a:spcBef>
                <a:spcPct val="0"/>
              </a:spcBef>
            </a:pPr>
            <a:r>
              <a:rPr lang="en-US" sz="4300">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消耗品その他　 100,000円</a:t>
            </a:r>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 y="0"/>
            <a:ext cx="18288000" cy="1781496"/>
            <a:chOff x="0" y="0"/>
            <a:chExt cx="4848084" cy="521697"/>
          </a:xfrm>
        </p:grpSpPr>
        <p:sp>
          <p:nvSpPr>
            <p:cNvPr id="3" name="Freeform 3"/>
            <p:cNvSpPr/>
            <p:nvPr/>
          </p:nvSpPr>
          <p:spPr>
            <a:xfrm>
              <a:off x="0" y="0"/>
              <a:ext cx="4848084" cy="521697"/>
            </a:xfrm>
            <a:custGeom>
              <a:avLst/>
              <a:gdLst/>
              <a:ahLst/>
              <a:cxnLst/>
              <a:rect l="l" t="t" r="r" b="b"/>
              <a:pathLst>
                <a:path w="4848084" h="521697">
                  <a:moveTo>
                    <a:pt x="0" y="0"/>
                  </a:moveTo>
                  <a:lnTo>
                    <a:pt x="4848084" y="0"/>
                  </a:lnTo>
                  <a:lnTo>
                    <a:pt x="4848084" y="521697"/>
                  </a:lnTo>
                  <a:lnTo>
                    <a:pt x="0" y="521697"/>
                  </a:lnTo>
                  <a:close/>
                </a:path>
              </a:pathLst>
            </a:custGeom>
            <a:solidFill>
              <a:srgbClr val="F6D3D8"/>
            </a:solidFill>
          </p:spPr>
        </p:sp>
        <p:sp>
          <p:nvSpPr>
            <p:cNvPr id="4" name="TextBox 4"/>
            <p:cNvSpPr txBox="1"/>
            <p:nvPr/>
          </p:nvSpPr>
          <p:spPr>
            <a:xfrm>
              <a:off x="0" y="-47625"/>
              <a:ext cx="4848084" cy="569322"/>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grpSp>
        <p:nvGrpSpPr>
          <p:cNvPr id="5" name="Group 5"/>
          <p:cNvGrpSpPr/>
          <p:nvPr/>
        </p:nvGrpSpPr>
        <p:grpSpPr>
          <a:xfrm>
            <a:off x="10349476" y="2697161"/>
            <a:ext cx="6909824" cy="3844833"/>
            <a:chOff x="0" y="0"/>
            <a:chExt cx="2114489" cy="1176565"/>
          </a:xfrm>
        </p:grpSpPr>
        <p:sp>
          <p:nvSpPr>
            <p:cNvPr id="6" name="Freeform 6"/>
            <p:cNvSpPr/>
            <p:nvPr/>
          </p:nvSpPr>
          <p:spPr>
            <a:xfrm>
              <a:off x="0" y="0"/>
              <a:ext cx="2114489" cy="1176565"/>
            </a:xfrm>
            <a:custGeom>
              <a:avLst/>
              <a:gdLst/>
              <a:ahLst/>
              <a:cxnLst/>
              <a:rect l="l" t="t" r="r" b="b"/>
              <a:pathLst>
                <a:path w="2114489" h="1176565">
                  <a:moveTo>
                    <a:pt x="0" y="0"/>
                  </a:moveTo>
                  <a:lnTo>
                    <a:pt x="2114489" y="0"/>
                  </a:lnTo>
                  <a:lnTo>
                    <a:pt x="2114489" y="1176565"/>
                  </a:lnTo>
                  <a:lnTo>
                    <a:pt x="0" y="1176565"/>
                  </a:lnTo>
                  <a:close/>
                </a:path>
              </a:pathLst>
            </a:custGeom>
            <a:solidFill>
              <a:srgbClr val="F2EDED"/>
            </a:solidFill>
          </p:spPr>
        </p:sp>
        <p:sp>
          <p:nvSpPr>
            <p:cNvPr id="7" name="TextBox 7"/>
            <p:cNvSpPr txBox="1"/>
            <p:nvPr/>
          </p:nvSpPr>
          <p:spPr>
            <a:xfrm>
              <a:off x="0" y="-47625"/>
              <a:ext cx="2114489" cy="1224190"/>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grpSp>
        <p:nvGrpSpPr>
          <p:cNvPr id="8" name="Group 8"/>
          <p:cNvGrpSpPr/>
          <p:nvPr/>
        </p:nvGrpSpPr>
        <p:grpSpPr>
          <a:xfrm>
            <a:off x="11106241" y="6869016"/>
            <a:ext cx="7301329" cy="2389284"/>
            <a:chOff x="0" y="0"/>
            <a:chExt cx="9735105" cy="3185713"/>
          </a:xfrm>
        </p:grpSpPr>
        <p:sp>
          <p:nvSpPr>
            <p:cNvPr id="9" name="Freeform 9"/>
            <p:cNvSpPr/>
            <p:nvPr/>
          </p:nvSpPr>
          <p:spPr>
            <a:xfrm>
              <a:off x="0" y="0"/>
              <a:ext cx="9319904" cy="3185713"/>
            </a:xfrm>
            <a:custGeom>
              <a:avLst/>
              <a:gdLst/>
              <a:ahLst/>
              <a:cxnLst/>
              <a:rect l="l" t="t" r="r" b="b"/>
              <a:pathLst>
                <a:path w="9319904" h="3185713">
                  <a:moveTo>
                    <a:pt x="0" y="0"/>
                  </a:moveTo>
                  <a:lnTo>
                    <a:pt x="9319904" y="0"/>
                  </a:lnTo>
                  <a:lnTo>
                    <a:pt x="9319904" y="3185713"/>
                  </a:lnTo>
                  <a:lnTo>
                    <a:pt x="0" y="318571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10" name="TextBox 10"/>
            <p:cNvSpPr txBox="1"/>
            <p:nvPr/>
          </p:nvSpPr>
          <p:spPr>
            <a:xfrm>
              <a:off x="1229735" y="647947"/>
              <a:ext cx="8505370" cy="743280"/>
            </a:xfrm>
            <a:prstGeom prst="rect">
              <a:avLst/>
            </a:prstGeom>
          </p:spPr>
          <p:txBody>
            <a:bodyPr lIns="0" tIns="0" rIns="0" bIns="0" rtlCol="0" anchor="t">
              <a:spAutoFit/>
            </a:bodyPr>
            <a:lstStyle/>
            <a:p>
              <a:pPr algn="l">
                <a:lnSpc>
                  <a:spcPts val="4950"/>
                </a:lnSpc>
                <a:spcBef>
                  <a:spcPct val="0"/>
                </a:spcBef>
              </a:pPr>
              <a:r>
                <a:rPr lang="en-US" sz="3536" dirty="0" err="1">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草の根</a:t>
              </a:r>
              <a:r>
                <a:rPr lang="ja-JP" altLang="en-US" sz="3536" dirty="0">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事業</a:t>
              </a:r>
              <a:r>
                <a:rPr lang="en-US" sz="3536" dirty="0" err="1">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育成財団助成</a:t>
              </a:r>
              <a:endParaRPr lang="en-US" sz="3536" dirty="0">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endParaRPr>
            </a:p>
          </p:txBody>
        </p:sp>
        <p:sp>
          <p:nvSpPr>
            <p:cNvPr id="11" name="TextBox 11"/>
            <p:cNvSpPr txBox="1"/>
            <p:nvPr/>
          </p:nvSpPr>
          <p:spPr>
            <a:xfrm>
              <a:off x="3179383" y="1613015"/>
              <a:ext cx="4606075" cy="1072175"/>
            </a:xfrm>
            <a:prstGeom prst="rect">
              <a:avLst/>
            </a:prstGeom>
          </p:spPr>
          <p:txBody>
            <a:bodyPr lIns="0" tIns="0" rIns="0" bIns="0" rtlCol="0" anchor="t">
              <a:spAutoFit/>
            </a:bodyPr>
            <a:lstStyle/>
            <a:p>
              <a:pPr algn="l">
                <a:lnSpc>
                  <a:spcPts val="7224"/>
                </a:lnSpc>
                <a:spcBef>
                  <a:spcPct val="0"/>
                </a:spcBef>
              </a:pPr>
              <a:r>
                <a:rPr lang="en-US" sz="5160" b="1">
                  <a:solidFill>
                    <a:srgbClr val="000000"/>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55,000円</a:t>
              </a:r>
            </a:p>
          </p:txBody>
        </p:sp>
      </p:grpSp>
      <p:grpSp>
        <p:nvGrpSpPr>
          <p:cNvPr id="12" name="Group 12"/>
          <p:cNvGrpSpPr/>
          <p:nvPr/>
        </p:nvGrpSpPr>
        <p:grpSpPr>
          <a:xfrm>
            <a:off x="9724431" y="2098537"/>
            <a:ext cx="6274444" cy="1111479"/>
            <a:chOff x="0" y="0"/>
            <a:chExt cx="1652528" cy="292735"/>
          </a:xfrm>
        </p:grpSpPr>
        <p:sp>
          <p:nvSpPr>
            <p:cNvPr id="13" name="Freeform 13"/>
            <p:cNvSpPr/>
            <p:nvPr/>
          </p:nvSpPr>
          <p:spPr>
            <a:xfrm>
              <a:off x="0" y="0"/>
              <a:ext cx="1652528" cy="292735"/>
            </a:xfrm>
            <a:custGeom>
              <a:avLst/>
              <a:gdLst/>
              <a:ahLst/>
              <a:cxnLst/>
              <a:rect l="l" t="t" r="r" b="b"/>
              <a:pathLst>
                <a:path w="1652528" h="292735">
                  <a:moveTo>
                    <a:pt x="62928" y="0"/>
                  </a:moveTo>
                  <a:lnTo>
                    <a:pt x="1589600" y="0"/>
                  </a:lnTo>
                  <a:cubicBezTo>
                    <a:pt x="1606290" y="0"/>
                    <a:pt x="1622296" y="6630"/>
                    <a:pt x="1634097" y="18431"/>
                  </a:cubicBezTo>
                  <a:cubicBezTo>
                    <a:pt x="1645899" y="30232"/>
                    <a:pt x="1652528" y="46238"/>
                    <a:pt x="1652528" y="62928"/>
                  </a:cubicBezTo>
                  <a:lnTo>
                    <a:pt x="1652528" y="229807"/>
                  </a:lnTo>
                  <a:cubicBezTo>
                    <a:pt x="1652528" y="246497"/>
                    <a:pt x="1645899" y="262503"/>
                    <a:pt x="1634097" y="274304"/>
                  </a:cubicBezTo>
                  <a:cubicBezTo>
                    <a:pt x="1622296" y="286105"/>
                    <a:pt x="1606290" y="292735"/>
                    <a:pt x="1589600" y="292735"/>
                  </a:cubicBezTo>
                  <a:lnTo>
                    <a:pt x="62928" y="292735"/>
                  </a:lnTo>
                  <a:cubicBezTo>
                    <a:pt x="46238" y="292735"/>
                    <a:pt x="30232" y="286105"/>
                    <a:pt x="18431" y="274304"/>
                  </a:cubicBezTo>
                  <a:cubicBezTo>
                    <a:pt x="6630" y="262503"/>
                    <a:pt x="0" y="246497"/>
                    <a:pt x="0" y="229807"/>
                  </a:cubicBezTo>
                  <a:lnTo>
                    <a:pt x="0" y="62928"/>
                  </a:lnTo>
                  <a:cubicBezTo>
                    <a:pt x="0" y="46238"/>
                    <a:pt x="6630" y="30232"/>
                    <a:pt x="18431" y="18431"/>
                  </a:cubicBezTo>
                  <a:cubicBezTo>
                    <a:pt x="30232" y="6630"/>
                    <a:pt x="46238" y="0"/>
                    <a:pt x="62928" y="0"/>
                  </a:cubicBezTo>
                  <a:close/>
                </a:path>
              </a:pathLst>
            </a:custGeom>
            <a:solidFill>
              <a:srgbClr val="A6A6A6"/>
            </a:solidFill>
          </p:spPr>
        </p:sp>
        <p:sp>
          <p:nvSpPr>
            <p:cNvPr id="14" name="TextBox 14"/>
            <p:cNvSpPr txBox="1"/>
            <p:nvPr/>
          </p:nvSpPr>
          <p:spPr>
            <a:xfrm>
              <a:off x="0" y="-47625"/>
              <a:ext cx="1652528" cy="340360"/>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sp>
        <p:nvSpPr>
          <p:cNvPr id="15" name="TextBox 15"/>
          <p:cNvSpPr txBox="1"/>
          <p:nvPr/>
        </p:nvSpPr>
        <p:spPr>
          <a:xfrm>
            <a:off x="529364" y="507764"/>
            <a:ext cx="15106149" cy="859210"/>
          </a:xfrm>
          <a:prstGeom prst="rect">
            <a:avLst/>
          </a:prstGeom>
        </p:spPr>
        <p:txBody>
          <a:bodyPr lIns="0" tIns="0" rIns="0" bIns="0" rtlCol="0" anchor="t">
            <a:spAutoFit/>
          </a:bodyPr>
          <a:lstStyle/>
          <a:p>
            <a:pPr algn="l">
              <a:lnSpc>
                <a:spcPts val="7674"/>
              </a:lnSpc>
            </a:pPr>
            <a:r>
              <a:rPr lang="en-US" sz="5481" b="1" spc="509">
                <a:solidFill>
                  <a:srgbClr val="DD5C6F"/>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2024年助成対象事業　活動報告①</a:t>
            </a:r>
          </a:p>
        </p:txBody>
      </p:sp>
      <p:sp>
        <p:nvSpPr>
          <p:cNvPr id="16" name="TextBox 16"/>
          <p:cNvSpPr txBox="1"/>
          <p:nvPr/>
        </p:nvSpPr>
        <p:spPr>
          <a:xfrm>
            <a:off x="789687" y="3364607"/>
            <a:ext cx="8674421" cy="5556837"/>
          </a:xfrm>
          <a:prstGeom prst="rect">
            <a:avLst/>
          </a:prstGeom>
        </p:spPr>
        <p:txBody>
          <a:bodyPr lIns="0" tIns="0" rIns="0" bIns="0" rtlCol="0" anchor="t">
            <a:spAutoFit/>
          </a:bodyPr>
          <a:lstStyle/>
          <a:p>
            <a:pPr algn="l">
              <a:lnSpc>
                <a:spcPts val="6318"/>
              </a:lnSpc>
            </a:pPr>
            <a:r>
              <a:rPr lang="en-US" sz="4512" b="1" spc="419">
                <a:solidFill>
                  <a:srgbClr val="393132"/>
                </a:solidFill>
                <a:latin typeface="HG丸ｺﾞｼｯｸM-PRO" panose="020F0600000000000000" pitchFamily="50" charset="-128"/>
                <a:ea typeface="HG丸ｺﾞｼｯｸM-PRO" panose="020F0600000000000000" pitchFamily="50" charset="-128"/>
                <a:cs typeface="UDデジタル教科書体NPL Medium"/>
                <a:sym typeface="UDデジタル教科書体NPL Medium"/>
              </a:rPr>
              <a:t>2024年11月4日（月祝）</a:t>
            </a:r>
          </a:p>
          <a:p>
            <a:pPr algn="l">
              <a:lnSpc>
                <a:spcPts val="6318"/>
              </a:lnSpc>
            </a:pPr>
            <a:r>
              <a:rPr lang="en-US" sz="4512" b="1" spc="419">
                <a:solidFill>
                  <a:srgbClr val="393132"/>
                </a:solidFill>
                <a:latin typeface="HG丸ｺﾞｼｯｸM-PRO" panose="020F0600000000000000" pitchFamily="50" charset="-128"/>
                <a:ea typeface="HG丸ｺﾞｼｯｸM-PRO" panose="020F0600000000000000" pitchFamily="50" charset="-128"/>
                <a:cs typeface="UDデジタル教科書体NPL Medium"/>
                <a:sym typeface="UDデジタル教科書体NPL Medium"/>
              </a:rPr>
              <a:t>会場：中央文化センター</a:t>
            </a:r>
          </a:p>
          <a:p>
            <a:pPr algn="l">
              <a:lnSpc>
                <a:spcPts val="6318"/>
              </a:lnSpc>
            </a:pPr>
            <a:r>
              <a:rPr lang="en-US" sz="4512" b="1" spc="419">
                <a:solidFill>
                  <a:srgbClr val="393132"/>
                </a:solidFill>
                <a:latin typeface="HG丸ｺﾞｼｯｸM-PRO" panose="020F0600000000000000" pitchFamily="50" charset="-128"/>
                <a:ea typeface="HG丸ｺﾞｼｯｸM-PRO" panose="020F0600000000000000" pitchFamily="50" charset="-128"/>
                <a:cs typeface="UDデジタル教科書体NPL Medium"/>
                <a:sym typeface="UDデジタル教科書体NPL Medium"/>
              </a:rPr>
              <a:t>　　　ひばりホール</a:t>
            </a:r>
          </a:p>
          <a:p>
            <a:pPr algn="l">
              <a:lnSpc>
                <a:spcPts val="6318"/>
              </a:lnSpc>
            </a:pPr>
            <a:r>
              <a:rPr lang="en-US" sz="4512" b="1" spc="419">
                <a:solidFill>
                  <a:srgbClr val="393132"/>
                </a:solidFill>
                <a:latin typeface="HG丸ｺﾞｼｯｸM-PRO" panose="020F0600000000000000" pitchFamily="50" charset="-128"/>
                <a:ea typeface="HG丸ｺﾞｼｯｸM-PRO" panose="020F0600000000000000" pitchFamily="50" charset="-128"/>
                <a:cs typeface="UDデジタル教科書体NPL Medium"/>
                <a:sym typeface="UDデジタル教科書体NPL Medium"/>
              </a:rPr>
              <a:t>参加者数：22組（78名）　</a:t>
            </a:r>
          </a:p>
          <a:p>
            <a:pPr algn="l">
              <a:lnSpc>
                <a:spcPts val="6318"/>
              </a:lnSpc>
            </a:pPr>
            <a:r>
              <a:rPr lang="en-US" sz="4512" b="1" spc="419">
                <a:solidFill>
                  <a:srgbClr val="393132"/>
                </a:solidFill>
                <a:latin typeface="HG丸ｺﾞｼｯｸM-PRO" panose="020F0600000000000000" pitchFamily="50" charset="-128"/>
                <a:ea typeface="HG丸ｺﾞｼｯｸM-PRO" panose="020F0600000000000000" pitchFamily="50" charset="-128"/>
                <a:cs typeface="UDデジタル教科書体NPL Medium"/>
                <a:sym typeface="UDデジタル教科書体NPL Medium"/>
              </a:rPr>
              <a:t>参加費：1,000円/組</a:t>
            </a:r>
          </a:p>
          <a:p>
            <a:pPr algn="l">
              <a:lnSpc>
                <a:spcPts val="6318"/>
              </a:lnSpc>
            </a:pPr>
            <a:r>
              <a:rPr lang="en-US" sz="4512" b="1" spc="419">
                <a:solidFill>
                  <a:srgbClr val="393132"/>
                </a:solidFill>
                <a:latin typeface="HG丸ｺﾞｼｯｸM-PRO" panose="020F0600000000000000" pitchFamily="50" charset="-128"/>
                <a:ea typeface="HG丸ｺﾞｼｯｸM-PRO" panose="020F0600000000000000" pitchFamily="50" charset="-128"/>
                <a:cs typeface="UDデジタル教科書体NPL Medium"/>
                <a:sym typeface="UDデジタル教科書体NPL Medium"/>
              </a:rPr>
              <a:t>対象：主に障害や特性のある</a:t>
            </a:r>
          </a:p>
          <a:p>
            <a:pPr algn="l">
              <a:lnSpc>
                <a:spcPts val="6318"/>
              </a:lnSpc>
            </a:pPr>
            <a:r>
              <a:rPr lang="en-US" sz="4512" b="1" spc="419">
                <a:solidFill>
                  <a:srgbClr val="393132"/>
                </a:solidFill>
                <a:latin typeface="HG丸ｺﾞｼｯｸM-PRO" panose="020F0600000000000000" pitchFamily="50" charset="-128"/>
                <a:ea typeface="HG丸ｺﾞｼｯｸM-PRO" panose="020F0600000000000000" pitchFamily="50" charset="-128"/>
                <a:cs typeface="UDデジタル教科書体NPL Medium"/>
                <a:sym typeface="UDデジタル教科書体NPL Medium"/>
              </a:rPr>
              <a:t>　　　未就学児とその家族</a:t>
            </a:r>
          </a:p>
        </p:txBody>
      </p:sp>
      <p:sp>
        <p:nvSpPr>
          <p:cNvPr id="17" name="TextBox 17"/>
          <p:cNvSpPr txBox="1"/>
          <p:nvPr/>
        </p:nvSpPr>
        <p:spPr>
          <a:xfrm>
            <a:off x="529364" y="2263418"/>
            <a:ext cx="9195067" cy="859210"/>
          </a:xfrm>
          <a:prstGeom prst="rect">
            <a:avLst/>
          </a:prstGeom>
        </p:spPr>
        <p:txBody>
          <a:bodyPr lIns="0" tIns="0" rIns="0" bIns="0" rtlCol="0" anchor="t">
            <a:spAutoFit/>
          </a:bodyPr>
          <a:lstStyle/>
          <a:p>
            <a:pPr algn="l">
              <a:lnSpc>
                <a:spcPts val="7674"/>
              </a:lnSpc>
            </a:pPr>
            <a:r>
              <a:rPr lang="en-US" sz="5481" spc="509">
                <a:solidFill>
                  <a:srgbClr val="E28B98"/>
                </a:solidFill>
                <a:latin typeface="HG丸ｺﾞｼｯｸM-PRO" panose="020F0600000000000000" pitchFamily="50" charset="-128"/>
                <a:ea typeface="HG丸ｺﾞｼｯｸM-PRO" panose="020F0600000000000000" pitchFamily="50" charset="-128"/>
                <a:cs typeface="IPAex 明朝"/>
                <a:sym typeface="IPAex 明朝"/>
              </a:rPr>
              <a:t>おとの木おんがくかい</a:t>
            </a:r>
          </a:p>
        </p:txBody>
      </p:sp>
      <p:sp>
        <p:nvSpPr>
          <p:cNvPr id="18" name="TextBox 18"/>
          <p:cNvSpPr txBox="1"/>
          <p:nvPr/>
        </p:nvSpPr>
        <p:spPr>
          <a:xfrm>
            <a:off x="10995032" y="3393182"/>
            <a:ext cx="7195095" cy="2802231"/>
          </a:xfrm>
          <a:prstGeom prst="rect">
            <a:avLst/>
          </a:prstGeom>
        </p:spPr>
        <p:txBody>
          <a:bodyPr lIns="0" tIns="0" rIns="0" bIns="0" rtlCol="0" anchor="t">
            <a:spAutoFit/>
          </a:bodyPr>
          <a:lstStyle/>
          <a:p>
            <a:pPr algn="l">
              <a:lnSpc>
                <a:spcPts val="5584"/>
              </a:lnSpc>
            </a:pPr>
            <a:r>
              <a:rPr lang="en-US" sz="3988">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人件費　　　30,000円</a:t>
            </a:r>
          </a:p>
          <a:p>
            <a:pPr algn="l">
              <a:lnSpc>
                <a:spcPts val="5584"/>
              </a:lnSpc>
            </a:pPr>
            <a:r>
              <a:rPr lang="en-US" sz="3988">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物品費　　　10,850円</a:t>
            </a:r>
          </a:p>
          <a:p>
            <a:pPr algn="l">
              <a:lnSpc>
                <a:spcPts val="5584"/>
              </a:lnSpc>
            </a:pPr>
            <a:r>
              <a:rPr lang="en-US" sz="3988">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広報費　　　  9,470円</a:t>
            </a:r>
          </a:p>
          <a:p>
            <a:pPr algn="l">
              <a:lnSpc>
                <a:spcPts val="5584"/>
              </a:lnSpc>
              <a:spcBef>
                <a:spcPct val="0"/>
              </a:spcBef>
            </a:pPr>
            <a:r>
              <a:rPr lang="en-US" sz="3988">
                <a:solidFill>
                  <a:srgbClr val="000000"/>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その他　      77,800円</a:t>
            </a:r>
          </a:p>
        </p:txBody>
      </p:sp>
      <p:sp>
        <p:nvSpPr>
          <p:cNvPr id="19" name="TextBox 19"/>
          <p:cNvSpPr txBox="1"/>
          <p:nvPr/>
        </p:nvSpPr>
        <p:spPr>
          <a:xfrm>
            <a:off x="9724431" y="2282468"/>
            <a:ext cx="6274444" cy="658706"/>
          </a:xfrm>
          <a:prstGeom prst="rect">
            <a:avLst/>
          </a:prstGeom>
        </p:spPr>
        <p:txBody>
          <a:bodyPr lIns="0" tIns="0" rIns="0" bIns="0" rtlCol="0" anchor="t">
            <a:spAutoFit/>
          </a:bodyPr>
          <a:lstStyle/>
          <a:p>
            <a:pPr algn="ctr">
              <a:lnSpc>
                <a:spcPts val="5904"/>
              </a:lnSpc>
              <a:spcBef>
                <a:spcPct val="0"/>
              </a:spcBef>
            </a:pPr>
            <a:r>
              <a:rPr lang="en-US" sz="4217">
                <a:solidFill>
                  <a:srgbClr val="FFFFFF"/>
                </a:solidFill>
                <a:latin typeface="HG丸ｺﾞｼｯｸM-PRO" panose="020F0600000000000000" pitchFamily="50" charset="-128"/>
                <a:ea typeface="HG丸ｺﾞｼｯｸM-PRO" panose="020F0600000000000000" pitchFamily="50" charset="-128"/>
                <a:cs typeface="UDデジタル教科書体NPL"/>
                <a:sym typeface="UDデジタル教科書体NPL"/>
              </a:rPr>
              <a:t>事業予算　142,370円</a:t>
            </a:r>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 y="0"/>
            <a:ext cx="18288000" cy="1781496"/>
            <a:chOff x="0" y="0"/>
            <a:chExt cx="4848084" cy="521697"/>
          </a:xfrm>
        </p:grpSpPr>
        <p:sp>
          <p:nvSpPr>
            <p:cNvPr id="3" name="Freeform 3"/>
            <p:cNvSpPr/>
            <p:nvPr/>
          </p:nvSpPr>
          <p:spPr>
            <a:xfrm>
              <a:off x="0" y="0"/>
              <a:ext cx="4848084" cy="521697"/>
            </a:xfrm>
            <a:custGeom>
              <a:avLst/>
              <a:gdLst/>
              <a:ahLst/>
              <a:cxnLst/>
              <a:rect l="l" t="t" r="r" b="b"/>
              <a:pathLst>
                <a:path w="4848084" h="521697">
                  <a:moveTo>
                    <a:pt x="0" y="0"/>
                  </a:moveTo>
                  <a:lnTo>
                    <a:pt x="4848084" y="0"/>
                  </a:lnTo>
                  <a:lnTo>
                    <a:pt x="4848084" y="521697"/>
                  </a:lnTo>
                  <a:lnTo>
                    <a:pt x="0" y="521697"/>
                  </a:lnTo>
                  <a:close/>
                </a:path>
              </a:pathLst>
            </a:custGeom>
            <a:solidFill>
              <a:srgbClr val="F6D3D8"/>
            </a:solidFill>
          </p:spPr>
        </p:sp>
        <p:sp>
          <p:nvSpPr>
            <p:cNvPr id="4" name="TextBox 4"/>
            <p:cNvSpPr txBox="1"/>
            <p:nvPr/>
          </p:nvSpPr>
          <p:spPr>
            <a:xfrm>
              <a:off x="0" y="-47625"/>
              <a:ext cx="4848084" cy="569322"/>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sp>
        <p:nvSpPr>
          <p:cNvPr id="5" name="TextBox 5"/>
          <p:cNvSpPr txBox="1"/>
          <p:nvPr/>
        </p:nvSpPr>
        <p:spPr>
          <a:xfrm>
            <a:off x="529364" y="507764"/>
            <a:ext cx="15106149" cy="859210"/>
          </a:xfrm>
          <a:prstGeom prst="rect">
            <a:avLst/>
          </a:prstGeom>
        </p:spPr>
        <p:txBody>
          <a:bodyPr lIns="0" tIns="0" rIns="0" bIns="0" rtlCol="0" anchor="t">
            <a:spAutoFit/>
          </a:bodyPr>
          <a:lstStyle/>
          <a:p>
            <a:pPr algn="l">
              <a:lnSpc>
                <a:spcPts val="7674"/>
              </a:lnSpc>
            </a:pPr>
            <a:r>
              <a:rPr lang="en-US" sz="5481" b="1" spc="509" dirty="0">
                <a:solidFill>
                  <a:srgbClr val="DD5C6F"/>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2024年助成対象事業　</a:t>
            </a:r>
            <a:r>
              <a:rPr lang="en-US" sz="5481" b="1" spc="509" dirty="0" err="1">
                <a:solidFill>
                  <a:srgbClr val="DD5C6F"/>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活動報告</a:t>
            </a:r>
            <a:r>
              <a:rPr lang="ja-JP" altLang="en-US" sz="5481" b="1" spc="509" dirty="0">
                <a:solidFill>
                  <a:srgbClr val="DD5C6F"/>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②</a:t>
            </a:r>
            <a:endParaRPr lang="en-US" sz="5481" b="1" spc="509" dirty="0">
              <a:solidFill>
                <a:srgbClr val="DD5C6F"/>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endParaRPr>
          </a:p>
        </p:txBody>
      </p:sp>
      <p:sp>
        <p:nvSpPr>
          <p:cNvPr id="6" name="TextBox 6"/>
          <p:cNvSpPr txBox="1"/>
          <p:nvPr/>
        </p:nvSpPr>
        <p:spPr>
          <a:xfrm>
            <a:off x="707780" y="3843763"/>
            <a:ext cx="16992009" cy="5622595"/>
          </a:xfrm>
          <a:prstGeom prst="rect">
            <a:avLst/>
          </a:prstGeom>
        </p:spPr>
        <p:txBody>
          <a:bodyPr lIns="0" tIns="0" rIns="0" bIns="0" rtlCol="0" anchor="t">
            <a:spAutoFit/>
          </a:bodyPr>
          <a:lstStyle/>
          <a:p>
            <a:pPr marL="866401" lvl="1" indent="-433200" algn="l">
              <a:lnSpc>
                <a:spcPts val="5618"/>
              </a:lnSpc>
              <a:buFont typeface="Arial"/>
              <a:buChar char="•"/>
            </a:pPr>
            <a:r>
              <a:rPr lang="en-US" sz="4012" b="1" spc="373">
                <a:solidFill>
                  <a:srgbClr val="393132"/>
                </a:solidFill>
                <a:latin typeface="HG丸ｺﾞｼｯｸM-PRO" panose="020F0600000000000000" pitchFamily="50" charset="-128"/>
                <a:ea typeface="HG丸ｺﾞｼｯｸM-PRO" panose="020F0600000000000000" pitchFamily="50" charset="-128"/>
                <a:cs typeface="UDデジタル教科書体NPL Medium"/>
                <a:sym typeface="UDデジタル教科書体NPL Medium"/>
              </a:rPr>
              <a:t>“安心して鑑賞することができた”</a:t>
            </a:r>
          </a:p>
          <a:p>
            <a:pPr marL="866401" lvl="1" indent="-433200" algn="l">
              <a:lnSpc>
                <a:spcPts val="5618"/>
              </a:lnSpc>
              <a:buFont typeface="Arial"/>
              <a:buChar char="•"/>
            </a:pPr>
            <a:r>
              <a:rPr lang="en-US" sz="4012" b="1" spc="373">
                <a:solidFill>
                  <a:srgbClr val="393132"/>
                </a:solidFill>
                <a:latin typeface="HG丸ｺﾞｼｯｸM-PRO" panose="020F0600000000000000" pitchFamily="50" charset="-128"/>
                <a:ea typeface="HG丸ｺﾞｼｯｸM-PRO" panose="020F0600000000000000" pitchFamily="50" charset="-128"/>
                <a:cs typeface="UDデジタル教科書体NPL Medium"/>
                <a:sym typeface="UDデジタル教科書体NPL Medium"/>
              </a:rPr>
              <a:t>“子どもの特性からイベントに参加することが難しく、出かけることすら躊躇してしまうが、この音楽会は気兼ねなく参加できることが魅力”</a:t>
            </a:r>
          </a:p>
          <a:p>
            <a:pPr marL="866401" lvl="1" indent="-433200" algn="l">
              <a:lnSpc>
                <a:spcPts val="5618"/>
              </a:lnSpc>
              <a:buFont typeface="Arial"/>
              <a:buChar char="•"/>
            </a:pPr>
            <a:r>
              <a:rPr lang="en-US" sz="4012" b="1" spc="373">
                <a:solidFill>
                  <a:srgbClr val="393132"/>
                </a:solidFill>
                <a:latin typeface="HG丸ｺﾞｼｯｸM-PRO" panose="020F0600000000000000" pitchFamily="50" charset="-128"/>
                <a:ea typeface="HG丸ｺﾞｼｯｸM-PRO" panose="020F0600000000000000" pitchFamily="50" charset="-128"/>
                <a:cs typeface="UDデジタル教科書体NPL Medium"/>
                <a:sym typeface="UDデジタル教科書体NPL Medium"/>
              </a:rPr>
              <a:t>“初めての場所が苦手だったり、人が多いところを嫌がる子どもなので、会場で大声を出したり騒いだりと大変だったが、誰も嫌がらずに見守ってくれたり、スタッフの方が声をかけてくれたりとあたたかい空間でありがたかった”</a:t>
            </a:r>
          </a:p>
        </p:txBody>
      </p:sp>
      <p:sp>
        <p:nvSpPr>
          <p:cNvPr id="7" name="TextBox 7"/>
          <p:cNvSpPr txBox="1"/>
          <p:nvPr/>
        </p:nvSpPr>
        <p:spPr>
          <a:xfrm>
            <a:off x="682444" y="2410579"/>
            <a:ext cx="14094863" cy="859210"/>
          </a:xfrm>
          <a:prstGeom prst="rect">
            <a:avLst/>
          </a:prstGeom>
        </p:spPr>
        <p:txBody>
          <a:bodyPr lIns="0" tIns="0" rIns="0" bIns="0" rtlCol="0" anchor="t">
            <a:spAutoFit/>
          </a:bodyPr>
          <a:lstStyle/>
          <a:p>
            <a:pPr algn="l">
              <a:lnSpc>
                <a:spcPts val="7674"/>
              </a:lnSpc>
            </a:pPr>
            <a:r>
              <a:rPr lang="en-US" sz="5481" spc="509">
                <a:solidFill>
                  <a:srgbClr val="E28B98"/>
                </a:solidFill>
                <a:latin typeface="HG丸ｺﾞｼｯｸM-PRO" panose="020F0600000000000000" pitchFamily="50" charset="-128"/>
                <a:ea typeface="HG丸ｺﾞｼｯｸM-PRO" panose="020F0600000000000000" pitchFamily="50" charset="-128"/>
                <a:cs typeface="IPAex 明朝"/>
                <a:sym typeface="IPAex 明朝"/>
              </a:rPr>
              <a:t>おんがくかい参加者アンケート</a:t>
            </a:r>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400261" y="541908"/>
            <a:ext cx="7276166" cy="4848883"/>
          </a:xfrm>
          <a:custGeom>
            <a:avLst/>
            <a:gdLst/>
            <a:ahLst/>
            <a:cxnLst/>
            <a:rect l="l" t="t" r="r" b="b"/>
            <a:pathLst>
              <a:path w="7276166" h="4848883">
                <a:moveTo>
                  <a:pt x="0" y="0"/>
                </a:moveTo>
                <a:lnTo>
                  <a:pt x="7276166" y="0"/>
                </a:lnTo>
                <a:lnTo>
                  <a:pt x="7276166" y="4848883"/>
                </a:lnTo>
                <a:lnTo>
                  <a:pt x="0" y="4848883"/>
                </a:lnTo>
                <a:lnTo>
                  <a:pt x="0" y="0"/>
                </a:lnTo>
                <a:close/>
              </a:path>
            </a:pathLst>
          </a:custGeom>
          <a:blipFill>
            <a:blip r:embed="rId2" cstate="email">
              <a:extLst>
                <a:ext uri="{28A0092B-C50C-407E-A947-70E740481C1C}">
                  <a14:useLocalDpi xmlns:a14="http://schemas.microsoft.com/office/drawing/2010/main"/>
                </a:ext>
              </a:extLst>
            </a:blip>
            <a:stretch>
              <a:fillRect/>
            </a:stretch>
          </a:blipFill>
        </p:spPr>
      </p:sp>
      <p:sp>
        <p:nvSpPr>
          <p:cNvPr id="3" name="Freeform 3"/>
          <p:cNvSpPr/>
          <p:nvPr/>
        </p:nvSpPr>
        <p:spPr>
          <a:xfrm rot="-214318">
            <a:off x="1872380" y="5143500"/>
            <a:ext cx="7271620" cy="4844717"/>
          </a:xfrm>
          <a:custGeom>
            <a:avLst/>
            <a:gdLst/>
            <a:ahLst/>
            <a:cxnLst/>
            <a:rect l="l" t="t" r="r" b="b"/>
            <a:pathLst>
              <a:path w="7271620" h="4844717">
                <a:moveTo>
                  <a:pt x="0" y="0"/>
                </a:moveTo>
                <a:lnTo>
                  <a:pt x="7271620" y="0"/>
                </a:lnTo>
                <a:lnTo>
                  <a:pt x="7271620" y="4844717"/>
                </a:lnTo>
                <a:lnTo>
                  <a:pt x="0" y="4844717"/>
                </a:lnTo>
                <a:lnTo>
                  <a:pt x="0" y="0"/>
                </a:lnTo>
                <a:close/>
              </a:path>
            </a:pathLst>
          </a:custGeom>
          <a:blipFill>
            <a:blip r:embed="rId3" cstate="email">
              <a:extLst>
                <a:ext uri="{28A0092B-C50C-407E-A947-70E740481C1C}">
                  <a14:useLocalDpi xmlns:a14="http://schemas.microsoft.com/office/drawing/2010/main"/>
                </a:ext>
              </a:extLst>
            </a:blip>
            <a:stretch>
              <a:fillRect/>
            </a:stretch>
          </a:blipFill>
        </p:spPr>
      </p:sp>
      <p:sp>
        <p:nvSpPr>
          <p:cNvPr id="4" name="Freeform 4"/>
          <p:cNvSpPr/>
          <p:nvPr/>
        </p:nvSpPr>
        <p:spPr>
          <a:xfrm rot="-150934">
            <a:off x="9250488" y="457478"/>
            <a:ext cx="7531322" cy="5017743"/>
          </a:xfrm>
          <a:custGeom>
            <a:avLst/>
            <a:gdLst/>
            <a:ahLst/>
            <a:cxnLst/>
            <a:rect l="l" t="t" r="r" b="b"/>
            <a:pathLst>
              <a:path w="7531322" h="5017743">
                <a:moveTo>
                  <a:pt x="0" y="0"/>
                </a:moveTo>
                <a:lnTo>
                  <a:pt x="7531322" y="0"/>
                </a:lnTo>
                <a:lnTo>
                  <a:pt x="7531322" y="5017743"/>
                </a:lnTo>
                <a:lnTo>
                  <a:pt x="0" y="5017743"/>
                </a:lnTo>
                <a:lnTo>
                  <a:pt x="0" y="0"/>
                </a:lnTo>
                <a:close/>
              </a:path>
            </a:pathLst>
          </a:custGeom>
          <a:blipFill>
            <a:blip r:embed="rId4" cstate="email">
              <a:extLst>
                <a:ext uri="{28A0092B-C50C-407E-A947-70E740481C1C}">
                  <a14:useLocalDpi xmlns:a14="http://schemas.microsoft.com/office/drawing/2010/main"/>
                </a:ext>
              </a:extLst>
            </a:blip>
            <a:stretch>
              <a:fillRect/>
            </a:stretch>
          </a:blipFill>
        </p:spPr>
      </p:sp>
      <p:sp>
        <p:nvSpPr>
          <p:cNvPr id="5" name="Freeform 5"/>
          <p:cNvSpPr/>
          <p:nvPr/>
        </p:nvSpPr>
        <p:spPr>
          <a:xfrm rot="102464">
            <a:off x="10132513" y="5143500"/>
            <a:ext cx="7126787" cy="4749335"/>
          </a:xfrm>
          <a:custGeom>
            <a:avLst/>
            <a:gdLst/>
            <a:ahLst/>
            <a:cxnLst/>
            <a:rect l="l" t="t" r="r" b="b"/>
            <a:pathLst>
              <a:path w="7126787" h="4749335">
                <a:moveTo>
                  <a:pt x="0" y="0"/>
                </a:moveTo>
                <a:lnTo>
                  <a:pt x="7126787" y="0"/>
                </a:lnTo>
                <a:lnTo>
                  <a:pt x="7126787" y="4749335"/>
                </a:lnTo>
                <a:lnTo>
                  <a:pt x="0" y="4749335"/>
                </a:lnTo>
                <a:lnTo>
                  <a:pt x="0" y="0"/>
                </a:lnTo>
                <a:close/>
              </a:path>
            </a:pathLst>
          </a:custGeom>
          <a:blipFill>
            <a:blip r:embed="rId5" cstate="email">
              <a:extLst>
                <a:ext uri="{28A0092B-C50C-407E-A947-70E740481C1C}">
                  <a14:useLocalDpi xmlns:a14="http://schemas.microsoft.com/office/drawing/2010/main"/>
                </a:ext>
              </a:extLst>
            </a:blip>
            <a:stretch>
              <a:fillRect/>
            </a:stretch>
          </a:blipFill>
        </p:spPr>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1" y="0"/>
            <a:ext cx="18288000" cy="1781496"/>
            <a:chOff x="0" y="0"/>
            <a:chExt cx="4848084" cy="521697"/>
          </a:xfrm>
        </p:grpSpPr>
        <p:sp>
          <p:nvSpPr>
            <p:cNvPr id="3" name="Freeform 3"/>
            <p:cNvSpPr/>
            <p:nvPr/>
          </p:nvSpPr>
          <p:spPr>
            <a:xfrm>
              <a:off x="0" y="0"/>
              <a:ext cx="4848084" cy="521697"/>
            </a:xfrm>
            <a:custGeom>
              <a:avLst/>
              <a:gdLst/>
              <a:ahLst/>
              <a:cxnLst/>
              <a:rect l="l" t="t" r="r" b="b"/>
              <a:pathLst>
                <a:path w="4848084" h="521697">
                  <a:moveTo>
                    <a:pt x="0" y="0"/>
                  </a:moveTo>
                  <a:lnTo>
                    <a:pt x="4848084" y="0"/>
                  </a:lnTo>
                  <a:lnTo>
                    <a:pt x="4848084" y="521697"/>
                  </a:lnTo>
                  <a:lnTo>
                    <a:pt x="0" y="521697"/>
                  </a:lnTo>
                  <a:close/>
                </a:path>
              </a:pathLst>
            </a:custGeom>
            <a:solidFill>
              <a:srgbClr val="F6D3D8"/>
            </a:solidFill>
          </p:spPr>
        </p:sp>
        <p:sp>
          <p:nvSpPr>
            <p:cNvPr id="4" name="TextBox 4"/>
            <p:cNvSpPr txBox="1"/>
            <p:nvPr/>
          </p:nvSpPr>
          <p:spPr>
            <a:xfrm>
              <a:off x="0" y="-47625"/>
              <a:ext cx="4848084" cy="569322"/>
            </a:xfrm>
            <a:prstGeom prst="rect">
              <a:avLst/>
            </a:prstGeom>
          </p:spPr>
          <p:txBody>
            <a:bodyPr lIns="50800" tIns="50800" rIns="50800" bIns="50800" rtlCol="0" anchor="ctr"/>
            <a:lstStyle/>
            <a:p>
              <a:pPr algn="ctr">
                <a:lnSpc>
                  <a:spcPts val="3559"/>
                </a:lnSpc>
              </a:pPr>
              <a:endParaRPr>
                <a:latin typeface="HG丸ｺﾞｼｯｸM-PRO" panose="020F0600000000000000" pitchFamily="50" charset="-128"/>
                <a:ea typeface="HG丸ｺﾞｼｯｸM-PRO" panose="020F0600000000000000" pitchFamily="50" charset="-128"/>
              </a:endParaRPr>
            </a:p>
          </p:txBody>
        </p:sp>
      </p:grpSp>
      <p:sp>
        <p:nvSpPr>
          <p:cNvPr id="5" name="Freeform 5"/>
          <p:cNvSpPr/>
          <p:nvPr/>
        </p:nvSpPr>
        <p:spPr>
          <a:xfrm>
            <a:off x="1088485" y="7505135"/>
            <a:ext cx="3721532" cy="2791149"/>
          </a:xfrm>
          <a:custGeom>
            <a:avLst/>
            <a:gdLst/>
            <a:ahLst/>
            <a:cxnLst/>
            <a:rect l="l" t="t" r="r" b="b"/>
            <a:pathLst>
              <a:path w="3721532" h="2791149">
                <a:moveTo>
                  <a:pt x="0" y="0"/>
                </a:moveTo>
                <a:lnTo>
                  <a:pt x="3721531" y="0"/>
                </a:lnTo>
                <a:lnTo>
                  <a:pt x="3721531" y="2791148"/>
                </a:lnTo>
                <a:lnTo>
                  <a:pt x="0" y="2791148"/>
                </a:lnTo>
                <a:lnTo>
                  <a:pt x="0" y="0"/>
                </a:lnTo>
                <a:close/>
              </a:path>
            </a:pathLst>
          </a:custGeom>
          <a:blipFill>
            <a:blip r:embed="rId2" cstate="email">
              <a:extLst>
                <a:ext uri="{28A0092B-C50C-407E-A947-70E740481C1C}">
                  <a14:useLocalDpi xmlns:a14="http://schemas.microsoft.com/office/drawing/2010/main"/>
                </a:ext>
              </a:extLst>
            </a:blip>
            <a:stretch>
              <a:fillRect/>
            </a:stretch>
          </a:blipFill>
        </p:spPr>
      </p:sp>
      <p:sp>
        <p:nvSpPr>
          <p:cNvPr id="6" name="Freeform 6"/>
          <p:cNvSpPr/>
          <p:nvPr/>
        </p:nvSpPr>
        <p:spPr>
          <a:xfrm>
            <a:off x="5260213" y="7505135"/>
            <a:ext cx="3709154" cy="2781865"/>
          </a:xfrm>
          <a:custGeom>
            <a:avLst/>
            <a:gdLst/>
            <a:ahLst/>
            <a:cxnLst/>
            <a:rect l="l" t="t" r="r" b="b"/>
            <a:pathLst>
              <a:path w="3709154" h="2781865">
                <a:moveTo>
                  <a:pt x="0" y="0"/>
                </a:moveTo>
                <a:lnTo>
                  <a:pt x="3709154" y="0"/>
                </a:lnTo>
                <a:lnTo>
                  <a:pt x="3709154" y="2781865"/>
                </a:lnTo>
                <a:lnTo>
                  <a:pt x="0" y="2781865"/>
                </a:lnTo>
                <a:lnTo>
                  <a:pt x="0" y="0"/>
                </a:lnTo>
                <a:close/>
              </a:path>
            </a:pathLst>
          </a:custGeom>
          <a:blipFill>
            <a:blip r:embed="rId3" cstate="email">
              <a:extLst>
                <a:ext uri="{28A0092B-C50C-407E-A947-70E740481C1C}">
                  <a14:useLocalDpi xmlns:a14="http://schemas.microsoft.com/office/drawing/2010/main"/>
                </a:ext>
              </a:extLst>
            </a:blip>
            <a:stretch>
              <a:fillRect/>
            </a:stretch>
          </a:blipFill>
        </p:spPr>
      </p:sp>
      <p:sp>
        <p:nvSpPr>
          <p:cNvPr id="7" name="Freeform 7"/>
          <p:cNvSpPr/>
          <p:nvPr/>
        </p:nvSpPr>
        <p:spPr>
          <a:xfrm>
            <a:off x="9419564" y="7505135"/>
            <a:ext cx="3956897" cy="2967673"/>
          </a:xfrm>
          <a:custGeom>
            <a:avLst/>
            <a:gdLst/>
            <a:ahLst/>
            <a:cxnLst/>
            <a:rect l="l" t="t" r="r" b="b"/>
            <a:pathLst>
              <a:path w="3956897" h="2967673">
                <a:moveTo>
                  <a:pt x="0" y="0"/>
                </a:moveTo>
                <a:lnTo>
                  <a:pt x="3956896" y="0"/>
                </a:lnTo>
                <a:lnTo>
                  <a:pt x="3956896" y="2967672"/>
                </a:lnTo>
                <a:lnTo>
                  <a:pt x="0" y="2967672"/>
                </a:lnTo>
                <a:lnTo>
                  <a:pt x="0" y="0"/>
                </a:lnTo>
                <a:close/>
              </a:path>
            </a:pathLst>
          </a:custGeom>
          <a:blipFill>
            <a:blip r:embed="rId4" cstate="email">
              <a:extLst>
                <a:ext uri="{28A0092B-C50C-407E-A947-70E740481C1C}">
                  <a14:useLocalDpi xmlns:a14="http://schemas.microsoft.com/office/drawing/2010/main"/>
                </a:ext>
              </a:extLst>
            </a:blip>
            <a:stretch>
              <a:fillRect/>
            </a:stretch>
          </a:blipFill>
        </p:spPr>
      </p:sp>
      <p:sp>
        <p:nvSpPr>
          <p:cNvPr id="8" name="Freeform 8"/>
          <p:cNvSpPr/>
          <p:nvPr/>
        </p:nvSpPr>
        <p:spPr>
          <a:xfrm>
            <a:off x="13826657" y="7505135"/>
            <a:ext cx="3721532" cy="2791149"/>
          </a:xfrm>
          <a:custGeom>
            <a:avLst/>
            <a:gdLst/>
            <a:ahLst/>
            <a:cxnLst/>
            <a:rect l="l" t="t" r="r" b="b"/>
            <a:pathLst>
              <a:path w="3721532" h="2791149">
                <a:moveTo>
                  <a:pt x="0" y="0"/>
                </a:moveTo>
                <a:lnTo>
                  <a:pt x="3721532" y="0"/>
                </a:lnTo>
                <a:lnTo>
                  <a:pt x="3721532" y="2791148"/>
                </a:lnTo>
                <a:lnTo>
                  <a:pt x="0" y="2791148"/>
                </a:lnTo>
                <a:lnTo>
                  <a:pt x="0" y="0"/>
                </a:lnTo>
                <a:close/>
              </a:path>
            </a:pathLst>
          </a:custGeom>
          <a:blipFill>
            <a:blip r:embed="rId5" cstate="email">
              <a:extLst>
                <a:ext uri="{28A0092B-C50C-407E-A947-70E740481C1C}">
                  <a14:useLocalDpi xmlns:a14="http://schemas.microsoft.com/office/drawing/2010/main"/>
                </a:ext>
              </a:extLst>
            </a:blip>
            <a:stretch>
              <a:fillRect/>
            </a:stretch>
          </a:blipFill>
        </p:spPr>
      </p:sp>
      <p:sp>
        <p:nvSpPr>
          <p:cNvPr id="9" name="TextBox 9"/>
          <p:cNvSpPr txBox="1"/>
          <p:nvPr/>
        </p:nvSpPr>
        <p:spPr>
          <a:xfrm>
            <a:off x="1028700" y="3625560"/>
            <a:ext cx="19100022" cy="3327125"/>
          </a:xfrm>
          <a:prstGeom prst="rect">
            <a:avLst/>
          </a:prstGeom>
        </p:spPr>
        <p:txBody>
          <a:bodyPr lIns="0" tIns="0" rIns="0" bIns="0" rtlCol="0" anchor="t">
            <a:spAutoFit/>
          </a:bodyPr>
          <a:lstStyle/>
          <a:p>
            <a:pPr algn="l">
              <a:lnSpc>
                <a:spcPts val="6665"/>
              </a:lnSpc>
            </a:pPr>
            <a:r>
              <a:rPr lang="en-US" sz="4760" b="1" spc="442">
                <a:solidFill>
                  <a:srgbClr val="393132"/>
                </a:solidFill>
                <a:latin typeface="HG丸ｺﾞｼｯｸM-PRO" panose="020F0600000000000000" pitchFamily="50" charset="-128"/>
                <a:ea typeface="HG丸ｺﾞｼｯｸM-PRO" panose="020F0600000000000000" pitchFamily="50" charset="-128"/>
                <a:cs typeface="UDデジタル教科書体NPL Medium"/>
                <a:sym typeface="UDデジタル教科書体NPL Medium"/>
              </a:rPr>
              <a:t>5/26㈰ 　おはなしキャンプ「絵本交換会｣</a:t>
            </a:r>
          </a:p>
          <a:p>
            <a:pPr algn="l">
              <a:lnSpc>
                <a:spcPts val="6665"/>
              </a:lnSpc>
            </a:pPr>
            <a:r>
              <a:rPr lang="en-US" sz="4760" b="1" spc="442">
                <a:solidFill>
                  <a:srgbClr val="393132"/>
                </a:solidFill>
                <a:latin typeface="HG丸ｺﾞｼｯｸM-PRO" panose="020F0600000000000000" pitchFamily="50" charset="-128"/>
                <a:ea typeface="HG丸ｺﾞｼｯｸM-PRO" panose="020F0600000000000000" pitchFamily="50" charset="-128"/>
                <a:cs typeface="UDデジタル教科書体NPL Medium"/>
                <a:sym typeface="UDデジタル教科書体NPL Medium"/>
              </a:rPr>
              <a:t>6/2㈰ 　子ども服交換会「モッテキテモッテッテ」</a:t>
            </a:r>
          </a:p>
          <a:p>
            <a:pPr algn="l">
              <a:lnSpc>
                <a:spcPts val="6665"/>
              </a:lnSpc>
            </a:pPr>
            <a:r>
              <a:rPr lang="en-US" sz="4760" b="1" spc="442">
                <a:solidFill>
                  <a:srgbClr val="393132"/>
                </a:solidFill>
                <a:latin typeface="HG丸ｺﾞｼｯｸM-PRO" panose="020F0600000000000000" pitchFamily="50" charset="-128"/>
                <a:ea typeface="HG丸ｺﾞｼｯｸM-PRO" panose="020F0600000000000000" pitchFamily="50" charset="-128"/>
                <a:cs typeface="UDデジタル教科書体NPL Medium"/>
                <a:sym typeface="UDデジタル教科書体NPL Medium"/>
              </a:rPr>
              <a:t>6/30㈰ 「府中子育てフェスティバル」</a:t>
            </a:r>
          </a:p>
          <a:p>
            <a:pPr algn="l">
              <a:lnSpc>
                <a:spcPts val="6665"/>
              </a:lnSpc>
            </a:pPr>
            <a:r>
              <a:rPr lang="en-US" sz="4760" b="1" spc="442">
                <a:solidFill>
                  <a:srgbClr val="393132"/>
                </a:solidFill>
                <a:latin typeface="HG丸ｺﾞｼｯｸM-PRO" panose="020F0600000000000000" pitchFamily="50" charset="-128"/>
                <a:ea typeface="HG丸ｺﾞｼｯｸM-PRO" panose="020F0600000000000000" pitchFamily="50" charset="-128"/>
                <a:cs typeface="UDデジタル教科書体NPL Medium"/>
                <a:sym typeface="UDデジタル教科書体NPL Medium"/>
              </a:rPr>
              <a:t>9/27㈮ 「第15回ひろげよう！子育てひろばのわ」</a:t>
            </a:r>
          </a:p>
        </p:txBody>
      </p:sp>
      <p:sp>
        <p:nvSpPr>
          <p:cNvPr id="10" name="TextBox 10"/>
          <p:cNvSpPr txBox="1"/>
          <p:nvPr/>
        </p:nvSpPr>
        <p:spPr>
          <a:xfrm>
            <a:off x="529364" y="507764"/>
            <a:ext cx="15106149" cy="859210"/>
          </a:xfrm>
          <a:prstGeom prst="rect">
            <a:avLst/>
          </a:prstGeom>
        </p:spPr>
        <p:txBody>
          <a:bodyPr lIns="0" tIns="0" rIns="0" bIns="0" rtlCol="0" anchor="t">
            <a:spAutoFit/>
          </a:bodyPr>
          <a:lstStyle/>
          <a:p>
            <a:pPr algn="l">
              <a:lnSpc>
                <a:spcPts val="7674"/>
              </a:lnSpc>
            </a:pPr>
            <a:r>
              <a:rPr lang="en-US" sz="5481" b="1" spc="509" dirty="0">
                <a:solidFill>
                  <a:srgbClr val="DD5C6F"/>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2024年助成対象事業　</a:t>
            </a:r>
            <a:r>
              <a:rPr lang="en-US" sz="5481" b="1" spc="509" dirty="0" err="1">
                <a:solidFill>
                  <a:srgbClr val="DD5C6F"/>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活動報告</a:t>
            </a:r>
            <a:r>
              <a:rPr lang="ja-JP" altLang="en-US" sz="5481" b="1" spc="509" dirty="0">
                <a:solidFill>
                  <a:srgbClr val="DD5C6F"/>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rPr>
              <a:t>③</a:t>
            </a:r>
            <a:endParaRPr lang="en-US" sz="5481" b="1" spc="509" dirty="0">
              <a:solidFill>
                <a:srgbClr val="DD5C6F"/>
              </a:solidFill>
              <a:latin typeface="HG丸ｺﾞｼｯｸM-PRO" panose="020F0600000000000000" pitchFamily="50" charset="-128"/>
              <a:ea typeface="HG丸ｺﾞｼｯｸM-PRO" panose="020F0600000000000000" pitchFamily="50" charset="-128"/>
              <a:cs typeface="UDデジタル教科書体NPL Bold"/>
              <a:sym typeface="UDデジタル教科書体NPL Bold"/>
            </a:endParaRPr>
          </a:p>
        </p:txBody>
      </p:sp>
      <p:sp>
        <p:nvSpPr>
          <p:cNvPr id="11" name="TextBox 11"/>
          <p:cNvSpPr txBox="1"/>
          <p:nvPr/>
        </p:nvSpPr>
        <p:spPr>
          <a:xfrm>
            <a:off x="529364" y="2221739"/>
            <a:ext cx="13704829" cy="859210"/>
          </a:xfrm>
          <a:prstGeom prst="rect">
            <a:avLst/>
          </a:prstGeom>
        </p:spPr>
        <p:txBody>
          <a:bodyPr lIns="0" tIns="0" rIns="0" bIns="0" rtlCol="0" anchor="t">
            <a:spAutoFit/>
          </a:bodyPr>
          <a:lstStyle/>
          <a:p>
            <a:pPr algn="l">
              <a:lnSpc>
                <a:spcPts val="7674"/>
              </a:lnSpc>
            </a:pPr>
            <a:r>
              <a:rPr lang="en-US" sz="5481" spc="509">
                <a:solidFill>
                  <a:srgbClr val="E28B98"/>
                </a:solidFill>
                <a:latin typeface="HG丸ｺﾞｼｯｸM-PRO" panose="020F0600000000000000" pitchFamily="50" charset="-128"/>
                <a:ea typeface="HG丸ｺﾞｼｯｸM-PRO" panose="020F0600000000000000" pitchFamily="50" charset="-128"/>
                <a:cs typeface="IPAex 明朝"/>
                <a:sym typeface="IPAex 明朝"/>
              </a:rPr>
              <a:t>イベント出展及び団体PR</a:t>
            </a:r>
          </a:p>
        </p:txBody>
      </p:sp>
    </p:spTree>
  </p:cSld>
  <p:clrMapOvr>
    <a:masterClrMapping/>
  </p:clrMapOvr>
  <p:transition>
    <p:fad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250</Words>
  <Application>Microsoft Office PowerPoint</Application>
  <PresentationFormat>ユーザー設定</PresentationFormat>
  <Paragraphs>95</Paragraphs>
  <Slides>12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12</vt:i4>
      </vt:variant>
    </vt:vector>
  </HeadingPairs>
  <TitlesOfParts>
    <vt:vector size="16" baseType="lpstr">
      <vt:lpstr>HG丸ｺﾞｼｯｸM-PRO</vt:lpstr>
      <vt:lpstr>Arial</vt:lpstr>
      <vt:lpstr>Calibri</vt:lpstr>
      <vt:lpstr>Office Theme</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2025-05-07T11:11:53Z</dcterms:created>
  <dcterms:modified xsi:type="dcterms:W3CDTF">2025-05-08T01:13:49Z</dcterms:modified>
  <dc:identifier/>
</cp:coreProperties>
</file>