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8" r:id="rId3"/>
    <p:sldId id="259" r:id="rId4"/>
    <p:sldId id="260" r:id="rId5"/>
    <p:sldId id="261" r:id="rId6"/>
    <p:sldId id="262" r:id="rId7"/>
    <p:sldId id="257" r:id="rId8"/>
    <p:sldId id="263" r:id="rId9"/>
    <p:sldId id="266" r:id="rId10"/>
    <p:sldId id="267" r:id="rId11"/>
    <p:sldId id="265" r:id="rId12"/>
    <p:sldId id="268" r:id="rId13"/>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Objects="1" showGuides="1">
      <p:cViewPr varScale="1">
        <p:scale>
          <a:sx n="110" d="100"/>
          <a:sy n="110" d="100"/>
        </p:scale>
        <p:origin x="1242" y="114"/>
      </p:cViewPr>
      <p:guideLst>
        <p:guide orient="horz" pos="2160"/>
        <p:guide pos="32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0669-FBF3-4BDA-AB0E-00F02BC47AD4}" type="datetimeFigureOut">
              <a:rPr kumimoji="1" lang="ja-JP" altLang="en-US" smtClean="0"/>
              <a:t>2025/5/12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C1DE6-2A6B-473B-9808-02DB66F4A761}" type="slidenum">
              <a:rPr kumimoji="1" lang="ja-JP" altLang="en-US" smtClean="0"/>
              <a:t>‹#›</a:t>
            </a:fld>
            <a:endParaRPr kumimoji="1" lang="ja-JP" altLang="en-US"/>
          </a:p>
        </p:txBody>
      </p:sp>
    </p:spTree>
    <p:extLst>
      <p:ext uri="{BB962C8B-B14F-4D97-AF65-F5344CB8AC3E}">
        <p14:creationId xmlns:p14="http://schemas.microsoft.com/office/powerpoint/2010/main" val="3817707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B160C-3AEB-495D-9B93-0841BF91A610}" type="datetimeFigureOut">
              <a:rPr kumimoji="1" lang="ja-JP" altLang="en-US" smtClean="0"/>
              <a:t>2025/5/12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BF8A9-12A4-4559-ADFF-A18CF163A2AA}" type="slidenum">
              <a:rPr kumimoji="1" lang="ja-JP" altLang="en-US" smtClean="0"/>
              <a:t>‹#›</a:t>
            </a:fld>
            <a:endParaRPr kumimoji="1" lang="ja-JP" altLang="en-US"/>
          </a:p>
        </p:txBody>
      </p:sp>
    </p:spTree>
    <p:extLst>
      <p:ext uri="{BB962C8B-B14F-4D97-AF65-F5344CB8AC3E}">
        <p14:creationId xmlns:p14="http://schemas.microsoft.com/office/powerpoint/2010/main" val="116603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475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36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F53AB9-A951-4390-B41F-750C8B508E6E}"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300477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25146E-667B-4355-8ADE-88814F9A38CA}"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42826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6D2FF-5DD0-4358-AB34-A35C917CF847}"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396835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42A4E2-B19C-4446-88EA-666D2A91A2E8}"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412793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F0234E-0061-47DE-9C73-18BA503AE82F}" type="datetime1">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35952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B5340F-FDE7-428A-9089-6DD0D83533EE}"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269825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2B1F93-C006-4FE7-9834-3780A36B5CDA}" type="datetime1">
              <a:rPr kumimoji="1" lang="ja-JP" altLang="en-US" smtClean="0"/>
              <a:t>2025/5/12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19894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6B6F22-6C1B-4C28-884A-171070B9E8EF}" type="datetime1">
              <a:rPr kumimoji="1" lang="ja-JP" altLang="en-US" smtClean="0"/>
              <a:t>2025/5/12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105007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E2CDD-5204-4488-92ED-87702BD3FEE3}" type="datetime1">
              <a:rPr kumimoji="1" lang="ja-JP" altLang="en-US" smtClean="0"/>
              <a:t>2025/5/12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250139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16CF8-6D37-4ACF-B36B-39B090833B5C}"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16489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47EAFE-B6F6-4697-9F89-25DA8084A94E}" type="datetime1">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292956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396D0-B17E-48F9-B695-0CECA39DB350}" type="datetime1">
              <a:rPr kumimoji="1" lang="ja-JP" altLang="en-US" smtClean="0"/>
              <a:t>2025/5/12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1BEE9-9FFD-41CA-A0FF-8A1E22872B58}" type="slidenum">
              <a:rPr kumimoji="1" lang="ja-JP" altLang="en-US" smtClean="0"/>
              <a:t>‹#›</a:t>
            </a:fld>
            <a:endParaRPr kumimoji="1" lang="ja-JP" altLang="en-US"/>
          </a:p>
        </p:txBody>
      </p:sp>
    </p:spTree>
    <p:extLst>
      <p:ext uri="{BB962C8B-B14F-4D97-AF65-F5344CB8AC3E}">
        <p14:creationId xmlns:p14="http://schemas.microsoft.com/office/powerpoint/2010/main" val="3684229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prtimes.jp/main/html/rd/p/000000004.000119625.html" TargetMode="External"/><Relationship Id="rId7" Type="http://schemas.openxmlformats.org/officeDocument/2006/relationships/image" Target="../media/image37.jpeg"/><Relationship Id="rId2" Type="http://schemas.openxmlformats.org/officeDocument/2006/relationships/hyperlink" Target="https://prtimes.jp/main/html/rd/p/000000001.000119625.html"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prtimes.jp/main/html/rd/p/000000005.000119625.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00863" y="2382266"/>
            <a:ext cx="8073897" cy="1902893"/>
          </a:xfrm>
          <a:prstGeom prst="rect">
            <a:avLst/>
          </a:prstGeom>
          <a:noFill/>
        </p:spPr>
        <p:txBody>
          <a:bodyPr wrap="square" rtlCol="0">
            <a:spAutoFit/>
          </a:bodyPr>
          <a:lstStyle/>
          <a:p>
            <a:pPr algn="ctr">
              <a:lnSpc>
                <a:spcPct val="200000"/>
              </a:lnSpc>
            </a:pPr>
            <a:r>
              <a:rPr lang="ja-JP" altLang="en-US" sz="3250" b="1" dirty="0">
                <a:latin typeface="BIZ UDPゴシック" panose="020B0400000000000000" pitchFamily="50" charset="-128"/>
                <a:ea typeface="BIZ UDPゴシック" panose="020B0400000000000000" pitchFamily="50" charset="-128"/>
              </a:rPr>
              <a:t>二期会</a:t>
            </a:r>
            <a:r>
              <a:rPr lang="en-US" altLang="ja-JP" sz="3250" b="1" dirty="0">
                <a:latin typeface="BIZ UDPゴシック" panose="020B0400000000000000" pitchFamily="50" charset="-128"/>
                <a:ea typeface="BIZ UDPゴシック" panose="020B0400000000000000" pitchFamily="50" charset="-128"/>
              </a:rPr>
              <a:t>BLOC</a:t>
            </a:r>
            <a:r>
              <a:rPr lang="ja-JP" altLang="en-US" sz="3250" b="1" dirty="0">
                <a:latin typeface="BIZ UDPゴシック" panose="020B0400000000000000" pitchFamily="50" charset="-128"/>
                <a:ea typeface="BIZ UDPゴシック" panose="020B0400000000000000" pitchFamily="50" charset="-128"/>
              </a:rPr>
              <a:t>ポケットオペラ</a:t>
            </a:r>
            <a:endParaRPr lang="en-US" altLang="ja-JP" sz="3250" b="1" dirty="0">
              <a:latin typeface="BIZ UDPゴシック" panose="020B0400000000000000" pitchFamily="50" charset="-128"/>
              <a:ea typeface="BIZ UDPゴシック" panose="020B0400000000000000" pitchFamily="50" charset="-128"/>
            </a:endParaRPr>
          </a:p>
          <a:p>
            <a:pPr algn="ctr">
              <a:lnSpc>
                <a:spcPct val="200000"/>
              </a:lnSpc>
            </a:pPr>
            <a:r>
              <a:rPr lang="en-US" altLang="zh-TW" sz="3250" b="1" dirty="0">
                <a:latin typeface="BIZ UDPゴシック" panose="020B0400000000000000" pitchFamily="50" charset="-128"/>
                <a:ea typeface="BIZ UDPゴシック" panose="020B0400000000000000" pitchFamily="50" charset="-128"/>
              </a:rPr>
              <a:t>2024</a:t>
            </a:r>
            <a:r>
              <a:rPr lang="zh-TW" altLang="en-US" sz="3250" b="1" dirty="0">
                <a:latin typeface="BIZ UDPゴシック" panose="020B0400000000000000" pitchFamily="50" charset="-128"/>
                <a:ea typeface="BIZ UDPゴシック" panose="020B0400000000000000" pitchFamily="50" charset="-128"/>
              </a:rPr>
              <a:t>年</a:t>
            </a:r>
            <a:r>
              <a:rPr lang="ja-JP" altLang="en-US" sz="3250" b="1" dirty="0">
                <a:latin typeface="BIZ UDPゴシック" panose="020B0400000000000000" pitchFamily="50" charset="-128"/>
                <a:ea typeface="BIZ UDPゴシック" panose="020B0400000000000000" pitchFamily="50" charset="-128"/>
              </a:rPr>
              <a:t>度 草の根育成</a:t>
            </a:r>
            <a:r>
              <a:rPr lang="zh-TW" altLang="en-US" sz="3250" b="1" dirty="0">
                <a:latin typeface="BIZ UDPゴシック" panose="020B0400000000000000" pitchFamily="50" charset="-128"/>
                <a:ea typeface="BIZ UDPゴシック" panose="020B0400000000000000" pitchFamily="50" charset="-128"/>
              </a:rPr>
              <a:t>助成事業報告発表</a:t>
            </a:r>
            <a:endParaRPr lang="ja-JP" altLang="en-US" sz="3250" b="1"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6775" y="0"/>
            <a:ext cx="9906000" cy="1608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正方形/長方形 9"/>
          <p:cNvSpPr/>
          <p:nvPr/>
        </p:nvSpPr>
        <p:spPr>
          <a:xfrm>
            <a:off x="0" y="5248663"/>
            <a:ext cx="9906000" cy="1608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1</a:t>
            </a:fld>
            <a:endParaRPr kumimoji="1" lang="ja-JP" altLang="en-US"/>
          </a:p>
        </p:txBody>
      </p:sp>
    </p:spTree>
    <p:extLst>
      <p:ext uri="{BB962C8B-B14F-4D97-AF65-F5344CB8AC3E}">
        <p14:creationId xmlns:p14="http://schemas.microsoft.com/office/powerpoint/2010/main" val="305760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53975" y="2132526"/>
            <a:ext cx="2805509" cy="1579500"/>
          </a:xfrm>
        </p:spPr>
      </p:pic>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10</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000" y="4419057"/>
            <a:ext cx="2805511" cy="15795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0298" y="4425914"/>
            <a:ext cx="2805510" cy="15795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245" y="2131985"/>
            <a:ext cx="2805510" cy="1579500"/>
          </a:xfrm>
          <a:prstGeom prst="rect">
            <a:avLst/>
          </a:prstGeom>
        </p:spPr>
      </p:pic>
      <p:sp>
        <p:nvSpPr>
          <p:cNvPr id="13" name="テキスト ボックス 12"/>
          <p:cNvSpPr txBox="1"/>
          <p:nvPr/>
        </p:nvSpPr>
        <p:spPr>
          <a:xfrm>
            <a:off x="403924" y="1722195"/>
            <a:ext cx="1082348"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公演の様子</a:t>
            </a:r>
          </a:p>
        </p:txBody>
      </p:sp>
      <p:sp>
        <p:nvSpPr>
          <p:cNvPr id="14" name="テキスト ボックス 13"/>
          <p:cNvSpPr txBox="1"/>
          <p:nvPr/>
        </p:nvSpPr>
        <p:spPr>
          <a:xfrm>
            <a:off x="403923" y="3917134"/>
            <a:ext cx="1869423"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公演後</a:t>
            </a:r>
            <a:r>
              <a:rPr lang="ja-JP" altLang="en-US" sz="1300" dirty="0">
                <a:latin typeface="BIZ UDPゴシック" panose="020B0400000000000000" pitchFamily="50" charset="-128"/>
                <a:ea typeface="BIZ UDPゴシック" panose="020B0400000000000000" pitchFamily="50" charset="-128"/>
              </a:rPr>
              <a:t>のロビーの様子</a:t>
            </a: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546" y="2132526"/>
            <a:ext cx="2805506" cy="157950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9" name="正方形/長方形 18"/>
          <p:cNvSpPr/>
          <p:nvPr/>
        </p:nvSpPr>
        <p:spPr>
          <a:xfrm>
            <a:off x="564372" y="492866"/>
            <a:ext cx="2935419"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草の根育成</a:t>
            </a:r>
            <a:r>
              <a:rPr lang="zh-TW" altLang="en-US" sz="1950" b="1" dirty="0">
                <a:latin typeface="BIZ UDPゴシック" panose="020B0400000000000000" pitchFamily="50" charset="-128"/>
                <a:ea typeface="BIZ UDPゴシック" panose="020B0400000000000000" pitchFamily="50" charset="-128"/>
              </a:rPr>
              <a:t>事業</a:t>
            </a:r>
            <a:r>
              <a:rPr lang="ja-JP" altLang="en-US" sz="1950" b="1" dirty="0">
                <a:latin typeface="BIZ UDPゴシック" panose="020B0400000000000000" pitchFamily="50" charset="-128"/>
                <a:ea typeface="BIZ UDPゴシック" panose="020B0400000000000000" pitchFamily="50" charset="-128"/>
              </a:rPr>
              <a:t>実施報告</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515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207" y="-6605"/>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テキスト ボックス 5"/>
          <p:cNvSpPr txBox="1"/>
          <p:nvPr/>
        </p:nvSpPr>
        <p:spPr>
          <a:xfrm>
            <a:off x="364452" y="1597591"/>
            <a:ext cx="9216662" cy="4524315"/>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【2025</a:t>
            </a:r>
            <a:r>
              <a:rPr lang="ja-JP" altLang="en-US" sz="1200" dirty="0">
                <a:latin typeface="BIZ UDPゴシック" panose="020B0400000000000000" pitchFamily="50" charset="-128"/>
                <a:ea typeface="BIZ UDPゴシック" panose="020B0400000000000000" pitchFamily="50" charset="-128"/>
              </a:rPr>
              <a:t>年度　二期会</a:t>
            </a:r>
            <a:r>
              <a:rPr lang="en-US" altLang="ja-JP" sz="1200" dirty="0">
                <a:latin typeface="BIZ UDPゴシック" panose="020B0400000000000000" pitchFamily="50" charset="-128"/>
                <a:ea typeface="BIZ UDPゴシック" panose="020B0400000000000000" pitchFamily="50" charset="-128"/>
              </a:rPr>
              <a:t>BLOC</a:t>
            </a:r>
            <a:r>
              <a:rPr lang="ja-JP" altLang="en-US" sz="1200" dirty="0">
                <a:latin typeface="BIZ UDPゴシック" panose="020B0400000000000000" pitchFamily="50" charset="-128"/>
                <a:ea typeface="BIZ UDPゴシック" panose="020B0400000000000000" pitchFamily="50" charset="-128"/>
              </a:rPr>
              <a:t>ポケットオペラの活動</a:t>
            </a:r>
            <a:r>
              <a:rPr lang="en-US" altLang="ja-JP" sz="1200" dirty="0">
                <a:latin typeface="BIZ UDPゴシック" panose="020B0400000000000000" pitchFamily="50" charset="-128"/>
                <a:ea typeface="BIZ UDPゴシック" panose="020B0400000000000000" pitchFamily="50" charset="-128"/>
              </a:rPr>
              <a:t>】</a:t>
            </a: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主催事業</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◆オペラ</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子どもと魔法</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～プレトーク付き</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日程　</a:t>
            </a:r>
            <a:r>
              <a:rPr lang="en-US" altLang="zh-TW" sz="1200" dirty="0">
                <a:latin typeface="BIZ UDPゴシック" panose="020B0400000000000000" pitchFamily="50" charset="-128"/>
                <a:ea typeface="BIZ UDPゴシック" panose="020B0400000000000000" pitchFamily="50" charset="-128"/>
              </a:rPr>
              <a:t>2025</a:t>
            </a:r>
            <a:r>
              <a:rPr lang="zh-TW" altLang="en-US" sz="1200" dirty="0">
                <a:latin typeface="BIZ UDPゴシック" panose="020B0400000000000000" pitchFamily="50" charset="-128"/>
                <a:ea typeface="BIZ UDPゴシック" panose="020B0400000000000000" pitchFamily="50" charset="-128"/>
              </a:rPr>
              <a:t>年</a:t>
            </a:r>
            <a:r>
              <a:rPr lang="en-US" altLang="zh-TW" sz="1200" dirty="0">
                <a:latin typeface="BIZ UDPゴシック" panose="020B0400000000000000" pitchFamily="50" charset="-128"/>
                <a:ea typeface="BIZ UDPゴシック" panose="020B0400000000000000" pitchFamily="50" charset="-128"/>
              </a:rPr>
              <a:t>8</a:t>
            </a:r>
            <a:r>
              <a:rPr lang="zh-TW" altLang="en-US" sz="1200" dirty="0">
                <a:latin typeface="BIZ UDPゴシック" panose="020B0400000000000000" pitchFamily="50" charset="-128"/>
                <a:ea typeface="BIZ UDPゴシック" panose="020B0400000000000000" pitchFamily="50" charset="-128"/>
              </a:rPr>
              <a:t>月</a:t>
            </a:r>
            <a:r>
              <a:rPr lang="en-US" altLang="zh-TW" sz="1200" dirty="0">
                <a:latin typeface="BIZ UDPゴシック" panose="020B0400000000000000" pitchFamily="50" charset="-128"/>
                <a:ea typeface="BIZ UDPゴシック" panose="020B0400000000000000" pitchFamily="50" charset="-128"/>
              </a:rPr>
              <a:t>30</a:t>
            </a:r>
            <a:r>
              <a:rPr lang="zh-TW" altLang="en-US" sz="1200" dirty="0">
                <a:latin typeface="BIZ UDPゴシック" panose="020B0400000000000000" pitchFamily="50" charset="-128"/>
                <a:ea typeface="BIZ UDPゴシック" panose="020B0400000000000000" pitchFamily="50" charset="-128"/>
              </a:rPr>
              <a:t>日</a:t>
            </a:r>
            <a:r>
              <a:rPr lang="en-US" altLang="zh-TW" sz="1200" dirty="0">
                <a:latin typeface="BIZ UDPゴシック" panose="020B0400000000000000" pitchFamily="50" charset="-128"/>
                <a:ea typeface="BIZ UDPゴシック" panose="020B0400000000000000" pitchFamily="50" charset="-128"/>
              </a:rPr>
              <a:t>(</a:t>
            </a:r>
            <a:r>
              <a:rPr lang="zh-TW" altLang="en-US" sz="1200" dirty="0">
                <a:latin typeface="BIZ UDPゴシック" panose="020B0400000000000000" pitchFamily="50" charset="-128"/>
                <a:ea typeface="BIZ UDPゴシック" panose="020B0400000000000000" pitchFamily="50" charset="-128"/>
              </a:rPr>
              <a:t>土</a:t>
            </a:r>
            <a:r>
              <a:rPr lang="en-US" altLang="zh-TW"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zh-TW" altLang="en-US" sz="1200" dirty="0">
                <a:latin typeface="BIZ UDPゴシック" panose="020B0400000000000000" pitchFamily="50" charset="-128"/>
                <a:ea typeface="BIZ UDPゴシック" panose="020B0400000000000000" pitchFamily="50" charset="-128"/>
              </a:rPr>
              <a:t>昼公演 </a:t>
            </a:r>
            <a:r>
              <a:rPr lang="en-US" altLang="zh-TW" sz="1200" dirty="0">
                <a:latin typeface="BIZ UDPゴシック" panose="020B0400000000000000" pitchFamily="50" charset="-128"/>
                <a:ea typeface="BIZ UDPゴシック" panose="020B0400000000000000" pitchFamily="50" charset="-128"/>
              </a:rPr>
              <a:t>13:30</a:t>
            </a:r>
            <a:r>
              <a:rPr lang="zh-TW" altLang="en-US" sz="1200" dirty="0">
                <a:latin typeface="BIZ UDPゴシック" panose="020B0400000000000000" pitchFamily="50" charset="-128"/>
                <a:ea typeface="BIZ UDPゴシック" panose="020B0400000000000000" pitchFamily="50" charset="-128"/>
              </a:rPr>
              <a:t>開演 </a:t>
            </a:r>
            <a:r>
              <a:rPr lang="en-US" altLang="zh-TW" sz="1200" dirty="0">
                <a:latin typeface="BIZ UDPゴシック" panose="020B0400000000000000" pitchFamily="50" charset="-128"/>
                <a:ea typeface="BIZ UDPゴシック" panose="020B0400000000000000" pitchFamily="50" charset="-128"/>
              </a:rPr>
              <a:t>(13:00</a:t>
            </a:r>
            <a:r>
              <a:rPr lang="zh-TW" altLang="en-US" sz="1200" dirty="0">
                <a:latin typeface="BIZ UDPゴシック" panose="020B0400000000000000" pitchFamily="50" charset="-128"/>
                <a:ea typeface="BIZ UDPゴシック" panose="020B0400000000000000" pitchFamily="50" charset="-128"/>
              </a:rPr>
              <a:t>開場</a:t>
            </a:r>
            <a:r>
              <a:rPr lang="en-US" altLang="zh-TW"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a:t>
            </a:r>
            <a:r>
              <a:rPr lang="zh-TW" altLang="en-US" sz="1200" dirty="0">
                <a:latin typeface="BIZ UDPゴシック" panose="020B0400000000000000" pitchFamily="50" charset="-128"/>
                <a:ea typeface="BIZ UDPゴシック" panose="020B0400000000000000" pitchFamily="50" charset="-128"/>
              </a:rPr>
              <a:t>夜公演 </a:t>
            </a:r>
            <a:r>
              <a:rPr lang="en-US" altLang="zh-TW" sz="1200" dirty="0">
                <a:latin typeface="BIZ UDPゴシック" panose="020B0400000000000000" pitchFamily="50" charset="-128"/>
                <a:ea typeface="BIZ UDPゴシック" panose="020B0400000000000000" pitchFamily="50" charset="-128"/>
              </a:rPr>
              <a:t>17:30</a:t>
            </a:r>
            <a:r>
              <a:rPr lang="zh-TW" altLang="en-US" sz="1200" dirty="0">
                <a:latin typeface="BIZ UDPゴシック" panose="020B0400000000000000" pitchFamily="50" charset="-128"/>
                <a:ea typeface="BIZ UDPゴシック" panose="020B0400000000000000" pitchFamily="50" charset="-128"/>
              </a:rPr>
              <a:t>開演 </a:t>
            </a:r>
            <a:r>
              <a:rPr lang="en-US" altLang="zh-TW" sz="1200" dirty="0">
                <a:latin typeface="BIZ UDPゴシック" panose="020B0400000000000000" pitchFamily="50" charset="-128"/>
                <a:ea typeface="BIZ UDPゴシック" panose="020B0400000000000000" pitchFamily="50" charset="-128"/>
              </a:rPr>
              <a:t>(17:00</a:t>
            </a:r>
            <a:r>
              <a:rPr lang="zh-TW" altLang="en-US" sz="1200" dirty="0">
                <a:latin typeface="BIZ UDPゴシック" panose="020B0400000000000000" pitchFamily="50" charset="-128"/>
                <a:ea typeface="BIZ UDPゴシック" panose="020B0400000000000000" pitchFamily="50" charset="-128"/>
              </a:rPr>
              <a:t>開場</a:t>
            </a:r>
            <a:r>
              <a:rPr lang="en-US" altLang="zh-TW"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　　会場　東京ウィメンズプラザ　ホール</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内容</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・ラヴェル生誕</a:t>
            </a:r>
            <a:r>
              <a:rPr lang="en-US" altLang="ja-JP" sz="1200" dirty="0">
                <a:latin typeface="BIZ UDPゴシック" panose="020B0400000000000000" pitchFamily="50" charset="-128"/>
                <a:ea typeface="BIZ UDPゴシック" panose="020B0400000000000000" pitchFamily="50" charset="-128"/>
              </a:rPr>
              <a:t>150</a:t>
            </a:r>
            <a:r>
              <a:rPr lang="ja-JP" altLang="en-US" sz="1200" dirty="0">
                <a:latin typeface="BIZ UDPゴシック" panose="020B0400000000000000" pitchFamily="50" charset="-128"/>
                <a:ea typeface="BIZ UDPゴシック" panose="020B0400000000000000" pitchFamily="50" charset="-128"/>
              </a:rPr>
              <a:t>年を記念して作曲家フィーチャー・シリーズ</a:t>
            </a:r>
            <a:r>
              <a:rPr lang="en-US" altLang="ja-JP" sz="1200" dirty="0">
                <a:latin typeface="BIZ UDPゴシック" panose="020B0400000000000000" pitchFamily="50" charset="-128"/>
                <a:ea typeface="BIZ UDPゴシック" panose="020B0400000000000000" pitchFamily="50" charset="-128"/>
              </a:rPr>
              <a:t>vol.3</a:t>
            </a:r>
            <a:r>
              <a:rPr lang="ja-JP" altLang="en-US" sz="1200" dirty="0">
                <a:latin typeface="BIZ UDPゴシック" panose="020B0400000000000000" pitchFamily="50" charset="-128"/>
                <a:ea typeface="BIZ UDPゴシック" panose="020B0400000000000000" pitchFamily="50" charset="-128"/>
              </a:rPr>
              <a:t>として公演。</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・演奏時間</a:t>
            </a:r>
            <a:r>
              <a:rPr lang="en-US" altLang="ja-JP" sz="1200" dirty="0">
                <a:latin typeface="BIZ UDPゴシック" panose="020B0400000000000000" pitchFamily="50" charset="-128"/>
                <a:ea typeface="BIZ UDPゴシック" panose="020B0400000000000000" pitchFamily="50" charset="-128"/>
              </a:rPr>
              <a:t>45</a:t>
            </a:r>
            <a:r>
              <a:rPr lang="ja-JP" altLang="en-US" sz="1200" dirty="0">
                <a:latin typeface="BIZ UDPゴシック" panose="020B0400000000000000" pitchFamily="50" charset="-128"/>
                <a:ea typeface="BIZ UDPゴシック" panose="020B0400000000000000" pitchFamily="50" charset="-128"/>
              </a:rPr>
              <a:t>分、主人公は小学生の男の子ということで、小学生くらいの年代であれば内容を理解し鑑賞ができる作品。</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・プレトークを付け、解説をつけることでより楽しめる公演にする。</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◆地方でのファミリー層向けコンサート（計画中）</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日程　</a:t>
            </a:r>
            <a:r>
              <a:rPr lang="en-US" altLang="ja-JP" sz="1200" dirty="0">
                <a:latin typeface="BIZ UDPゴシック" panose="020B0400000000000000" pitchFamily="50" charset="-128"/>
                <a:ea typeface="BIZ UDPゴシック" panose="020B0400000000000000" pitchFamily="50" charset="-128"/>
              </a:rPr>
              <a:t>2025</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月頃</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共催事業</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◆オペラ</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ヘンゼルとグレーテル</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学芸大学アート・アスレチック教育センターとの協働企画</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　　日程　</a:t>
            </a:r>
            <a:r>
              <a:rPr lang="en-US" altLang="zh-TW" sz="1200" dirty="0">
                <a:latin typeface="BIZ UDPゴシック" panose="020B0400000000000000" pitchFamily="50" charset="-128"/>
                <a:ea typeface="BIZ UDPゴシック" panose="020B0400000000000000" pitchFamily="50" charset="-128"/>
              </a:rPr>
              <a:t>2025</a:t>
            </a:r>
            <a:r>
              <a:rPr lang="zh-TW" altLang="en-US" sz="1200" dirty="0">
                <a:latin typeface="BIZ UDPゴシック" panose="020B0400000000000000" pitchFamily="50" charset="-128"/>
                <a:ea typeface="BIZ UDPゴシック" panose="020B0400000000000000" pitchFamily="50" charset="-128"/>
              </a:rPr>
              <a:t>年</a:t>
            </a:r>
            <a:r>
              <a:rPr lang="en-US" altLang="zh-TW" sz="1200" dirty="0">
                <a:latin typeface="BIZ UDPゴシック" panose="020B0400000000000000" pitchFamily="50" charset="-128"/>
                <a:ea typeface="BIZ UDPゴシック" panose="020B0400000000000000" pitchFamily="50" charset="-128"/>
              </a:rPr>
              <a:t>12</a:t>
            </a:r>
            <a:r>
              <a:rPr lang="zh-TW" altLang="en-US" sz="1200" dirty="0">
                <a:latin typeface="BIZ UDPゴシック" panose="020B0400000000000000" pitchFamily="50" charset="-128"/>
                <a:ea typeface="BIZ UDPゴシック" panose="020B0400000000000000" pitchFamily="50" charset="-128"/>
              </a:rPr>
              <a:t>月</a:t>
            </a:r>
            <a:r>
              <a:rPr lang="en-US" altLang="zh-TW" sz="1200" dirty="0">
                <a:latin typeface="BIZ UDPゴシック" panose="020B0400000000000000" pitchFamily="50" charset="-128"/>
                <a:ea typeface="BIZ UDPゴシック" panose="020B0400000000000000" pitchFamily="50" charset="-128"/>
              </a:rPr>
              <a:t>20</a:t>
            </a:r>
            <a:r>
              <a:rPr lang="zh-TW" altLang="en-US" sz="1200" dirty="0">
                <a:latin typeface="BIZ UDPゴシック" panose="020B0400000000000000" pitchFamily="50" charset="-128"/>
                <a:ea typeface="BIZ UDPゴシック" panose="020B0400000000000000" pitchFamily="50" charset="-128"/>
              </a:rPr>
              <a:t>日</a:t>
            </a:r>
            <a:r>
              <a:rPr lang="en-US" altLang="zh-TW" sz="1200" dirty="0">
                <a:latin typeface="BIZ UDPゴシック" panose="020B0400000000000000" pitchFamily="50" charset="-128"/>
                <a:ea typeface="BIZ UDPゴシック" panose="020B0400000000000000" pitchFamily="50" charset="-128"/>
              </a:rPr>
              <a:t>(</a:t>
            </a:r>
            <a:r>
              <a:rPr lang="zh-TW" altLang="en-US" sz="1200" dirty="0">
                <a:latin typeface="BIZ UDPゴシック" panose="020B0400000000000000" pitchFamily="50" charset="-128"/>
                <a:ea typeface="BIZ UDPゴシック" panose="020B0400000000000000" pitchFamily="50" charset="-128"/>
              </a:rPr>
              <a:t>土</a:t>
            </a:r>
            <a:r>
              <a:rPr lang="en-US" altLang="zh-TW"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en-US" altLang="zh-TW" sz="1200" dirty="0">
                <a:latin typeface="BIZ UDPゴシック" panose="020B0400000000000000" pitchFamily="50" charset="-128"/>
                <a:ea typeface="BIZ UDPゴシック" panose="020B0400000000000000" pitchFamily="50" charset="-128"/>
              </a:rPr>
              <a:t>14:00</a:t>
            </a:r>
            <a:r>
              <a:rPr lang="zh-TW" altLang="en-US" sz="1200" dirty="0">
                <a:latin typeface="BIZ UDPゴシック" panose="020B0400000000000000" pitchFamily="50" charset="-128"/>
                <a:ea typeface="BIZ UDPゴシック" panose="020B0400000000000000" pitchFamily="50" charset="-128"/>
              </a:rPr>
              <a:t>開演</a:t>
            </a:r>
            <a:endParaRPr lang="en-US" altLang="zh-TW"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会場　東京学芸大学（東京都小金井市）</a:t>
            </a:r>
            <a:endParaRPr lang="en-US" altLang="zh-TW"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内容</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・主催</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東京学芸大学アート・アスレチック教育センター</a:t>
            </a:r>
            <a:r>
              <a:rPr lang="en-US" altLang="ja-JP" sz="1200" dirty="0">
                <a:latin typeface="BIZ UDPゴシック" panose="020B0400000000000000" pitchFamily="50" charset="-128"/>
                <a:ea typeface="BIZ UDPゴシック" panose="020B0400000000000000" pitchFamily="50" charset="-128"/>
              </a:rPr>
              <a:t>(CAAAE)</a:t>
            </a:r>
            <a:r>
              <a:rPr lang="ja-JP" altLang="en-US" sz="1200" dirty="0">
                <a:latin typeface="BIZ UDPゴシック" panose="020B0400000000000000" pitchFamily="50" charset="-128"/>
                <a:ea typeface="BIZ UDPゴシック" panose="020B0400000000000000" pitchFamily="50" charset="-128"/>
              </a:rPr>
              <a:t>　共催</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二期会</a:t>
            </a:r>
            <a:r>
              <a:rPr lang="en-US" altLang="ja-JP" sz="1200" dirty="0">
                <a:latin typeface="BIZ UDPゴシック" panose="020B0400000000000000" pitchFamily="50" charset="-128"/>
                <a:ea typeface="BIZ UDPゴシック" panose="020B0400000000000000" pitchFamily="50" charset="-128"/>
              </a:rPr>
              <a:t>BLOC</a:t>
            </a:r>
            <a:r>
              <a:rPr lang="ja-JP" altLang="en-US" sz="1200" dirty="0">
                <a:latin typeface="BIZ UDPゴシック" panose="020B0400000000000000" pitchFamily="50" charset="-128"/>
                <a:ea typeface="BIZ UDPゴシック" panose="020B0400000000000000" pitchFamily="50" charset="-128"/>
              </a:rPr>
              <a:t>ポケットオペラ　協力</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辻調理師専門学校 東京</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年度実施の</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ヘンゼルとグレーテル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の事業をベースとして、学芸大学との混合チームで実施</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・キャストは学芸大学教員と学生、ポケットオペラの混成による。</a:t>
            </a:r>
          </a:p>
          <a:p>
            <a:r>
              <a:rPr lang="ja-JP" altLang="en-US" sz="1200" dirty="0">
                <a:latin typeface="BIZ UDPゴシック" panose="020B0400000000000000" pitchFamily="50" charset="-128"/>
                <a:ea typeface="BIZ UDPゴシック" panose="020B0400000000000000" pitchFamily="50" charset="-128"/>
              </a:rPr>
              <a:t>　　　・公募による児童合唱</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・ワークショップの取り組みの中で子ども達と一緒に本番を目指す</a:t>
            </a:r>
            <a:endParaRPr lang="en-US" altLang="ja-JP" sz="12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p:cNvSpPr>
            <a:spLocks noGrp="1"/>
          </p:cNvSpPr>
          <p:nvPr>
            <p:ph type="sldNum" sz="quarter" idx="12"/>
          </p:nvPr>
        </p:nvSpPr>
        <p:spPr/>
        <p:txBody>
          <a:bodyPr/>
          <a:lstStyle/>
          <a:p>
            <a:fld id="{5551BEE9-9FFD-41CA-A0FF-8A1E22872B58}" type="slidenum">
              <a:rPr kumimoji="1" lang="ja-JP" altLang="en-US" smtClean="0"/>
              <a:t>11</a:t>
            </a:fld>
            <a:endParaRPr kumimoji="1" lang="ja-JP" altLang="en-US"/>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2" name="正方形/長方形 11"/>
          <p:cNvSpPr/>
          <p:nvPr/>
        </p:nvSpPr>
        <p:spPr>
          <a:xfrm>
            <a:off x="564372" y="492866"/>
            <a:ext cx="3643946"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今後の課題と取り組みについて</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414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5699" y="-6605"/>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9" name="円/楕円 8"/>
          <p:cNvSpPr/>
          <p:nvPr/>
        </p:nvSpPr>
        <p:spPr>
          <a:xfrm>
            <a:off x="988812" y="5634190"/>
            <a:ext cx="658493" cy="3575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6" name="テキスト ボックス 5"/>
          <p:cNvSpPr txBox="1"/>
          <p:nvPr/>
        </p:nvSpPr>
        <p:spPr>
          <a:xfrm>
            <a:off x="128464" y="1415674"/>
            <a:ext cx="7420201" cy="3970318"/>
          </a:xfrm>
          <a:prstGeom prst="rect">
            <a:avLst/>
          </a:prstGeom>
          <a:noFill/>
        </p:spPr>
        <p:txBody>
          <a:bodyPr wrap="square" rtlCol="0">
            <a:spAutoFit/>
          </a:bodyPr>
          <a:lstStyle/>
          <a:p>
            <a:pPr>
              <a:lnSpc>
                <a:spcPct val="150000"/>
              </a:lnSpc>
            </a:pPr>
            <a:r>
              <a:rPr lang="ja-JP" altLang="en-US" sz="1200" dirty="0">
                <a:latin typeface="BIZ UDPゴシック" panose="020B0400000000000000" pitchFamily="50" charset="-128"/>
                <a:ea typeface="BIZ UDPゴシック" panose="020B0400000000000000" pitchFamily="50" charset="-128"/>
              </a:rPr>
              <a:t>二期会ＢＬＯＣポケットオペラは</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に「オペラの子ども食堂を作りたい」という夢を掲げました。私達が考える「オペラの子ども食堂」とは、どんな人でもそこに行けばオペラを楽しめ、子どもに限らずあらゆる人がオペラを介してつながることができる場のこと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同年上演したオリジナル日本語訳詞によるオペラ</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ヘンゼルとグレーテル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では、一般公募した子ども達と一緒に、上演までのプロセスを通してコミュニティを形成し、お互いを思いやり、助け合い、高め合って、一つのオペラ作品の完成を目指し活動しました。</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年から続いていた新型コロナウィルスの影響で体験活動が不足し、人とのつながりが希薄になった時期を過ごした子ども達にとって、そして私達にとっても、この経験は貴重なものとなりました。</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今年度の事業の一つとして、東京学芸大学との協働で、再びオペラ</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ヘンゼルとグレーテル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公演を予定しています。今回は演奏のプロフェッショナルである私達と教育のプロフェッショナルである東京学芸大学がタッグを組み、将来教員を目指す学生も一緒に一般公募の子ども達とオペラを作り上げます。これまでの経験、そして</a:t>
            </a:r>
            <a:r>
              <a:rPr lang="en-US" altLang="ja-JP" sz="1200" dirty="0">
                <a:latin typeface="BIZ UDPゴシック" panose="020B0400000000000000" pitchFamily="50" charset="-128"/>
                <a:ea typeface="BIZ UDPゴシック" panose="020B0400000000000000" pitchFamily="50" charset="-128"/>
              </a:rPr>
              <a:t>2024</a:t>
            </a:r>
            <a:r>
              <a:rPr lang="ja-JP" altLang="en-US" sz="1200" dirty="0">
                <a:latin typeface="BIZ UDPゴシック" panose="020B0400000000000000" pitchFamily="50" charset="-128"/>
                <a:ea typeface="BIZ UDPゴシック" panose="020B0400000000000000" pitchFamily="50" charset="-128"/>
              </a:rPr>
              <a:t>年度の事業経験も生かし、地域全体が活性化する仕組み・場づくりを行うことも視野に、みんなでオペラの楽しさや面白さを共有しながら、オペラ</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ヘンゼルとグレーテル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の上演を目指したいと思います。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私達は今後も子ども達の健やかな成長や地域社会の充実、更なる発展に貢献したいと考えています。</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1856656" y="5416916"/>
            <a:ext cx="5109091" cy="1200329"/>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誰でもオペラを楽しめる「オペラの子ども食堂」のような場を作りたい！（</a:t>
            </a:r>
            <a:r>
              <a:rPr lang="en-US" altLang="ja-JP" sz="900" dirty="0">
                <a:latin typeface="BIZ UDPゴシック" panose="020B0400000000000000" pitchFamily="50" charset="-128"/>
                <a:ea typeface="BIZ UDPゴシック" panose="020B0400000000000000" pitchFamily="50" charset="-128"/>
              </a:rPr>
              <a:t>2023</a:t>
            </a:r>
            <a:r>
              <a:rPr lang="ja-JP" altLang="en-US" sz="900" dirty="0">
                <a:latin typeface="BIZ UDPゴシック" panose="020B0400000000000000" pitchFamily="50" charset="-128"/>
                <a:ea typeface="BIZ UDPゴシック" panose="020B0400000000000000" pitchFamily="50" charset="-128"/>
              </a:rPr>
              <a:t>年</a:t>
            </a:r>
            <a:r>
              <a:rPr lang="en-US" altLang="ja-JP" sz="900" dirty="0">
                <a:latin typeface="BIZ UDPゴシック" panose="020B0400000000000000" pitchFamily="50" charset="-128"/>
                <a:ea typeface="BIZ UDPゴシック" panose="020B0400000000000000" pitchFamily="50" charset="-128"/>
              </a:rPr>
              <a:t>4</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日配信）</a:t>
            </a:r>
            <a:endParaRPr lang="en-US" altLang="ja-JP" sz="900" dirty="0">
              <a:latin typeface="BIZ UDPゴシック" panose="020B0400000000000000" pitchFamily="50" charset="-128"/>
              <a:ea typeface="BIZ UDPゴシック" panose="020B0400000000000000" pitchFamily="50" charset="-128"/>
              <a:hlinkClick r:id="rId2"/>
            </a:endParaRPr>
          </a:p>
          <a:p>
            <a:r>
              <a:rPr lang="en-US" altLang="ja-JP" sz="900" dirty="0">
                <a:latin typeface="BIZ UDPゴシック" panose="020B0400000000000000" pitchFamily="50" charset="-128"/>
                <a:ea typeface="BIZ UDPゴシック" panose="020B0400000000000000" pitchFamily="50" charset="-128"/>
                <a:hlinkClick r:id="rId2"/>
              </a:rPr>
              <a:t>https://prtimes.jp/main/html/rd/p/000000001.000119625.html</a:t>
            </a:r>
            <a:endParaRPr lang="en-US" altLang="ja-JP" sz="9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「オペラの子ども食堂」を地方でも行いたい</a:t>
            </a:r>
            <a:r>
              <a:rPr lang="en-US" altLang="ja-JP" sz="900" dirty="0">
                <a:latin typeface="BIZ UDPゴシック" panose="020B0400000000000000" pitchFamily="50" charset="-128"/>
                <a:ea typeface="BIZ UDPゴシック" panose="020B0400000000000000" pitchFamily="50" charset="-128"/>
              </a:rPr>
              <a:t>(2024 </a:t>
            </a:r>
            <a:r>
              <a:rPr lang="ja-JP" altLang="en-US" sz="900" dirty="0">
                <a:latin typeface="BIZ UDPゴシック" panose="020B0400000000000000" pitchFamily="50" charset="-128"/>
                <a:ea typeface="BIZ UDPゴシック" panose="020B0400000000000000" pitchFamily="50" charset="-128"/>
              </a:rPr>
              <a:t>年 </a:t>
            </a:r>
            <a:r>
              <a:rPr lang="en-US" altLang="ja-JP" sz="900" dirty="0">
                <a:latin typeface="BIZ UDPゴシック" panose="020B0400000000000000" pitchFamily="50" charset="-128"/>
                <a:ea typeface="BIZ UDPゴシック" panose="020B0400000000000000" pitchFamily="50" charset="-128"/>
              </a:rPr>
              <a:t>4 </a:t>
            </a:r>
            <a:r>
              <a:rPr lang="ja-JP" altLang="en-US" sz="900" dirty="0">
                <a:latin typeface="BIZ UDPゴシック" panose="020B0400000000000000" pitchFamily="50" charset="-128"/>
                <a:ea typeface="BIZ UDPゴシック" panose="020B0400000000000000" pitchFamily="50" charset="-128"/>
              </a:rPr>
              <a:t>月 </a:t>
            </a:r>
            <a:r>
              <a:rPr lang="en-US" altLang="ja-JP" sz="900" dirty="0">
                <a:latin typeface="BIZ UDPゴシック" panose="020B0400000000000000" pitchFamily="50" charset="-128"/>
                <a:ea typeface="BIZ UDPゴシック" panose="020B0400000000000000" pitchFamily="50" charset="-128"/>
              </a:rPr>
              <a:t>1 </a:t>
            </a:r>
            <a:r>
              <a:rPr lang="ja-JP" altLang="en-US" sz="900" dirty="0">
                <a:latin typeface="BIZ UDPゴシック" panose="020B0400000000000000" pitchFamily="50" charset="-128"/>
                <a:ea typeface="BIZ UDPゴシック" panose="020B0400000000000000" pitchFamily="50" charset="-128"/>
              </a:rPr>
              <a:t>日配信</a:t>
            </a:r>
            <a:r>
              <a:rPr lang="en-US" altLang="ja-JP" sz="900" dirty="0">
                <a:latin typeface="BIZ UDPゴシック" panose="020B0400000000000000" pitchFamily="50" charset="-128"/>
                <a:ea typeface="BIZ UDPゴシック" panose="020B0400000000000000" pitchFamily="50" charset="-128"/>
              </a:rPr>
              <a:t>)</a:t>
            </a:r>
          </a:p>
          <a:p>
            <a:r>
              <a:rPr lang="en-US" altLang="ja-JP" sz="900" dirty="0">
                <a:latin typeface="BIZ UDPゴシック" panose="020B0400000000000000" pitchFamily="50" charset="-128"/>
                <a:ea typeface="BIZ UDPゴシック" panose="020B0400000000000000" pitchFamily="50" charset="-128"/>
                <a:hlinkClick r:id="rId3"/>
              </a:rPr>
              <a:t>https://prtimes.jp/main/html/rd/p/000000004.000119625.html</a:t>
            </a:r>
            <a:endParaRPr lang="en-US" altLang="ja-JP" sz="9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オペラで子どもたちのサードプレイス「オペラの子ども食堂」を作りたい</a:t>
            </a:r>
            <a:r>
              <a:rPr lang="en-US" altLang="ja-JP" sz="900" dirty="0">
                <a:latin typeface="BIZ UDPゴシック" panose="020B0400000000000000" pitchFamily="50" charset="-128"/>
                <a:ea typeface="BIZ UDPゴシック" panose="020B0400000000000000" pitchFamily="50" charset="-128"/>
              </a:rPr>
              <a:t>(2025 </a:t>
            </a:r>
            <a:r>
              <a:rPr lang="ja-JP" altLang="en-US" sz="900" dirty="0">
                <a:latin typeface="BIZ UDPゴシック" panose="020B0400000000000000" pitchFamily="50" charset="-128"/>
                <a:ea typeface="BIZ UDPゴシック" panose="020B0400000000000000" pitchFamily="50" charset="-128"/>
              </a:rPr>
              <a:t>年 </a:t>
            </a:r>
            <a:r>
              <a:rPr lang="en-US" altLang="ja-JP" sz="900" dirty="0">
                <a:latin typeface="BIZ UDPゴシック" panose="020B0400000000000000" pitchFamily="50" charset="-128"/>
                <a:ea typeface="BIZ UDPゴシック" panose="020B0400000000000000" pitchFamily="50" charset="-128"/>
              </a:rPr>
              <a:t>4 </a:t>
            </a:r>
            <a:r>
              <a:rPr lang="ja-JP" altLang="en-US" sz="900" dirty="0">
                <a:latin typeface="BIZ UDPゴシック" panose="020B0400000000000000" pitchFamily="50" charset="-128"/>
                <a:ea typeface="BIZ UDPゴシック" panose="020B0400000000000000" pitchFamily="50" charset="-128"/>
              </a:rPr>
              <a:t>月 </a:t>
            </a:r>
            <a:r>
              <a:rPr lang="en-US" altLang="ja-JP" sz="900" dirty="0">
                <a:latin typeface="BIZ UDPゴシック" panose="020B0400000000000000" pitchFamily="50" charset="-128"/>
                <a:ea typeface="BIZ UDPゴシック" panose="020B0400000000000000" pitchFamily="50" charset="-128"/>
              </a:rPr>
              <a:t>1 </a:t>
            </a:r>
            <a:r>
              <a:rPr lang="ja-JP" altLang="en-US" sz="900" dirty="0">
                <a:latin typeface="BIZ UDPゴシック" panose="020B0400000000000000" pitchFamily="50" charset="-128"/>
                <a:ea typeface="BIZ UDPゴシック" panose="020B0400000000000000" pitchFamily="50" charset="-128"/>
              </a:rPr>
              <a:t>日配信</a:t>
            </a:r>
            <a:r>
              <a:rPr lang="en-US" altLang="ja-JP" sz="900" dirty="0">
                <a:latin typeface="BIZ UDPゴシック" panose="020B0400000000000000" pitchFamily="50" charset="-128"/>
                <a:ea typeface="BIZ UDPゴシック" panose="020B0400000000000000" pitchFamily="50" charset="-128"/>
              </a:rPr>
              <a:t>)</a:t>
            </a:r>
          </a:p>
          <a:p>
            <a:r>
              <a:rPr lang="en-US" altLang="ja-JP" sz="900" dirty="0">
                <a:latin typeface="BIZ UDPゴシック" panose="020B0400000000000000" pitchFamily="50" charset="-128"/>
                <a:ea typeface="BIZ UDPゴシック" panose="020B0400000000000000" pitchFamily="50" charset="-128"/>
                <a:hlinkClick r:id="rId4"/>
              </a:rPr>
              <a:t>https://prtimes.jp/main/html/rd/p/000000005.000119625.html</a:t>
            </a:r>
            <a:endParaRPr lang="en-US" altLang="ja-JP" sz="900" dirty="0">
              <a:latin typeface="BIZ UDPゴシック" panose="020B0400000000000000" pitchFamily="50" charset="-128"/>
              <a:ea typeface="BIZ UDPゴシック" panose="020B0400000000000000" pitchFamily="50" charset="-128"/>
            </a:endParaRPr>
          </a:p>
        </p:txBody>
      </p:sp>
      <p:pic>
        <p:nvPicPr>
          <p:cNvPr id="1026" name="Picture 2" descr="魔法が解けた子どもたち。セットには子どもたち描いた絵が使われていま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8665" y="1612542"/>
            <a:ext cx="2039508" cy="1359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魔女の仲間たちがタン・タン・メン・ダンスを踊ります"/>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7321" y="3179980"/>
            <a:ext cx="2039508" cy="1359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終演後に記念撮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1463" y="4802936"/>
            <a:ext cx="2625331" cy="147826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962502" y="5691792"/>
            <a:ext cx="697627"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参考資料</a:t>
            </a:r>
          </a:p>
        </p:txBody>
      </p:sp>
      <p:sp>
        <p:nvSpPr>
          <p:cNvPr id="10" name="テキスト ボックス 9"/>
          <p:cNvSpPr txBox="1"/>
          <p:nvPr/>
        </p:nvSpPr>
        <p:spPr>
          <a:xfrm>
            <a:off x="9554991" y="1587220"/>
            <a:ext cx="323165" cy="2910990"/>
          </a:xfrm>
          <a:prstGeom prst="rect">
            <a:avLst/>
          </a:prstGeom>
          <a:noFill/>
        </p:spPr>
        <p:txBody>
          <a:bodyPr vert="eaVert" wrap="none" rtlCol="0">
            <a:spAutoFit/>
          </a:bodyPr>
          <a:lstStyle/>
          <a:p>
            <a:r>
              <a:rPr lang="ja-JP" altLang="en-US" sz="900" dirty="0">
                <a:latin typeface="BIZ UDPゴシック" panose="020B0400000000000000" pitchFamily="50" charset="-128"/>
                <a:ea typeface="BIZ UDPゴシック" panose="020B0400000000000000" pitchFamily="50" charset="-128"/>
              </a:rPr>
              <a:t>２０２３年</a:t>
            </a:r>
            <a:r>
              <a:rPr lang="en-US" altLang="ja-JP" sz="900" dirty="0">
                <a:latin typeface="BIZ UDPゴシック" panose="020B0400000000000000" pitchFamily="50" charset="-128"/>
                <a:ea typeface="BIZ UDPゴシック" panose="020B0400000000000000" pitchFamily="50" charset="-128"/>
              </a:rPr>
              <a:t>7</a:t>
            </a:r>
            <a:r>
              <a:rPr lang="ja-JP" altLang="en-US" sz="900" dirty="0">
                <a:latin typeface="BIZ UDPゴシック" panose="020B0400000000000000" pitchFamily="50" charset="-128"/>
                <a:ea typeface="BIZ UDPゴシック" panose="020B0400000000000000" pitchFamily="50" charset="-128"/>
              </a:rPr>
              <a:t>月 オペラ</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ヘンゼルとグレーテル</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公演より</a:t>
            </a:r>
          </a:p>
        </p:txBody>
      </p:sp>
      <p:sp>
        <p:nvSpPr>
          <p:cNvPr id="11" name="スライド番号プレースホルダー 10"/>
          <p:cNvSpPr>
            <a:spLocks noGrp="1"/>
          </p:cNvSpPr>
          <p:nvPr>
            <p:ph type="sldNum" sz="quarter" idx="12"/>
          </p:nvPr>
        </p:nvSpPr>
        <p:spPr/>
        <p:txBody>
          <a:bodyPr/>
          <a:lstStyle/>
          <a:p>
            <a:fld id="{5551BEE9-9FFD-41CA-A0FF-8A1E22872B58}" type="slidenum">
              <a:rPr kumimoji="1" lang="ja-JP" altLang="en-US" smtClean="0"/>
              <a:t>12</a:t>
            </a:fld>
            <a:endParaRPr kumimoji="1" lang="ja-JP" altLang="en-US"/>
          </a:p>
        </p:txBody>
      </p:sp>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8" name="正方形/長方形 17"/>
          <p:cNvSpPr/>
          <p:nvPr/>
        </p:nvSpPr>
        <p:spPr>
          <a:xfrm>
            <a:off x="564372" y="492866"/>
            <a:ext cx="3643946"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今後の課題と取り組みについて</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146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7635262" y="1072728"/>
            <a:ext cx="2032953" cy="179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 name="テキスト ボックス 4"/>
          <p:cNvSpPr txBox="1"/>
          <p:nvPr/>
        </p:nvSpPr>
        <p:spPr>
          <a:xfrm>
            <a:off x="241317" y="1549117"/>
            <a:ext cx="9037240" cy="95410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団体の紹介</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二期会</a:t>
            </a:r>
            <a:r>
              <a:rPr lang="en-US" altLang="ja-JP" sz="1400" dirty="0">
                <a:latin typeface="BIZ UDPゴシック" panose="020B0400000000000000" pitchFamily="50" charset="-128"/>
                <a:ea typeface="BIZ UDPゴシック" panose="020B0400000000000000" pitchFamily="50" charset="-128"/>
              </a:rPr>
              <a:t>BLOC</a:t>
            </a:r>
            <a:r>
              <a:rPr lang="ja-JP" altLang="en-US" sz="1400" dirty="0">
                <a:latin typeface="BIZ UDPゴシック" panose="020B0400000000000000" pitchFamily="50" charset="-128"/>
                <a:ea typeface="BIZ UDPゴシック" panose="020B0400000000000000" pitchFamily="50" charset="-128"/>
              </a:rPr>
              <a:t>ポケットオペラ（代表 冨田真理）は東京二期会所属のオペラ歌手により、</a:t>
            </a:r>
            <a:r>
              <a:rPr lang="en-US" altLang="ja-JP" sz="1400" dirty="0">
                <a:latin typeface="BIZ UDPゴシック" panose="020B0400000000000000" pitchFamily="50" charset="-128"/>
                <a:ea typeface="BIZ UDPゴシック" panose="020B0400000000000000" pitchFamily="50" charset="-128"/>
              </a:rPr>
              <a:t>2017</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4</a:t>
            </a:r>
            <a:r>
              <a:rPr lang="ja-JP" altLang="en-US" sz="1400" dirty="0">
                <a:latin typeface="BIZ UDPゴシック" panose="020B0400000000000000" pitchFamily="50" charset="-128"/>
                <a:ea typeface="BIZ UDPゴシック" panose="020B0400000000000000" pitchFamily="50" charset="-128"/>
              </a:rPr>
              <a:t>月に誕生した社会貢献グループです。地域社会の音楽芸術、とりわけ小規模オペラの普及を目的とし、「あなたのポケットにオペラを」をコンセプトに、皆様の身近に低料金で高品質な演奏をお届けして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9" name="Rectangle 1"/>
          <p:cNvSpPr>
            <a:spLocks noChangeArrowheads="1"/>
          </p:cNvSpPr>
          <p:nvPr/>
        </p:nvSpPr>
        <p:spPr bwMode="auto">
          <a:xfrm>
            <a:off x="0" y="492866"/>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513" y="3163863"/>
            <a:ext cx="3497350" cy="2035567"/>
          </a:xfrm>
          <a:prstGeom prst="rect">
            <a:avLst/>
          </a:prstGeom>
        </p:spPr>
      </p:pic>
      <p:sp>
        <p:nvSpPr>
          <p:cNvPr id="3" name="テキスト ボックス 2"/>
          <p:cNvSpPr txBox="1"/>
          <p:nvPr/>
        </p:nvSpPr>
        <p:spPr>
          <a:xfrm>
            <a:off x="6537230" y="2512928"/>
            <a:ext cx="3130985" cy="392415"/>
          </a:xfrm>
          <a:prstGeom prst="rect">
            <a:avLst/>
          </a:prstGeom>
          <a:noFill/>
        </p:spPr>
        <p:txBody>
          <a:bodyPr wrap="none" rtlCol="0">
            <a:spAutoFit/>
          </a:bodyPr>
          <a:lstStyle/>
          <a:p>
            <a:pPr>
              <a:lnSpc>
                <a:spcPct val="200000"/>
              </a:lnSpc>
            </a:pPr>
            <a:r>
              <a:rPr lang="en-US" altLang="ja-JP" sz="975" dirty="0">
                <a:latin typeface="BIZ UDPゴシック" panose="020B0400000000000000" pitchFamily="50" charset="-128"/>
                <a:ea typeface="BIZ UDPゴシック" panose="020B0400000000000000" pitchFamily="50" charset="-128"/>
              </a:rPr>
              <a:t>※BLOC</a:t>
            </a:r>
            <a:r>
              <a:rPr lang="ja-JP" altLang="en-US" sz="975" dirty="0">
                <a:latin typeface="BIZ UDPゴシック" panose="020B0400000000000000" pitchFamily="50" charset="-128"/>
                <a:ea typeface="BIZ UDPゴシック" panose="020B0400000000000000" pitchFamily="50" charset="-128"/>
              </a:rPr>
              <a:t>活動とは社会貢献を目的としたグループ活動</a:t>
            </a:r>
            <a:endParaRPr lang="en-US" altLang="ja-JP" sz="975"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正方形/長方形 9"/>
          <p:cNvSpPr/>
          <p:nvPr/>
        </p:nvSpPr>
        <p:spPr>
          <a:xfrm>
            <a:off x="564372" y="492866"/>
            <a:ext cx="4304383"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二期会</a:t>
            </a:r>
            <a:r>
              <a:rPr lang="en-US" altLang="ja-JP" sz="1950" b="1" dirty="0">
                <a:latin typeface="BIZ UDPゴシック" panose="020B0400000000000000" pitchFamily="50" charset="-128"/>
                <a:ea typeface="BIZ UDPゴシック" panose="020B0400000000000000" pitchFamily="50" charset="-128"/>
              </a:rPr>
              <a:t>BLOC</a:t>
            </a:r>
            <a:r>
              <a:rPr lang="ja-JP" altLang="en-US" sz="1950" b="1" dirty="0">
                <a:latin typeface="BIZ UDPゴシック" panose="020B0400000000000000" pitchFamily="50" charset="-128"/>
                <a:ea typeface="BIZ UDPゴシック" panose="020B0400000000000000" pitchFamily="50" charset="-128"/>
              </a:rPr>
              <a:t>ポケットオペラについて</a:t>
            </a:r>
            <a:endParaRPr lang="en-US" altLang="ja-JP" sz="1950"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41317" y="2532022"/>
            <a:ext cx="9064488" cy="2462213"/>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団体の特徴</a:t>
            </a:r>
            <a:r>
              <a:rPr lang="en-US" altLang="ja-JP" sz="1400" dirty="0">
                <a:latin typeface="BIZ UDPゴシック" panose="020B0400000000000000" pitchFamily="50" charset="-128"/>
                <a:ea typeface="BIZ UDPゴシック" panose="020B0400000000000000" pitchFamily="50" charset="-128"/>
              </a:rPr>
              <a:t>】</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ハイクオリティ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メンバー全員が専門的な訓練を受けた二期会に所属する声楽家で構成。</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低料金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制作の無駄を省き、低料金で良質の音楽を提供。</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本物志向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内外のオペラや歌曲を演奏。</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オペラを身近に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本物のオペラをお客様の近くで演奏。</a:t>
            </a:r>
          </a:p>
          <a:p>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オペラ歌手を身近に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会場のお客様とコミュニケーションを大切にする仕掛け。</a:t>
            </a:r>
          </a:p>
        </p:txBody>
      </p:sp>
      <p:sp>
        <p:nvSpPr>
          <p:cNvPr id="12" name="Rectangle 1"/>
          <p:cNvSpPr>
            <a:spLocks noChangeArrowheads="1"/>
          </p:cNvSpPr>
          <p:nvPr/>
        </p:nvSpPr>
        <p:spPr bwMode="auto">
          <a:xfrm>
            <a:off x="568334" y="5733256"/>
            <a:ext cx="4573368" cy="6858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a:lnSpc>
                <a:spcPct val="150000"/>
              </a:lnSpc>
            </a:pPr>
            <a:r>
              <a:rPr lang="ja-JP" altLang="ja-JP" sz="1050" dirty="0">
                <a:latin typeface="BIZ UDPゴシック" panose="020B0400000000000000" pitchFamily="50" charset="-128"/>
                <a:ea typeface="BIZ UDPゴシック" panose="020B0400000000000000" pitchFamily="50" charset="-128"/>
              </a:rPr>
              <a:t>ホームページ　</a:t>
            </a:r>
            <a:r>
              <a:rPr lang="en-US" altLang="ja-JP" sz="1050" dirty="0">
                <a:latin typeface="BIZ UDPゴシック" panose="020B0400000000000000" pitchFamily="50" charset="-128"/>
                <a:ea typeface="BIZ UDPゴシック" panose="020B0400000000000000" pitchFamily="50" charset="-128"/>
              </a:rPr>
              <a:t>https://sites.google.com/view/nikikaipocketopera</a:t>
            </a:r>
          </a:p>
          <a:p>
            <a:pPr>
              <a:lnSpc>
                <a:spcPct val="150000"/>
              </a:lnSpc>
            </a:pPr>
            <a:r>
              <a:rPr lang="en-US" altLang="ja-JP" sz="1050" dirty="0">
                <a:latin typeface="BIZ UDPゴシック" panose="020B0400000000000000" pitchFamily="50" charset="-128"/>
                <a:ea typeface="BIZ UDPゴシック" panose="020B0400000000000000" pitchFamily="50" charset="-128"/>
              </a:rPr>
              <a:t>Facebook</a:t>
            </a:r>
            <a:r>
              <a:rPr lang="ja-JP" altLang="ja-JP"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https://www.facebook.com/blocpocketopera/</a:t>
            </a:r>
            <a:endParaRPr lang="ja-JP" altLang="ja-JP" sz="1050" dirty="0">
              <a:latin typeface="BIZ UDPゴシック" panose="020B0400000000000000" pitchFamily="50" charset="-128"/>
              <a:ea typeface="BIZ UDPゴシック" panose="020B0400000000000000" pitchFamily="50" charset="-128"/>
            </a:endParaRPr>
          </a:p>
          <a:p>
            <a:pPr>
              <a:lnSpc>
                <a:spcPct val="150000"/>
              </a:lnSpc>
            </a:pPr>
            <a:r>
              <a:rPr lang="en-US" altLang="ja-JP" sz="1050" dirty="0">
                <a:latin typeface="BIZ UDPゴシック" panose="020B0400000000000000" pitchFamily="50" charset="-128"/>
                <a:ea typeface="BIZ UDPゴシック" panose="020B0400000000000000" pitchFamily="50" charset="-128"/>
              </a:rPr>
              <a:t>Instagram</a:t>
            </a:r>
            <a:r>
              <a:rPr lang="ja-JP" altLang="ja-JP"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https://www.instagram.com/blocpocketopera</a:t>
            </a:r>
            <a:endParaRPr kumimoji="0" lang="ja-JP" altLang="ja-JP" sz="1050" dirty="0">
              <a:solidFill>
                <a:srgbClr val="1C1E21"/>
              </a:solidFill>
              <a:latin typeface="BIZ UDPゴシック" panose="020B0400000000000000" pitchFamily="50" charset="-128"/>
              <a:ea typeface="BIZ UDPゴシック" panose="020B0400000000000000" pitchFamily="50" charset="-128"/>
              <a:cs typeface="Segoe UI Historic" panose="020B0502040204020203" pitchFamily="34" charset="0"/>
            </a:endParaRPr>
          </a:p>
        </p:txBody>
      </p:sp>
      <p:pic>
        <p:nvPicPr>
          <p:cNvPr id="2050" name="Picture 2" descr="https://static.xx.fbcdn.net/rsrc.php/v4/y3/r/BQdeC67wT9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7" y="-239911"/>
            <a:ext cx="154781" cy="15478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1379" y="5681327"/>
            <a:ext cx="789750" cy="789750"/>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1380" y="5681327"/>
            <a:ext cx="789750" cy="789750"/>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354" y="5681327"/>
            <a:ext cx="789750" cy="789750"/>
          </a:xfrm>
          <a:prstGeom prst="rect">
            <a:avLst/>
          </a:prstGeom>
        </p:spPr>
      </p:pic>
      <p:sp>
        <p:nvSpPr>
          <p:cNvPr id="17" name="スライド番号プレースホルダー 16"/>
          <p:cNvSpPr>
            <a:spLocks noGrp="1"/>
          </p:cNvSpPr>
          <p:nvPr>
            <p:ph type="sldNum" sz="quarter" idx="12"/>
          </p:nvPr>
        </p:nvSpPr>
        <p:spPr/>
        <p:txBody>
          <a:bodyPr/>
          <a:lstStyle/>
          <a:p>
            <a:fld id="{5551BEE9-9FFD-41CA-A0FF-8A1E22872B58}" type="slidenum">
              <a:rPr kumimoji="1" lang="ja-JP" altLang="en-US" smtClean="0"/>
              <a:t>2</a:t>
            </a:fld>
            <a:endParaRPr kumimoji="1" lang="ja-JP" altLang="en-US"/>
          </a:p>
        </p:txBody>
      </p:sp>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3396" y="396944"/>
            <a:ext cx="724819" cy="724819"/>
          </a:xfrm>
          <a:prstGeom prst="rect">
            <a:avLst/>
          </a:prstGeom>
        </p:spPr>
      </p:pic>
      <p:sp>
        <p:nvSpPr>
          <p:cNvPr id="4" name="テキスト ボックス 3"/>
          <p:cNvSpPr txBox="1"/>
          <p:nvPr/>
        </p:nvSpPr>
        <p:spPr>
          <a:xfrm>
            <a:off x="241317" y="5013329"/>
            <a:ext cx="5315879" cy="523220"/>
          </a:xfrm>
          <a:prstGeom prst="rect">
            <a:avLst/>
          </a:prstGeom>
          <a:noFill/>
        </p:spPr>
        <p:txBody>
          <a:bodyPr wrap="none" rtlCol="0">
            <a:spAutoFit/>
          </a:bodyPr>
          <a:lstStyle/>
          <a:p>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年度年間事業予算</a:t>
            </a:r>
            <a:r>
              <a:rPr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1,426,000</a:t>
            </a:r>
            <a:r>
              <a:rPr lang="ja-JP" altLang="en-US" sz="1400" dirty="0">
                <a:latin typeface="BIZ UDPゴシック" panose="020B0400000000000000" pitchFamily="50" charset="-128"/>
                <a:ea typeface="BIZ UDPゴシック" panose="020B0400000000000000" pitchFamily="50" charset="-128"/>
              </a:rPr>
              <a:t>円（オペラ公演、コンサート事業、例会費、運営費等）</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003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r="10545"/>
          <a:stretch/>
        </p:blipFill>
        <p:spPr>
          <a:xfrm>
            <a:off x="771673" y="1786162"/>
            <a:ext cx="2041663" cy="1710226"/>
          </a:xfrm>
          <a:prstGeom prst="rect">
            <a:avLst/>
          </a:prstGeom>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r="13514"/>
          <a:stretch/>
        </p:blipFill>
        <p:spPr>
          <a:xfrm>
            <a:off x="688246" y="4739703"/>
            <a:ext cx="2190512" cy="1688520"/>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12284" r="21884"/>
          <a:stretch/>
        </p:blipFill>
        <p:spPr>
          <a:xfrm>
            <a:off x="7251940" y="4275372"/>
            <a:ext cx="1300822" cy="2191011"/>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6994" t="21671" r="6285" b="7460"/>
          <a:stretch/>
        </p:blipFill>
        <p:spPr>
          <a:xfrm>
            <a:off x="3834876" y="4675109"/>
            <a:ext cx="3040945" cy="1863805"/>
          </a:xfrm>
          <a:prstGeom prst="rect">
            <a:avLst/>
          </a:prstGeom>
        </p:spPr>
      </p:pic>
      <p:pic>
        <p:nvPicPr>
          <p:cNvPr id="14" name="図 1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835" t="9592" r="8959" b="3878"/>
          <a:stretch/>
        </p:blipFill>
        <p:spPr>
          <a:xfrm>
            <a:off x="3494462" y="1778168"/>
            <a:ext cx="2298116" cy="1710226"/>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8257" y="1802021"/>
            <a:ext cx="3199958" cy="2133151"/>
          </a:xfrm>
          <a:prstGeom prst="rect">
            <a:avLst/>
          </a:prstGeom>
        </p:spPr>
      </p:pic>
      <p:sp>
        <p:nvSpPr>
          <p:cNvPr id="6" name="テキスト ボックス 5"/>
          <p:cNvSpPr txBox="1"/>
          <p:nvPr/>
        </p:nvSpPr>
        <p:spPr>
          <a:xfrm>
            <a:off x="153290" y="3650217"/>
            <a:ext cx="6236625" cy="95410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初心者を含めオペラ通も楽しめる解説付きコンサートやオペラハイライト公演を企画。小規模のサロンや</a:t>
            </a:r>
            <a:r>
              <a:rPr lang="en-US" altLang="ja-JP" sz="1400" dirty="0">
                <a:latin typeface="BIZ UDPゴシック" panose="020B0400000000000000" pitchFamily="50" charset="-128"/>
                <a:ea typeface="BIZ UDPゴシック" panose="020B0400000000000000" pitchFamily="50" charset="-128"/>
              </a:rPr>
              <a:t>200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400</a:t>
            </a:r>
            <a:r>
              <a:rPr lang="ja-JP" altLang="en-US" sz="1400" dirty="0">
                <a:latin typeface="BIZ UDPゴシック" panose="020B0400000000000000" pitchFamily="50" charset="-128"/>
                <a:ea typeface="BIZ UDPゴシック" panose="020B0400000000000000" pitchFamily="50" charset="-128"/>
              </a:rPr>
              <a:t>名規模のコンサートホールにて、低料金で親しみやすい公演を開催している。</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2024</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月には能登半島地震 復興支援 チャリティ・コンサートを実施した。</a:t>
            </a:r>
            <a:endParaRPr lang="en-US" altLang="ja-JP" sz="1400" dirty="0">
              <a:latin typeface="BIZ UDPゴシック" panose="020B0400000000000000" pitchFamily="50" charset="-128"/>
              <a:ea typeface="BIZ UDPゴシック" panose="020B0400000000000000" pitchFamily="50" charset="-128"/>
            </a:endParaRPr>
          </a:p>
        </p:txBody>
      </p:sp>
      <p:sp>
        <p:nvSpPr>
          <p:cNvPr id="9" name="円/楕円 8"/>
          <p:cNvSpPr/>
          <p:nvPr/>
        </p:nvSpPr>
        <p:spPr>
          <a:xfrm>
            <a:off x="2399034" y="1571430"/>
            <a:ext cx="1499136" cy="6035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2" name="テキスト ボックス 1"/>
          <p:cNvSpPr txBox="1"/>
          <p:nvPr/>
        </p:nvSpPr>
        <p:spPr>
          <a:xfrm>
            <a:off x="2412671" y="1722164"/>
            <a:ext cx="1579278" cy="317459"/>
          </a:xfrm>
          <a:prstGeom prst="rect">
            <a:avLst/>
          </a:prstGeom>
          <a:noFill/>
        </p:spPr>
        <p:txBody>
          <a:bodyPr wrap="none" rtlCol="0">
            <a:spAutoFit/>
          </a:bodyPr>
          <a:lstStyle/>
          <a:p>
            <a:r>
              <a:rPr lang="ja-JP" altLang="en-US" sz="1463" b="1" dirty="0">
                <a:latin typeface="BIZ UDPゴシック" panose="020B0400000000000000" pitchFamily="50" charset="-128"/>
                <a:ea typeface="BIZ UDPゴシック" panose="020B0400000000000000" pitchFamily="50" charset="-128"/>
              </a:rPr>
              <a:t>サロンコンサート</a:t>
            </a:r>
          </a:p>
        </p:txBody>
      </p:sp>
      <p:sp>
        <p:nvSpPr>
          <p:cNvPr id="16" name="円/楕円 15"/>
          <p:cNvSpPr/>
          <p:nvPr/>
        </p:nvSpPr>
        <p:spPr>
          <a:xfrm>
            <a:off x="2524956" y="5541662"/>
            <a:ext cx="1499136" cy="6035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3" name="テキスト ボックス 2"/>
          <p:cNvSpPr txBox="1"/>
          <p:nvPr/>
        </p:nvSpPr>
        <p:spPr>
          <a:xfrm>
            <a:off x="2734484" y="5572156"/>
            <a:ext cx="1080745" cy="542584"/>
          </a:xfrm>
          <a:prstGeom prst="rect">
            <a:avLst/>
          </a:prstGeom>
          <a:noFill/>
        </p:spPr>
        <p:txBody>
          <a:bodyPr wrap="none" rtlCol="0">
            <a:spAutoFit/>
          </a:bodyPr>
          <a:lstStyle/>
          <a:p>
            <a:r>
              <a:rPr lang="ja-JP" altLang="en-US" sz="1463" b="1" dirty="0">
                <a:latin typeface="BIZ UDPゴシック" panose="020B0400000000000000" pitchFamily="50" charset="-128"/>
                <a:ea typeface="BIZ UDPゴシック" panose="020B0400000000000000" pitchFamily="50" charset="-128"/>
              </a:rPr>
              <a:t>オペラガラ</a:t>
            </a:r>
            <a:endParaRPr lang="en-US" altLang="ja-JP" sz="1463" b="1" dirty="0">
              <a:latin typeface="BIZ UDPゴシック" panose="020B0400000000000000" pitchFamily="50" charset="-128"/>
              <a:ea typeface="BIZ UDPゴシック" panose="020B0400000000000000" pitchFamily="50" charset="-128"/>
            </a:endParaRPr>
          </a:p>
          <a:p>
            <a:r>
              <a:rPr lang="ja-JP" altLang="en-US" sz="1463" b="1" dirty="0">
                <a:latin typeface="BIZ UDPゴシック" panose="020B0400000000000000" pitchFamily="50" charset="-128"/>
                <a:ea typeface="BIZ UDPゴシック" panose="020B0400000000000000" pitchFamily="50" charset="-128"/>
              </a:rPr>
              <a:t>コンサート</a:t>
            </a:r>
          </a:p>
        </p:txBody>
      </p:sp>
      <p:sp>
        <p:nvSpPr>
          <p:cNvPr id="17" name="円/楕円 16"/>
          <p:cNvSpPr/>
          <p:nvPr/>
        </p:nvSpPr>
        <p:spPr>
          <a:xfrm>
            <a:off x="8303326" y="3827556"/>
            <a:ext cx="1499136" cy="59879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4" name="テキスト ボックス 3"/>
          <p:cNvSpPr txBox="1"/>
          <p:nvPr/>
        </p:nvSpPr>
        <p:spPr>
          <a:xfrm>
            <a:off x="8346182" y="3799414"/>
            <a:ext cx="1372492" cy="542584"/>
          </a:xfrm>
          <a:prstGeom prst="rect">
            <a:avLst/>
          </a:prstGeom>
          <a:noFill/>
        </p:spPr>
        <p:txBody>
          <a:bodyPr wrap="none" rtlCol="0">
            <a:spAutoFit/>
          </a:bodyPr>
          <a:lstStyle/>
          <a:p>
            <a:pPr algn="ctr"/>
            <a:r>
              <a:rPr lang="ja-JP" altLang="en-US" sz="1463" b="1" dirty="0">
                <a:latin typeface="BIZ UDPゴシック" panose="020B0400000000000000" pitchFamily="50" charset="-128"/>
                <a:ea typeface="BIZ UDPゴシック" panose="020B0400000000000000" pitchFamily="50" charset="-128"/>
              </a:rPr>
              <a:t>オペラ</a:t>
            </a:r>
            <a:endParaRPr lang="en-US" altLang="ja-JP" sz="1463" b="1" dirty="0">
              <a:latin typeface="BIZ UDPゴシック" panose="020B0400000000000000" pitchFamily="50" charset="-128"/>
              <a:ea typeface="BIZ UDPゴシック" panose="020B0400000000000000" pitchFamily="50" charset="-128"/>
            </a:endParaRPr>
          </a:p>
          <a:p>
            <a:pPr algn="ctr"/>
            <a:r>
              <a:rPr lang="ja-JP" altLang="en-US" sz="1463" b="1" dirty="0">
                <a:latin typeface="BIZ UDPゴシック" panose="020B0400000000000000" pitchFamily="50" charset="-128"/>
                <a:ea typeface="BIZ UDPゴシック" panose="020B0400000000000000" pitchFamily="50" charset="-128"/>
              </a:rPr>
              <a:t>ハイライト公演</a:t>
            </a:r>
          </a:p>
        </p:txBody>
      </p:sp>
      <p:sp>
        <p:nvSpPr>
          <p:cNvPr id="11" name="スライド番号プレースホルダー 10"/>
          <p:cNvSpPr>
            <a:spLocks noGrp="1"/>
          </p:cNvSpPr>
          <p:nvPr>
            <p:ph type="sldNum" sz="quarter" idx="12"/>
          </p:nvPr>
        </p:nvSpPr>
        <p:spPr/>
        <p:txBody>
          <a:bodyPr/>
          <a:lstStyle/>
          <a:p>
            <a:fld id="{5551BEE9-9FFD-41CA-A0FF-8A1E22872B58}" type="slidenum">
              <a:rPr kumimoji="1" lang="ja-JP" altLang="en-US" smtClean="0"/>
              <a:t>3</a:t>
            </a:fld>
            <a:endParaRPr kumimoji="1" lang="ja-JP" altLang="en-US"/>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3396" y="396944"/>
            <a:ext cx="724819" cy="724819"/>
          </a:xfrm>
          <a:prstGeom prst="rect">
            <a:avLst/>
          </a:prstGeom>
        </p:spPr>
      </p:pic>
      <p:sp>
        <p:nvSpPr>
          <p:cNvPr id="23" name="正方形/長方形 22"/>
          <p:cNvSpPr/>
          <p:nvPr/>
        </p:nvSpPr>
        <p:spPr>
          <a:xfrm>
            <a:off x="564372" y="492866"/>
            <a:ext cx="4304383"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二期会</a:t>
            </a:r>
            <a:r>
              <a:rPr lang="en-US" altLang="ja-JP" sz="1950" b="1" dirty="0">
                <a:latin typeface="BIZ UDPゴシック" panose="020B0400000000000000" pitchFamily="50" charset="-128"/>
                <a:ea typeface="BIZ UDPゴシック" panose="020B0400000000000000" pitchFamily="50" charset="-128"/>
              </a:rPr>
              <a:t>BLOC</a:t>
            </a:r>
            <a:r>
              <a:rPr lang="ja-JP" altLang="en-US" sz="1950" b="1" dirty="0">
                <a:latin typeface="BIZ UDPゴシック" panose="020B0400000000000000" pitchFamily="50" charset="-128"/>
                <a:ea typeface="BIZ UDPゴシック" panose="020B0400000000000000" pitchFamily="50" charset="-128"/>
              </a:rPr>
              <a:t>ポケットオペラについて</a:t>
            </a:r>
            <a:endParaRPr lang="en-US" altLang="ja-JP" sz="1950" b="1"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213842" y="1435525"/>
            <a:ext cx="1261884"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活動の紹介</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55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9" y="1622657"/>
            <a:ext cx="2782514" cy="1855009"/>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73" y="1610159"/>
            <a:ext cx="2539841" cy="190394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184" y="1610159"/>
            <a:ext cx="2160240" cy="1620180"/>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t="22662"/>
          <a:stretch/>
        </p:blipFill>
        <p:spPr>
          <a:xfrm>
            <a:off x="6199464" y="4633453"/>
            <a:ext cx="3325358" cy="1625358"/>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360" y="4633453"/>
            <a:ext cx="2219765" cy="1664824"/>
          </a:xfrm>
          <a:prstGeom prst="rect">
            <a:avLst/>
          </a:prstGeom>
        </p:spPr>
      </p:pic>
      <p:pic>
        <p:nvPicPr>
          <p:cNvPr id="5" name="コンテンツ プレースホルダー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797407" y="4633453"/>
            <a:ext cx="2491614" cy="1716635"/>
          </a:xfrm>
        </p:spPr>
      </p:pic>
      <p:sp>
        <p:nvSpPr>
          <p:cNvPr id="4" name="スライド番号プレースホルダー 3"/>
          <p:cNvSpPr>
            <a:spLocks noGrp="1"/>
          </p:cNvSpPr>
          <p:nvPr>
            <p:ph type="sldNum" sz="quarter" idx="12"/>
          </p:nvPr>
        </p:nvSpPr>
        <p:spPr/>
        <p:txBody>
          <a:bodyPr/>
          <a:lstStyle/>
          <a:p>
            <a:fld id="{5551BEE9-9FFD-41CA-A0FF-8A1E22872B58}" type="slidenum">
              <a:rPr kumimoji="1" lang="ja-JP" altLang="en-US" smtClean="0"/>
              <a:t>4</a:t>
            </a:fld>
            <a:endParaRPr kumimoji="1" lang="ja-JP" altLang="en-US"/>
          </a:p>
        </p:txBody>
      </p:sp>
      <p:sp>
        <p:nvSpPr>
          <p:cNvPr id="12" name="テキスト ボックス 11"/>
          <p:cNvSpPr txBox="1"/>
          <p:nvPr/>
        </p:nvSpPr>
        <p:spPr>
          <a:xfrm>
            <a:off x="1876991" y="3666998"/>
            <a:ext cx="6481774"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普段コンサートに足を運ぶことが難しいファミリー層を対象とした</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分～</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時間のコンサート。参加型や工作付きなど子ども達も楽しく参加ができて、且つ大人も満足できるようプログラムに工夫を凝らし、できる限り低料金で提供をしている。</a:t>
            </a:r>
          </a:p>
        </p:txBody>
      </p:sp>
      <p:sp>
        <p:nvSpPr>
          <p:cNvPr id="13" name="円/楕円 12"/>
          <p:cNvSpPr/>
          <p:nvPr/>
        </p:nvSpPr>
        <p:spPr>
          <a:xfrm>
            <a:off x="57165" y="3702138"/>
            <a:ext cx="1845624" cy="68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11" name="テキスト ボックス 10"/>
          <p:cNvSpPr txBox="1"/>
          <p:nvPr/>
        </p:nvSpPr>
        <p:spPr>
          <a:xfrm>
            <a:off x="172827" y="3769750"/>
            <a:ext cx="1729962" cy="492443"/>
          </a:xfrm>
          <a:prstGeom prst="rect">
            <a:avLst/>
          </a:prstGeom>
          <a:noFill/>
        </p:spPr>
        <p:txBody>
          <a:bodyPr wrap="none" rtlCol="0">
            <a:spAutoFit/>
          </a:bodyPr>
          <a:lstStyle/>
          <a:p>
            <a:pPr algn="ctr"/>
            <a:r>
              <a:rPr lang="ja-JP" altLang="en-US" sz="1300" b="1" dirty="0">
                <a:latin typeface="BIZ UDPゴシック" panose="020B0400000000000000" pitchFamily="50" charset="-128"/>
                <a:ea typeface="BIZ UDPゴシック" panose="020B0400000000000000" pitchFamily="50" charset="-128"/>
              </a:rPr>
              <a:t>ファミリー層向け　</a:t>
            </a:r>
            <a:endParaRPr lang="en-US" altLang="ja-JP" sz="1300" b="1" dirty="0">
              <a:latin typeface="BIZ UDPゴシック" panose="020B0400000000000000" pitchFamily="50" charset="-128"/>
              <a:ea typeface="BIZ UDPゴシック" panose="020B0400000000000000" pitchFamily="50" charset="-128"/>
            </a:endParaRPr>
          </a:p>
          <a:p>
            <a:pPr algn="ctr"/>
            <a:r>
              <a:rPr lang="en-US" altLang="ja-JP" sz="1300" b="1" dirty="0">
                <a:latin typeface="BIZ UDPゴシック" panose="020B0400000000000000" pitchFamily="50" charset="-128"/>
                <a:ea typeface="BIZ UDPゴシック" panose="020B0400000000000000" pitchFamily="50" charset="-128"/>
              </a:rPr>
              <a:t>0</a:t>
            </a:r>
            <a:r>
              <a:rPr lang="ja-JP" altLang="en-US" sz="1300" b="1" dirty="0">
                <a:latin typeface="BIZ UDPゴシック" panose="020B0400000000000000" pitchFamily="50" charset="-128"/>
                <a:ea typeface="BIZ UDPゴシック" panose="020B0400000000000000" pitchFamily="50" charset="-128"/>
              </a:rPr>
              <a:t>歳からのコンサート</a:t>
            </a:r>
          </a:p>
        </p:txBody>
      </p:sp>
      <p:pic>
        <p:nvPicPr>
          <p:cNvPr id="3" name="図 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289946" y="3277442"/>
            <a:ext cx="1519609" cy="1139707"/>
          </a:xfrm>
          <a:prstGeom prst="rect">
            <a:avLst/>
          </a:prstGeom>
        </p:spPr>
      </p:pic>
      <p:pic>
        <p:nvPicPr>
          <p:cNvPr id="18" name="図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9" name="正方形/長方形 18"/>
          <p:cNvSpPr/>
          <p:nvPr/>
        </p:nvSpPr>
        <p:spPr>
          <a:xfrm>
            <a:off x="564372" y="492866"/>
            <a:ext cx="4304383"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二期会</a:t>
            </a:r>
            <a:r>
              <a:rPr lang="en-US" altLang="ja-JP" sz="1950" b="1" dirty="0">
                <a:latin typeface="BIZ UDPゴシック" panose="020B0400000000000000" pitchFamily="50" charset="-128"/>
                <a:ea typeface="BIZ UDPゴシック" panose="020B0400000000000000" pitchFamily="50" charset="-128"/>
              </a:rPr>
              <a:t>BLOC</a:t>
            </a:r>
            <a:r>
              <a:rPr lang="ja-JP" altLang="en-US" sz="1950" b="1" dirty="0">
                <a:latin typeface="BIZ UDPゴシック" panose="020B0400000000000000" pitchFamily="50" charset="-128"/>
                <a:ea typeface="BIZ UDPゴシック" panose="020B0400000000000000" pitchFamily="50" charset="-128"/>
              </a:rPr>
              <a:t>ポケットオペラについて</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139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r="10823"/>
          <a:stretch/>
        </p:blipFill>
        <p:spPr>
          <a:xfrm>
            <a:off x="439033" y="4143238"/>
            <a:ext cx="2648275" cy="222725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810" y="4479191"/>
            <a:ext cx="2510176" cy="167345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07" y="1689306"/>
            <a:ext cx="2790659" cy="2092995"/>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2837" t="11458" r="2443"/>
          <a:stretch/>
        </p:blipFill>
        <p:spPr>
          <a:xfrm>
            <a:off x="6478914" y="4326016"/>
            <a:ext cx="3176899" cy="1979803"/>
          </a:xfrm>
          <a:prstGeom prst="rect">
            <a:avLst/>
          </a:prstGeom>
        </p:spPr>
      </p:pic>
      <p:pic>
        <p:nvPicPr>
          <p:cNvPr id="5" name="コンテンツ プレースホルダー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640459" y="1598943"/>
            <a:ext cx="2243378" cy="1495586"/>
          </a:xfrm>
        </p:spPr>
      </p:pic>
      <p:sp>
        <p:nvSpPr>
          <p:cNvPr id="3" name="スライド番号プレースホルダー 2"/>
          <p:cNvSpPr>
            <a:spLocks noGrp="1"/>
          </p:cNvSpPr>
          <p:nvPr>
            <p:ph type="sldNum" sz="quarter" idx="12"/>
          </p:nvPr>
        </p:nvSpPr>
        <p:spPr/>
        <p:txBody>
          <a:bodyPr/>
          <a:lstStyle/>
          <a:p>
            <a:fld id="{5551BEE9-9FFD-41CA-A0FF-8A1E22872B58}" type="slidenum">
              <a:rPr kumimoji="1" lang="ja-JP" altLang="en-US" smtClean="0"/>
              <a:t>5</a:t>
            </a:fld>
            <a:endParaRPr kumimoji="1" lang="ja-JP" altLang="en-US"/>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573" y="1516491"/>
            <a:ext cx="3266329" cy="1839071"/>
          </a:xfrm>
          <a:prstGeom prst="rect">
            <a:avLst/>
          </a:prstGeom>
        </p:spPr>
      </p:pic>
      <p:sp>
        <p:nvSpPr>
          <p:cNvPr id="11" name="テキスト ボックス 10"/>
          <p:cNvSpPr txBox="1"/>
          <p:nvPr/>
        </p:nvSpPr>
        <p:spPr>
          <a:xfrm>
            <a:off x="3150405" y="3445543"/>
            <a:ext cx="6717771"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オペラ</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ヘンゼルとグレーテル</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の子ども達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役としてオペラの舞台に参加する小学生を公募し、遊びを取り入れたワークショップの取り組みの中で一緒に本番を目指します。</a:t>
            </a:r>
          </a:p>
        </p:txBody>
      </p:sp>
      <p:sp>
        <p:nvSpPr>
          <p:cNvPr id="12" name="円/楕円 11"/>
          <p:cNvSpPr/>
          <p:nvPr/>
        </p:nvSpPr>
        <p:spPr>
          <a:xfrm>
            <a:off x="3123567" y="3303734"/>
            <a:ext cx="3106132" cy="6035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7" name="テキスト ボックス 6"/>
          <p:cNvSpPr txBox="1"/>
          <p:nvPr/>
        </p:nvSpPr>
        <p:spPr>
          <a:xfrm>
            <a:off x="3292279" y="3334228"/>
            <a:ext cx="2768707" cy="542584"/>
          </a:xfrm>
          <a:prstGeom prst="rect">
            <a:avLst/>
          </a:prstGeom>
          <a:noFill/>
        </p:spPr>
        <p:txBody>
          <a:bodyPr wrap="none" rtlCol="0">
            <a:spAutoFit/>
          </a:bodyPr>
          <a:lstStyle/>
          <a:p>
            <a:r>
              <a:rPr lang="ja-JP" altLang="en-US" sz="1463" b="1" dirty="0">
                <a:latin typeface="BIZ UDPゴシック" panose="020B0400000000000000" pitchFamily="50" charset="-128"/>
                <a:ea typeface="BIZ UDPゴシック" panose="020B0400000000000000" pitchFamily="50" charset="-128"/>
              </a:rPr>
              <a:t>オペラ </a:t>
            </a:r>
            <a:r>
              <a:rPr lang="en-US" altLang="ja-JP" sz="1463" b="1" dirty="0">
                <a:latin typeface="BIZ UDPゴシック" panose="020B0400000000000000" pitchFamily="50" charset="-128"/>
                <a:ea typeface="BIZ UDPゴシック" panose="020B0400000000000000" pitchFamily="50" charset="-128"/>
              </a:rPr>
              <a:t>『</a:t>
            </a:r>
            <a:r>
              <a:rPr lang="ja-JP" altLang="en-US" sz="1463" b="1" dirty="0">
                <a:latin typeface="BIZ UDPゴシック" panose="020B0400000000000000" pitchFamily="50" charset="-128"/>
                <a:ea typeface="BIZ UDPゴシック" panose="020B0400000000000000" pitchFamily="50" charset="-128"/>
              </a:rPr>
              <a:t>ヘンゼルとグレーテル</a:t>
            </a:r>
            <a:r>
              <a:rPr lang="en-US" altLang="ja-JP" sz="1463" b="1" dirty="0">
                <a:latin typeface="BIZ UDPゴシック" panose="020B0400000000000000" pitchFamily="50" charset="-128"/>
                <a:ea typeface="BIZ UDPゴシック" panose="020B0400000000000000" pitchFamily="50" charset="-128"/>
              </a:rPr>
              <a:t>』</a:t>
            </a:r>
          </a:p>
          <a:p>
            <a:r>
              <a:rPr lang="en-US" altLang="ja-JP" sz="1463" b="1" dirty="0">
                <a:latin typeface="BIZ UDPゴシック" panose="020B0400000000000000" pitchFamily="50" charset="-128"/>
                <a:ea typeface="BIZ UDPゴシック" panose="020B0400000000000000" pitchFamily="50" charset="-128"/>
              </a:rPr>
              <a:t> </a:t>
            </a:r>
            <a:r>
              <a:rPr lang="ja-JP" altLang="en-US" sz="975" b="1" dirty="0">
                <a:latin typeface="BIZ UDPゴシック" panose="020B0400000000000000" pitchFamily="50" charset="-128"/>
                <a:ea typeface="BIZ UDPゴシック" panose="020B0400000000000000" pitchFamily="50" charset="-128"/>
              </a:rPr>
              <a:t>二期会</a:t>
            </a:r>
            <a:r>
              <a:rPr lang="en-US" altLang="ja-JP" sz="975" b="1" dirty="0">
                <a:latin typeface="BIZ UDPゴシック" panose="020B0400000000000000" pitchFamily="50" charset="-128"/>
                <a:ea typeface="BIZ UDPゴシック" panose="020B0400000000000000" pitchFamily="50" charset="-128"/>
              </a:rPr>
              <a:t>BLOC</a:t>
            </a:r>
            <a:r>
              <a:rPr lang="ja-JP" altLang="en-US" sz="975" b="1" dirty="0">
                <a:latin typeface="BIZ UDPゴシック" panose="020B0400000000000000" pitchFamily="50" charset="-128"/>
                <a:ea typeface="BIZ UDPゴシック" panose="020B0400000000000000" pitchFamily="50" charset="-128"/>
              </a:rPr>
              <a:t>ポケットオペラ日本語訳詞上演</a:t>
            </a:r>
          </a:p>
        </p:txBody>
      </p:sp>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8" name="正方形/長方形 17"/>
          <p:cNvSpPr/>
          <p:nvPr/>
        </p:nvSpPr>
        <p:spPr>
          <a:xfrm>
            <a:off x="564372" y="492866"/>
            <a:ext cx="4304383"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二期会</a:t>
            </a:r>
            <a:r>
              <a:rPr lang="en-US" altLang="ja-JP" sz="1950" b="1" dirty="0">
                <a:latin typeface="BIZ UDPゴシック" panose="020B0400000000000000" pitchFamily="50" charset="-128"/>
                <a:ea typeface="BIZ UDPゴシック" panose="020B0400000000000000" pitchFamily="50" charset="-128"/>
              </a:rPr>
              <a:t>BLOC</a:t>
            </a:r>
            <a:r>
              <a:rPr lang="ja-JP" altLang="en-US" sz="1950" b="1" dirty="0">
                <a:latin typeface="BIZ UDPゴシック" panose="020B0400000000000000" pitchFamily="50" charset="-128"/>
                <a:ea typeface="BIZ UDPゴシック" panose="020B0400000000000000" pitchFamily="50" charset="-128"/>
              </a:rPr>
              <a:t>ポケットオペラについて</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436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 name="テキスト ボックス 4"/>
          <p:cNvSpPr txBox="1"/>
          <p:nvPr/>
        </p:nvSpPr>
        <p:spPr>
          <a:xfrm>
            <a:off x="143781" y="1686411"/>
            <a:ext cx="5019323" cy="738664"/>
          </a:xfrm>
          <a:prstGeom prst="rect">
            <a:avLst/>
          </a:prstGeom>
          <a:noFill/>
        </p:spPr>
        <p:txBody>
          <a:bodyPr wrap="non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申請事業</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二期会ＢＬＯＣポケットオペラ</a:t>
            </a:r>
            <a:r>
              <a:rPr lang="en-US" altLang="ja-JP" sz="1400" dirty="0">
                <a:latin typeface="BIZ UDPゴシック" panose="020B0400000000000000" pitchFamily="50" charset="-128"/>
                <a:ea typeface="BIZ UDPゴシック" panose="020B0400000000000000" pitchFamily="50" charset="-128"/>
              </a:rPr>
              <a:t>Presents</a:t>
            </a:r>
            <a:r>
              <a:rPr lang="ja-JP" altLang="en-US" sz="1400" dirty="0">
                <a:latin typeface="BIZ UDPゴシック" panose="020B0400000000000000" pitchFamily="50" charset="-128"/>
                <a:ea typeface="BIZ UDPゴシック" panose="020B0400000000000000" pitchFamily="50" charset="-128"/>
              </a:rPr>
              <a:t>クリスマスコンサート　</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ヘンゼルとグレーテルのクリスマス</a:t>
            </a:r>
            <a:r>
              <a:rPr lang="en-US" altLang="ja-JP"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343" y="1884221"/>
            <a:ext cx="2371096" cy="3353742"/>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324" y="1884221"/>
            <a:ext cx="2371097" cy="3353742"/>
          </a:xfrm>
          <a:prstGeom prst="rect">
            <a:avLst/>
          </a:prstGeom>
        </p:spPr>
      </p:pic>
      <p:sp>
        <p:nvSpPr>
          <p:cNvPr id="8" name="正方形/長方形 7"/>
          <p:cNvSpPr/>
          <p:nvPr/>
        </p:nvSpPr>
        <p:spPr>
          <a:xfrm>
            <a:off x="143781" y="2543544"/>
            <a:ext cx="4231355" cy="954107"/>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実施日</a:t>
            </a:r>
            <a:r>
              <a:rPr lang="en-US" altLang="ja-JP" sz="1400" dirty="0">
                <a:latin typeface="BIZ UDPゴシック" panose="020B0400000000000000" pitchFamily="50" charset="-128"/>
                <a:ea typeface="BIZ UDPゴシック" panose="020B0400000000000000" pitchFamily="50" charset="-128"/>
              </a:rPr>
              <a:t>】</a:t>
            </a:r>
          </a:p>
          <a:p>
            <a:r>
              <a:rPr lang="en-US" altLang="zh-TW" sz="1400" dirty="0">
                <a:latin typeface="BIZ UDPゴシック" panose="020B0400000000000000" pitchFamily="50" charset="-128"/>
                <a:ea typeface="BIZ UDPゴシック" panose="020B0400000000000000" pitchFamily="50" charset="-128"/>
              </a:rPr>
              <a:t>2024</a:t>
            </a:r>
            <a:r>
              <a:rPr lang="zh-TW" altLang="en-US" sz="1400" dirty="0">
                <a:latin typeface="BIZ UDPゴシック" panose="020B0400000000000000" pitchFamily="50" charset="-128"/>
                <a:ea typeface="BIZ UDPゴシック" panose="020B0400000000000000" pitchFamily="50" charset="-128"/>
              </a:rPr>
              <a:t>年</a:t>
            </a:r>
            <a:r>
              <a:rPr lang="en-US" altLang="zh-TW" sz="1400" dirty="0">
                <a:latin typeface="BIZ UDPゴシック" panose="020B0400000000000000" pitchFamily="50" charset="-128"/>
                <a:ea typeface="BIZ UDPゴシック" panose="020B0400000000000000" pitchFamily="50" charset="-128"/>
              </a:rPr>
              <a:t>12</a:t>
            </a:r>
            <a:r>
              <a:rPr lang="zh-TW" altLang="en-US" sz="1400" dirty="0">
                <a:latin typeface="BIZ UDPゴシック" panose="020B0400000000000000" pitchFamily="50" charset="-128"/>
                <a:ea typeface="BIZ UDPゴシック" panose="020B0400000000000000" pitchFamily="50" charset="-128"/>
              </a:rPr>
              <a:t>月</a:t>
            </a:r>
            <a:r>
              <a:rPr lang="en-US" altLang="zh-TW" sz="1400" dirty="0">
                <a:latin typeface="BIZ UDPゴシック" panose="020B0400000000000000" pitchFamily="50" charset="-128"/>
                <a:ea typeface="BIZ UDPゴシック" panose="020B0400000000000000" pitchFamily="50" charset="-128"/>
              </a:rPr>
              <a:t>8</a:t>
            </a:r>
            <a:r>
              <a:rPr lang="zh-TW" altLang="en-US" sz="1400" dirty="0">
                <a:latin typeface="BIZ UDPゴシック" panose="020B0400000000000000" pitchFamily="50" charset="-128"/>
                <a:ea typeface="BIZ UDPゴシック" panose="020B0400000000000000" pitchFamily="50" charset="-128"/>
              </a:rPr>
              <a:t>日</a:t>
            </a:r>
            <a:r>
              <a:rPr lang="en-US" altLang="zh-TW" sz="1400" dirty="0">
                <a:latin typeface="BIZ UDPゴシック" panose="020B0400000000000000" pitchFamily="50" charset="-128"/>
                <a:ea typeface="BIZ UDPゴシック" panose="020B0400000000000000" pitchFamily="50" charset="-128"/>
              </a:rPr>
              <a:t>(</a:t>
            </a:r>
            <a:r>
              <a:rPr lang="zh-TW" altLang="en-US" sz="1400" dirty="0">
                <a:latin typeface="BIZ UDPゴシック" panose="020B0400000000000000" pitchFamily="50" charset="-128"/>
                <a:ea typeface="BIZ UDPゴシック" panose="020B0400000000000000" pitchFamily="50" charset="-128"/>
              </a:rPr>
              <a:t>日</a:t>
            </a:r>
            <a:r>
              <a:rPr lang="en-US" altLang="zh-TW" sz="1400" dirty="0">
                <a:latin typeface="BIZ UDPゴシック" panose="020B0400000000000000" pitchFamily="50" charset="-128"/>
                <a:ea typeface="BIZ UDPゴシック" panose="020B0400000000000000" pitchFamily="50" charset="-128"/>
              </a:rPr>
              <a:t>)</a:t>
            </a:r>
            <a:r>
              <a:rPr lang="zh-TW" altLang="en-US" sz="1400" dirty="0">
                <a:latin typeface="BIZ UDPゴシック" panose="020B0400000000000000" pitchFamily="50" charset="-128"/>
                <a:ea typeface="BIZ UDPゴシック" panose="020B0400000000000000" pitchFamily="50" charset="-128"/>
              </a:rPr>
              <a:t>一日</a:t>
            </a:r>
            <a:r>
              <a:rPr lang="en-US" altLang="zh-TW" sz="1400" dirty="0">
                <a:latin typeface="BIZ UDPゴシック" panose="020B0400000000000000" pitchFamily="50" charset="-128"/>
                <a:ea typeface="BIZ UDPゴシック" panose="020B0400000000000000" pitchFamily="50" charset="-128"/>
              </a:rPr>
              <a:t>2</a:t>
            </a:r>
            <a:r>
              <a:rPr lang="zh-TW" altLang="en-US" sz="1400" dirty="0">
                <a:latin typeface="BIZ UDPゴシック" panose="020B0400000000000000" pitchFamily="50" charset="-128"/>
                <a:ea typeface="BIZ UDPゴシック" panose="020B0400000000000000" pitchFamily="50" charset="-128"/>
              </a:rPr>
              <a:t>回公演</a:t>
            </a:r>
          </a:p>
          <a:p>
            <a:r>
              <a:rPr lang="ja-JP" altLang="en-US" sz="1400" dirty="0">
                <a:latin typeface="BIZ UDPゴシック" panose="020B0400000000000000" pitchFamily="50" charset="-128"/>
                <a:ea typeface="BIZ UDPゴシック" panose="020B0400000000000000" pitchFamily="50" charset="-128"/>
              </a:rPr>
              <a:t>１</a:t>
            </a:r>
            <a:r>
              <a:rPr lang="zh-TW" altLang="en-US" sz="1400" dirty="0">
                <a:latin typeface="BIZ UDPゴシック" panose="020B0400000000000000" pitchFamily="50" charset="-128"/>
                <a:ea typeface="BIZ UDPゴシック" panose="020B0400000000000000" pitchFamily="50" charset="-128"/>
              </a:rPr>
              <a:t>回目  </a:t>
            </a:r>
            <a:r>
              <a:rPr lang="en-US" altLang="zh-TW" sz="1400" dirty="0">
                <a:latin typeface="BIZ UDPゴシック" panose="020B0400000000000000" pitchFamily="50" charset="-128"/>
                <a:ea typeface="BIZ UDPゴシック" panose="020B0400000000000000" pitchFamily="50" charset="-128"/>
              </a:rPr>
              <a:t>11:20 </a:t>
            </a:r>
            <a:r>
              <a:rPr lang="zh-TW" altLang="en-US" sz="1400" dirty="0">
                <a:latin typeface="BIZ UDPゴシック" panose="020B0400000000000000" pitchFamily="50" charset="-128"/>
                <a:ea typeface="BIZ UDPゴシック" panose="020B0400000000000000" pitchFamily="50" charset="-128"/>
              </a:rPr>
              <a:t>開演</a:t>
            </a:r>
            <a:r>
              <a:rPr lang="ja-JP" altLang="en-US" sz="1400" dirty="0">
                <a:latin typeface="BIZ UDPゴシック" panose="020B0400000000000000" pitchFamily="50" charset="-128"/>
                <a:ea typeface="BIZ UDPゴシック" panose="020B0400000000000000" pitchFamily="50" charset="-128"/>
              </a:rPr>
              <a:t>～</a:t>
            </a:r>
            <a:r>
              <a:rPr lang="en-US" altLang="zh-TW" sz="1400" dirty="0">
                <a:latin typeface="BIZ UDPゴシック" panose="020B0400000000000000" pitchFamily="50" charset="-128"/>
                <a:ea typeface="BIZ UDPゴシック" panose="020B0400000000000000" pitchFamily="50" charset="-128"/>
              </a:rPr>
              <a:t>12:05</a:t>
            </a:r>
            <a:r>
              <a:rPr lang="zh-TW" altLang="en-US" sz="1400" dirty="0">
                <a:latin typeface="BIZ UDPゴシック" panose="020B0400000000000000" pitchFamily="50" charset="-128"/>
                <a:ea typeface="BIZ UDPゴシック" panose="020B0400000000000000" pitchFamily="50" charset="-128"/>
              </a:rPr>
              <a:t>終演</a:t>
            </a:r>
            <a:r>
              <a:rPr lang="en-US" altLang="zh-TW" sz="1400" dirty="0">
                <a:latin typeface="BIZ UDPゴシック" panose="020B0400000000000000" pitchFamily="50" charset="-128"/>
                <a:ea typeface="BIZ UDPゴシック" panose="020B0400000000000000" pitchFamily="50" charset="-128"/>
              </a:rPr>
              <a:t>(11:00</a:t>
            </a:r>
            <a:r>
              <a:rPr lang="zh-TW" altLang="en-US" sz="1400" dirty="0">
                <a:latin typeface="BIZ UDPゴシック" panose="020B0400000000000000" pitchFamily="50" charset="-128"/>
                <a:ea typeface="BIZ UDPゴシック" panose="020B0400000000000000" pitchFamily="50" charset="-128"/>
              </a:rPr>
              <a:t>開場</a:t>
            </a:r>
            <a:r>
              <a:rPr lang="en-US" altLang="zh-TW"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２</a:t>
            </a:r>
            <a:r>
              <a:rPr lang="zh-TW" altLang="en-US" sz="1400" dirty="0">
                <a:latin typeface="BIZ UDPゴシック" panose="020B0400000000000000" pitchFamily="50" charset="-128"/>
                <a:ea typeface="BIZ UDPゴシック" panose="020B0400000000000000" pitchFamily="50" charset="-128"/>
              </a:rPr>
              <a:t>回目  </a:t>
            </a:r>
            <a:r>
              <a:rPr lang="en-US" altLang="zh-TW" sz="1400" dirty="0">
                <a:latin typeface="BIZ UDPゴシック" panose="020B0400000000000000" pitchFamily="50" charset="-128"/>
                <a:ea typeface="BIZ UDPゴシック" panose="020B0400000000000000" pitchFamily="50" charset="-128"/>
              </a:rPr>
              <a:t>14:20 </a:t>
            </a:r>
            <a:r>
              <a:rPr lang="zh-TW" altLang="en-US" sz="1400" dirty="0">
                <a:latin typeface="BIZ UDPゴシック" panose="020B0400000000000000" pitchFamily="50" charset="-128"/>
                <a:ea typeface="BIZ UDPゴシック" panose="020B0400000000000000" pitchFamily="50" charset="-128"/>
              </a:rPr>
              <a:t>開演</a:t>
            </a:r>
            <a:r>
              <a:rPr lang="ja-JP" altLang="en-US" sz="1400" dirty="0">
                <a:latin typeface="BIZ UDPゴシック" panose="020B0400000000000000" pitchFamily="50" charset="-128"/>
                <a:ea typeface="BIZ UDPゴシック" panose="020B0400000000000000" pitchFamily="50" charset="-128"/>
              </a:rPr>
              <a:t>～</a:t>
            </a:r>
            <a:r>
              <a:rPr lang="en-US" altLang="zh-TW" sz="1400" dirty="0">
                <a:latin typeface="BIZ UDPゴシック" panose="020B0400000000000000" pitchFamily="50" charset="-128"/>
                <a:ea typeface="BIZ UDPゴシック" panose="020B0400000000000000" pitchFamily="50" charset="-128"/>
              </a:rPr>
              <a:t>15:05</a:t>
            </a:r>
            <a:r>
              <a:rPr lang="zh-TW" altLang="en-US" sz="1400" dirty="0">
                <a:latin typeface="BIZ UDPゴシック" panose="020B0400000000000000" pitchFamily="50" charset="-128"/>
                <a:ea typeface="BIZ UDPゴシック" panose="020B0400000000000000" pitchFamily="50" charset="-128"/>
              </a:rPr>
              <a:t>終演</a:t>
            </a:r>
            <a:r>
              <a:rPr lang="en-US" altLang="zh-TW" sz="1400" dirty="0">
                <a:latin typeface="BIZ UDPゴシック" panose="020B0400000000000000" pitchFamily="50" charset="-128"/>
                <a:ea typeface="BIZ UDPゴシック" panose="020B0400000000000000" pitchFamily="50" charset="-128"/>
              </a:rPr>
              <a:t>(14:00</a:t>
            </a:r>
            <a:r>
              <a:rPr lang="zh-TW" altLang="en-US" sz="1400" dirty="0">
                <a:latin typeface="BIZ UDPゴシック" panose="020B0400000000000000" pitchFamily="50" charset="-128"/>
                <a:ea typeface="BIZ UDPゴシック" panose="020B0400000000000000" pitchFamily="50" charset="-128"/>
              </a:rPr>
              <a:t>開場</a:t>
            </a:r>
            <a:r>
              <a:rPr lang="en-US" altLang="zh-TW" sz="1400" dirty="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43781" y="3679123"/>
            <a:ext cx="4900701" cy="523220"/>
          </a:xfrm>
          <a:prstGeom prst="rect">
            <a:avLst/>
          </a:prstGeom>
        </p:spPr>
        <p:txBody>
          <a:bodyPr wrap="non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会場</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東京ウィメンズプラザ ホール（</a:t>
            </a:r>
            <a:r>
              <a:rPr lang="en-US" altLang="ja-JP" sz="1400" dirty="0">
                <a:latin typeface="BIZ UDPゴシック" panose="020B0400000000000000" pitchFamily="50" charset="-128"/>
                <a:ea typeface="BIZ UDPゴシック" panose="020B0400000000000000" pitchFamily="50" charset="-128"/>
              </a:rPr>
              <a:t>246</a:t>
            </a:r>
            <a:r>
              <a:rPr lang="ja-JP" altLang="en-US" sz="1400" dirty="0">
                <a:latin typeface="BIZ UDPゴシック" panose="020B0400000000000000" pitchFamily="50" charset="-128"/>
                <a:ea typeface="BIZ UDPゴシック" panose="020B0400000000000000" pitchFamily="50" charset="-128"/>
              </a:rPr>
              <a:t>席→使用客席数</a:t>
            </a:r>
            <a:r>
              <a:rPr lang="en-US" altLang="ja-JP" sz="1400" dirty="0">
                <a:latin typeface="BIZ UDPゴシック" panose="020B0400000000000000" pitchFamily="50" charset="-128"/>
                <a:ea typeface="BIZ UDPゴシック" panose="020B0400000000000000" pitchFamily="50" charset="-128"/>
              </a:rPr>
              <a:t>200</a:t>
            </a:r>
            <a:r>
              <a:rPr lang="ja-JP" altLang="en-US" sz="1400" dirty="0">
                <a:latin typeface="BIZ UDPゴシック" panose="020B0400000000000000" pitchFamily="50" charset="-128"/>
                <a:ea typeface="BIZ UDPゴシック" panose="020B0400000000000000" pitchFamily="50" charset="-128"/>
              </a:rPr>
              <a:t>席）</a:t>
            </a:r>
          </a:p>
        </p:txBody>
      </p:sp>
      <p:sp>
        <p:nvSpPr>
          <p:cNvPr id="10" name="正方形/長方形 9"/>
          <p:cNvSpPr/>
          <p:nvPr/>
        </p:nvSpPr>
        <p:spPr>
          <a:xfrm>
            <a:off x="128011" y="4378852"/>
            <a:ext cx="4953000" cy="738664"/>
          </a:xfrm>
          <a:prstGeom prst="rect">
            <a:avLst/>
          </a:prstGeom>
        </p:spPr>
        <p:txBody>
          <a:bodyPr>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入場料</a:t>
            </a:r>
            <a:r>
              <a:rPr lang="en-US" altLang="zh-CN" sz="1400" dirty="0">
                <a:latin typeface="BIZ UDPゴシック" panose="020B0400000000000000" pitchFamily="50" charset="-128"/>
                <a:ea typeface="BIZ UDPゴシック" panose="020B0400000000000000" pitchFamily="50" charset="-128"/>
              </a:rPr>
              <a:t>(</a:t>
            </a:r>
            <a:r>
              <a:rPr lang="zh-CN" altLang="en-US" sz="1400" dirty="0">
                <a:latin typeface="BIZ UDPゴシック" panose="020B0400000000000000" pitchFamily="50" charset="-128"/>
                <a:ea typeface="BIZ UDPゴシック" panose="020B0400000000000000" pitchFamily="50" charset="-128"/>
              </a:rPr>
              <a:t>全席自由</a:t>
            </a:r>
            <a:r>
              <a:rPr lang="en-US" altLang="zh-CN"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t>
            </a:r>
            <a:r>
              <a:rPr lang="en-US" altLang="zh-CN" sz="1400" dirty="0">
                <a:latin typeface="BIZ UDPゴシック" panose="020B0400000000000000" pitchFamily="50" charset="-128"/>
                <a:ea typeface="BIZ UDPゴシック" panose="020B0400000000000000" pitchFamily="50" charset="-128"/>
              </a:rPr>
              <a:t> </a:t>
            </a:r>
          </a:p>
          <a:p>
            <a:r>
              <a:rPr lang="zh-CN" altLang="en-US" sz="1400" dirty="0">
                <a:latin typeface="BIZ UDPゴシック" panose="020B0400000000000000" pitchFamily="50" charset="-128"/>
                <a:ea typeface="BIZ UDPゴシック" panose="020B0400000000000000" pitchFamily="50" charset="-128"/>
              </a:rPr>
              <a:t>前売券</a:t>
            </a:r>
            <a:r>
              <a:rPr lang="ja-JP" altLang="en-US" sz="1400" dirty="0">
                <a:latin typeface="BIZ UDPゴシック" panose="020B0400000000000000" pitchFamily="50" charset="-128"/>
                <a:ea typeface="BIZ UDPゴシック" panose="020B0400000000000000" pitchFamily="50" charset="-128"/>
              </a:rPr>
              <a:t>　</a:t>
            </a:r>
            <a:r>
              <a:rPr lang="zh-CN" altLang="en-US" sz="1400" dirty="0">
                <a:latin typeface="BIZ UDPゴシック" panose="020B0400000000000000" pitchFamily="50" charset="-128"/>
                <a:ea typeface="BIZ UDPゴシック" panose="020B0400000000000000" pitchFamily="50" charset="-128"/>
              </a:rPr>
              <a:t> 一般 </a:t>
            </a:r>
            <a:r>
              <a:rPr lang="en-US" altLang="zh-CN" sz="1400" dirty="0">
                <a:latin typeface="BIZ UDPゴシック" panose="020B0400000000000000" pitchFamily="50" charset="-128"/>
                <a:ea typeface="BIZ UDPゴシック" panose="020B0400000000000000" pitchFamily="50" charset="-128"/>
              </a:rPr>
              <a:t>2,000</a:t>
            </a:r>
            <a:r>
              <a:rPr lang="zh-CN" altLang="en-US" sz="1400" dirty="0">
                <a:latin typeface="BIZ UDPゴシック" panose="020B0400000000000000" pitchFamily="50" charset="-128"/>
                <a:ea typeface="BIZ UDPゴシック" panose="020B0400000000000000" pitchFamily="50" charset="-128"/>
              </a:rPr>
              <a:t>円 </a:t>
            </a:r>
            <a:r>
              <a:rPr lang="ja-JP" altLang="en-US" sz="1400" dirty="0">
                <a:latin typeface="BIZ UDPゴシック" panose="020B0400000000000000" pitchFamily="50" charset="-128"/>
                <a:ea typeface="BIZ UDPゴシック" panose="020B0400000000000000" pitchFamily="50" charset="-128"/>
              </a:rPr>
              <a:t>　</a:t>
            </a:r>
            <a:r>
              <a:rPr lang="zh-CN" altLang="en-US" sz="1400" dirty="0">
                <a:latin typeface="BIZ UDPゴシック" panose="020B0400000000000000" pitchFamily="50" charset="-128"/>
                <a:ea typeface="BIZ UDPゴシック" panose="020B0400000000000000" pitchFamily="50" charset="-128"/>
              </a:rPr>
              <a:t>小学生以下 </a:t>
            </a:r>
            <a:r>
              <a:rPr lang="en-US" altLang="zh-CN" sz="1400" dirty="0">
                <a:latin typeface="BIZ UDPゴシック" panose="020B0400000000000000" pitchFamily="50" charset="-128"/>
                <a:ea typeface="BIZ UDPゴシック" panose="020B0400000000000000" pitchFamily="50" charset="-128"/>
              </a:rPr>
              <a:t>1,000</a:t>
            </a:r>
            <a:r>
              <a:rPr lang="zh-CN" altLang="en-US" sz="1400" dirty="0">
                <a:latin typeface="BIZ UDPゴシック" panose="020B0400000000000000" pitchFamily="50" charset="-128"/>
                <a:ea typeface="BIZ UDPゴシック" panose="020B0400000000000000" pitchFamily="50" charset="-128"/>
              </a:rPr>
              <a:t>円</a:t>
            </a:r>
          </a:p>
          <a:p>
            <a:r>
              <a:rPr lang="zh-CN" altLang="en-US" sz="1400" dirty="0">
                <a:latin typeface="BIZ UDPゴシック" panose="020B0400000000000000" pitchFamily="50" charset="-128"/>
                <a:ea typeface="BIZ UDPゴシック" panose="020B0400000000000000" pitchFamily="50" charset="-128"/>
              </a:rPr>
              <a:t>当日券 </a:t>
            </a:r>
            <a:r>
              <a:rPr lang="ja-JP" altLang="en-US" sz="1400" dirty="0">
                <a:latin typeface="BIZ UDPゴシック" panose="020B0400000000000000" pitchFamily="50" charset="-128"/>
                <a:ea typeface="BIZ UDPゴシック" panose="020B0400000000000000" pitchFamily="50" charset="-128"/>
              </a:rPr>
              <a:t>　</a:t>
            </a:r>
            <a:r>
              <a:rPr lang="zh-CN" altLang="en-US" sz="1400" dirty="0">
                <a:latin typeface="BIZ UDPゴシック" panose="020B0400000000000000" pitchFamily="50" charset="-128"/>
                <a:ea typeface="BIZ UDPゴシック" panose="020B0400000000000000" pitchFamily="50" charset="-128"/>
              </a:rPr>
              <a:t>一般 </a:t>
            </a:r>
            <a:r>
              <a:rPr lang="en-US" altLang="zh-CN" sz="1400" dirty="0">
                <a:latin typeface="BIZ UDPゴシック" panose="020B0400000000000000" pitchFamily="50" charset="-128"/>
                <a:ea typeface="BIZ UDPゴシック" panose="020B0400000000000000" pitchFamily="50" charset="-128"/>
              </a:rPr>
              <a:t>2,400</a:t>
            </a:r>
            <a:r>
              <a:rPr lang="zh-CN" altLang="en-US" sz="1400" dirty="0">
                <a:latin typeface="BIZ UDPゴシック" panose="020B0400000000000000" pitchFamily="50" charset="-128"/>
                <a:ea typeface="BIZ UDPゴシック" panose="020B0400000000000000" pitchFamily="50" charset="-128"/>
              </a:rPr>
              <a:t>円 </a:t>
            </a:r>
            <a:r>
              <a:rPr lang="ja-JP" altLang="en-US" sz="1400" dirty="0">
                <a:latin typeface="BIZ UDPゴシック" panose="020B0400000000000000" pitchFamily="50" charset="-128"/>
                <a:ea typeface="BIZ UDPゴシック" panose="020B0400000000000000" pitchFamily="50" charset="-128"/>
              </a:rPr>
              <a:t>　</a:t>
            </a:r>
            <a:r>
              <a:rPr lang="zh-CN" altLang="en-US" sz="1400" dirty="0">
                <a:latin typeface="BIZ UDPゴシック" panose="020B0400000000000000" pitchFamily="50" charset="-128"/>
                <a:ea typeface="BIZ UDPゴシック" panose="020B0400000000000000" pitchFamily="50" charset="-128"/>
              </a:rPr>
              <a:t>小学生以下 </a:t>
            </a:r>
            <a:r>
              <a:rPr lang="en-US" altLang="zh-CN" sz="1400" dirty="0">
                <a:latin typeface="BIZ UDPゴシック" panose="020B0400000000000000" pitchFamily="50" charset="-128"/>
                <a:ea typeface="BIZ UDPゴシック" panose="020B0400000000000000" pitchFamily="50" charset="-128"/>
              </a:rPr>
              <a:t>1,200</a:t>
            </a:r>
            <a:r>
              <a:rPr lang="zh-CN" altLang="en-US" sz="1400" dirty="0">
                <a:latin typeface="BIZ UDPゴシック" panose="020B0400000000000000" pitchFamily="50" charset="-128"/>
                <a:ea typeface="BIZ UDPゴシック" panose="020B0400000000000000" pitchFamily="50" charset="-128"/>
              </a:rPr>
              <a:t>円</a:t>
            </a:r>
            <a:endParaRPr lang="ja-JP" altLang="en-US" sz="14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46717" y="5356432"/>
            <a:ext cx="9054755" cy="954107"/>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出演</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榎本真美　 金尾香織 　神谷明美 　齋藤由美子 　刀根敬子 　福田美樹子 　細川真理愛 　本田ゆりこ 　真野綾子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福﨑由香</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ピアノ</a:t>
            </a:r>
            <a:r>
              <a:rPr lang="en-US" altLang="ja-JP" sz="1400" dirty="0">
                <a:latin typeface="BIZ UDPゴシック" panose="020B0400000000000000" pitchFamily="50" charset="-128"/>
                <a:ea typeface="BIZ UDPゴシック" panose="020B0400000000000000" pitchFamily="50" charset="-128"/>
              </a:rPr>
              <a:t>)                                    </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二期会</a:t>
            </a:r>
            <a:r>
              <a:rPr lang="en-US" altLang="ja-JP" sz="1400" dirty="0">
                <a:latin typeface="BIZ UDPゴシック" panose="020B0400000000000000" pitchFamily="50" charset="-128"/>
                <a:ea typeface="BIZ UDPゴシック" panose="020B0400000000000000" pitchFamily="50" charset="-128"/>
              </a:rPr>
              <a:t>BLOC</a:t>
            </a:r>
            <a:r>
              <a:rPr lang="ja-JP" altLang="en-US" sz="1400" dirty="0">
                <a:latin typeface="BIZ UDPゴシック" panose="020B0400000000000000" pitchFamily="50" charset="-128"/>
                <a:ea typeface="BIZ UDPゴシック" panose="020B0400000000000000" pitchFamily="50" charset="-128"/>
              </a:rPr>
              <a:t>ポケットオペラメンバー</a:t>
            </a:r>
            <a:r>
              <a:rPr lang="en-US" altLang="ja-JP" sz="1400" dirty="0">
                <a:latin typeface="BIZ UDPゴシック" panose="020B0400000000000000" pitchFamily="50" charset="-128"/>
                <a:ea typeface="BIZ UDPゴシック" panose="020B0400000000000000" pitchFamily="50" charset="-128"/>
              </a:rPr>
              <a:t>9</a:t>
            </a:r>
            <a:r>
              <a:rPr lang="ja-JP" altLang="en-US" sz="1400" dirty="0">
                <a:latin typeface="BIZ UDPゴシック" panose="020B0400000000000000" pitchFamily="50" charset="-128"/>
                <a:ea typeface="BIZ UDPゴシック" panose="020B0400000000000000" pitchFamily="50" charset="-128"/>
              </a:rPr>
              <a:t>名・外部ピアニスト</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名</a:t>
            </a:r>
            <a:endParaRPr lang="en-US" altLang="ja-JP"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6</a:t>
            </a:fld>
            <a:endParaRPr kumimoji="1" lang="ja-JP" altLang="en-US"/>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6" name="正方形/長方形 15"/>
          <p:cNvSpPr/>
          <p:nvPr/>
        </p:nvSpPr>
        <p:spPr>
          <a:xfrm>
            <a:off x="564372" y="492866"/>
            <a:ext cx="5359159" cy="392415"/>
          </a:xfrm>
          <a:prstGeom prst="rect">
            <a:avLst/>
          </a:prstGeom>
        </p:spPr>
        <p:txBody>
          <a:bodyPr wrap="none">
            <a:spAutoFit/>
          </a:bodyPr>
          <a:lstStyle/>
          <a:p>
            <a:r>
              <a:rPr lang="en-US" altLang="zh-TW" sz="1950" b="1" dirty="0">
                <a:latin typeface="BIZ UDPゴシック" panose="020B0400000000000000" pitchFamily="50" charset="-128"/>
                <a:ea typeface="BIZ UDPゴシック" panose="020B0400000000000000" pitchFamily="50" charset="-128"/>
              </a:rPr>
              <a:t>2024</a:t>
            </a:r>
            <a:r>
              <a:rPr lang="zh-TW" altLang="en-US" sz="1950" b="1" dirty="0">
                <a:latin typeface="BIZ UDPゴシック" panose="020B0400000000000000" pitchFamily="50" charset="-128"/>
                <a:ea typeface="BIZ UDPゴシック" panose="020B0400000000000000" pitchFamily="50" charset="-128"/>
              </a:rPr>
              <a:t>年</a:t>
            </a:r>
            <a:r>
              <a:rPr lang="ja-JP" altLang="en-US" sz="1950" b="1" dirty="0">
                <a:latin typeface="BIZ UDPゴシック" panose="020B0400000000000000" pitchFamily="50" charset="-128"/>
                <a:ea typeface="BIZ UDPゴシック" panose="020B0400000000000000" pitchFamily="50" charset="-128"/>
              </a:rPr>
              <a:t>度　草の根育成</a:t>
            </a:r>
            <a:r>
              <a:rPr lang="zh-TW" altLang="en-US" sz="1950" b="1" dirty="0">
                <a:latin typeface="BIZ UDPゴシック" panose="020B0400000000000000" pitchFamily="50" charset="-128"/>
                <a:ea typeface="BIZ UDPゴシック" panose="020B0400000000000000" pitchFamily="50" charset="-128"/>
              </a:rPr>
              <a:t>助成</a:t>
            </a:r>
            <a:r>
              <a:rPr lang="ja-JP" altLang="en-US" sz="1950" b="1" dirty="0">
                <a:latin typeface="BIZ UDPゴシック" panose="020B0400000000000000" pitchFamily="50" charset="-128"/>
                <a:ea typeface="BIZ UDPゴシック" panose="020B0400000000000000" pitchFamily="50" charset="-128"/>
              </a:rPr>
              <a:t>申請</a:t>
            </a:r>
            <a:r>
              <a:rPr lang="zh-TW" altLang="en-US" sz="1950" b="1" dirty="0">
                <a:latin typeface="BIZ UDPゴシック" panose="020B0400000000000000" pitchFamily="50" charset="-128"/>
                <a:ea typeface="BIZ UDPゴシック" panose="020B0400000000000000" pitchFamily="50" charset="-128"/>
              </a:rPr>
              <a:t>事業</a:t>
            </a:r>
            <a:r>
              <a:rPr lang="ja-JP" altLang="en-US" sz="1950" b="1" dirty="0">
                <a:latin typeface="BIZ UDPゴシック" panose="020B0400000000000000" pitchFamily="50" charset="-128"/>
                <a:ea typeface="BIZ UDPゴシック" panose="020B0400000000000000" pitchFamily="50" charset="-128"/>
              </a:rPr>
              <a:t>について</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531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 name="正方形/長方形 3"/>
          <p:cNvSpPr/>
          <p:nvPr/>
        </p:nvSpPr>
        <p:spPr>
          <a:xfrm>
            <a:off x="430479" y="4321017"/>
            <a:ext cx="9054078" cy="2231380"/>
          </a:xfrm>
          <a:prstGeom prst="rect">
            <a:avLst/>
          </a:prstGeom>
        </p:spPr>
        <p:txBody>
          <a:bodyPr wrap="square">
            <a:spAutoFit/>
          </a:bodyPr>
          <a:lstStyle/>
          <a:p>
            <a:r>
              <a:rPr lang="en-US" altLang="ja-JP" sz="13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助成金</a:t>
            </a:r>
            <a:r>
              <a:rPr lang="ja-JP" altLang="en-US" sz="1300" dirty="0">
                <a:latin typeface="BIZ UDPゴシック" panose="020B0400000000000000" pitchFamily="50" charset="-128"/>
                <a:ea typeface="BIZ UDPゴシック" panose="020B0400000000000000" pitchFamily="50" charset="-128"/>
              </a:rPr>
              <a:t>申請理由</a:t>
            </a:r>
            <a:r>
              <a:rPr lang="en-US" altLang="ja-JP" sz="13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・家庭の経済状況によって、学校外での子どもの体験活動に大きな格差が生じている。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・核家族化や地域社会の繋がりの希薄化により、子育て世代の孤立や負担が問題となっており、経済的な問題やストレスから児童虐待や </a:t>
            </a:r>
            <a:r>
              <a:rPr lang="en-US" altLang="ja-JP" sz="1400" dirty="0">
                <a:latin typeface="BIZ UDPゴシック" panose="020B0400000000000000" pitchFamily="50" charset="-128"/>
                <a:ea typeface="BIZ UDPゴシック" panose="020B0400000000000000" pitchFamily="50" charset="-128"/>
              </a:rPr>
              <a:t>DV </a:t>
            </a:r>
            <a:r>
              <a:rPr lang="ja-JP" altLang="en-US" sz="1400" dirty="0">
                <a:latin typeface="BIZ UDPゴシック" panose="020B0400000000000000" pitchFamily="50" charset="-128"/>
                <a:ea typeface="BIZ UDPゴシック" panose="020B0400000000000000" pitchFamily="50" charset="-128"/>
              </a:rPr>
              <a:t>問題も増加している。</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b="1" u="sng" dirty="0">
                <a:latin typeface="BIZ UDPゴシック" panose="020B0400000000000000" pitchFamily="50" charset="-128"/>
                <a:ea typeface="BIZ UDPゴシック" panose="020B0400000000000000" pitchFamily="50" charset="-128"/>
              </a:rPr>
              <a:t>これらの問題解決への取り組みとして</a:t>
            </a:r>
            <a:endParaRPr lang="en-US" altLang="ja-JP" sz="1400" b="1" u="sng"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⇒子ども達には音楽芸術の身近な体験の場として、大人達にはリフレッシュや社会との繋がりの場として、低料金で参加することができ、一緒に楽しむことができるコンサートを企画。</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音楽を通して、子ども達の健やかな成長や地域社会の充実や発展に貢献したい考え。</a:t>
            </a:r>
          </a:p>
        </p:txBody>
      </p:sp>
      <p:sp>
        <p:nvSpPr>
          <p:cNvPr id="5" name="正方形/長方形 4"/>
          <p:cNvSpPr/>
          <p:nvPr/>
        </p:nvSpPr>
        <p:spPr>
          <a:xfrm>
            <a:off x="416857" y="1590046"/>
            <a:ext cx="3026791" cy="523220"/>
          </a:xfrm>
          <a:prstGeom prst="rect">
            <a:avLst/>
          </a:prstGeom>
        </p:spPr>
        <p:txBody>
          <a:bodyPr wrap="non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申請分野</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文化及び芸術振興を目的とする事業</a:t>
            </a:r>
          </a:p>
        </p:txBody>
      </p:sp>
      <p:sp>
        <p:nvSpPr>
          <p:cNvPr id="6" name="正方形/長方形 5"/>
          <p:cNvSpPr/>
          <p:nvPr/>
        </p:nvSpPr>
        <p:spPr>
          <a:xfrm>
            <a:off x="416857" y="2109732"/>
            <a:ext cx="9275170" cy="1384995"/>
          </a:xfrm>
          <a:prstGeom prst="rect">
            <a:avLst/>
          </a:prstGeom>
        </p:spPr>
        <p:txBody>
          <a:bodyPr wrap="square">
            <a:spAutoFit/>
          </a:bodyPr>
          <a:lstStyle/>
          <a:p>
            <a:r>
              <a:rPr lang="en-US" altLang="ja-JP" sz="13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内容</a:t>
            </a:r>
            <a:r>
              <a:rPr lang="en-US" altLang="ja-JP" sz="13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・オペラ</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ヘンゼルとグレーテル</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を元に、オリジナル台本による</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ヘンゼルとグレーテルのクリスマスイブ</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2022</a:t>
            </a:r>
            <a:r>
              <a:rPr lang="ja-JP" altLang="en-US" sz="1400" dirty="0">
                <a:latin typeface="BIZ UDPゴシック" panose="020B0400000000000000" pitchFamily="50" charset="-128"/>
                <a:ea typeface="BIZ UDPゴシック" panose="020B0400000000000000" pitchFamily="50" charset="-128"/>
              </a:rPr>
              <a:t>年公演）をバージョンアップして再演。</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・童謡やクリスマスソングなどの親しみやすい音楽、そしてオペラのアリアなどの本格的なクラシック音楽を盛り込み、参加型の要素を加え、オリジナルストーリーでお届けする</a:t>
            </a:r>
            <a:r>
              <a:rPr lang="en-US" altLang="ja-JP" sz="1400" dirty="0">
                <a:latin typeface="BIZ UDPゴシック" panose="020B0400000000000000" pitchFamily="50" charset="-128"/>
                <a:ea typeface="BIZ UDPゴシック" panose="020B0400000000000000" pitchFamily="50" charset="-128"/>
              </a:rPr>
              <a:t>45</a:t>
            </a:r>
            <a:r>
              <a:rPr lang="ja-JP" altLang="en-US" sz="1400" dirty="0">
                <a:latin typeface="BIZ UDPゴシック" panose="020B0400000000000000" pitchFamily="50" charset="-128"/>
                <a:ea typeface="BIZ UDPゴシック" panose="020B0400000000000000" pitchFamily="50" charset="-128"/>
              </a:rPr>
              <a:t>分間の音楽劇。</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0</a:t>
            </a:r>
            <a:r>
              <a:rPr lang="ja-JP" altLang="en-US" sz="1400" dirty="0">
                <a:latin typeface="BIZ UDPゴシック" panose="020B0400000000000000" pitchFamily="50" charset="-128"/>
                <a:ea typeface="BIZ UDPゴシック" panose="020B0400000000000000" pitchFamily="50" charset="-128"/>
              </a:rPr>
              <a:t>歳のお子様から入場でき、子どもも大人も一緒に楽しめる参加型コンサート。</a:t>
            </a:r>
          </a:p>
        </p:txBody>
      </p:sp>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7</a:t>
            </a:fld>
            <a:endParaRPr kumimoji="1" lang="ja-JP" altLang="en-US"/>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5" name="正方形/長方形 14"/>
          <p:cNvSpPr/>
          <p:nvPr/>
        </p:nvSpPr>
        <p:spPr>
          <a:xfrm>
            <a:off x="564372" y="492866"/>
            <a:ext cx="5359159" cy="392415"/>
          </a:xfrm>
          <a:prstGeom prst="rect">
            <a:avLst/>
          </a:prstGeom>
        </p:spPr>
        <p:txBody>
          <a:bodyPr wrap="none">
            <a:spAutoFit/>
          </a:bodyPr>
          <a:lstStyle/>
          <a:p>
            <a:r>
              <a:rPr lang="en-US" altLang="zh-TW" sz="1950" b="1" dirty="0">
                <a:latin typeface="BIZ UDPゴシック" panose="020B0400000000000000" pitchFamily="50" charset="-128"/>
                <a:ea typeface="BIZ UDPゴシック" panose="020B0400000000000000" pitchFamily="50" charset="-128"/>
              </a:rPr>
              <a:t>2024</a:t>
            </a:r>
            <a:r>
              <a:rPr lang="zh-TW" altLang="en-US" sz="1950" b="1" dirty="0">
                <a:latin typeface="BIZ UDPゴシック" panose="020B0400000000000000" pitchFamily="50" charset="-128"/>
                <a:ea typeface="BIZ UDPゴシック" panose="020B0400000000000000" pitchFamily="50" charset="-128"/>
              </a:rPr>
              <a:t>年</a:t>
            </a:r>
            <a:r>
              <a:rPr lang="ja-JP" altLang="en-US" sz="1950" b="1" dirty="0">
                <a:latin typeface="BIZ UDPゴシック" panose="020B0400000000000000" pitchFamily="50" charset="-128"/>
                <a:ea typeface="BIZ UDPゴシック" panose="020B0400000000000000" pitchFamily="50" charset="-128"/>
              </a:rPr>
              <a:t>度　草の根育成</a:t>
            </a:r>
            <a:r>
              <a:rPr lang="zh-TW" altLang="en-US" sz="1950" b="1" dirty="0">
                <a:latin typeface="BIZ UDPゴシック" panose="020B0400000000000000" pitchFamily="50" charset="-128"/>
                <a:ea typeface="BIZ UDPゴシック" panose="020B0400000000000000" pitchFamily="50" charset="-128"/>
              </a:rPr>
              <a:t>助成</a:t>
            </a:r>
            <a:r>
              <a:rPr lang="ja-JP" altLang="en-US" sz="1950" b="1" dirty="0">
                <a:latin typeface="BIZ UDPゴシック" panose="020B0400000000000000" pitchFamily="50" charset="-128"/>
                <a:ea typeface="BIZ UDPゴシック" panose="020B0400000000000000" pitchFamily="50" charset="-128"/>
              </a:rPr>
              <a:t>申請</a:t>
            </a:r>
            <a:r>
              <a:rPr lang="zh-TW" altLang="en-US" sz="1950" b="1" dirty="0">
                <a:latin typeface="BIZ UDPゴシック" panose="020B0400000000000000" pitchFamily="50" charset="-128"/>
                <a:ea typeface="BIZ UDPゴシック" panose="020B0400000000000000" pitchFamily="50" charset="-128"/>
              </a:rPr>
              <a:t>事業</a:t>
            </a:r>
            <a:r>
              <a:rPr lang="ja-JP" altLang="en-US" sz="1950" b="1" dirty="0">
                <a:latin typeface="BIZ UDPゴシック" panose="020B0400000000000000" pitchFamily="50" charset="-128"/>
                <a:ea typeface="BIZ UDPゴシック" panose="020B0400000000000000" pitchFamily="50" charset="-128"/>
              </a:rPr>
              <a:t>について</a:t>
            </a:r>
            <a:endParaRPr lang="en-US" altLang="ja-JP" sz="1950" b="1"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436576" y="3646262"/>
            <a:ext cx="1237839" cy="523220"/>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事業予算</a:t>
            </a:r>
            <a:r>
              <a:rPr kumimoji="1" lang="en-US" altLang="ja-JP" sz="1400" dirty="0">
                <a:latin typeface="BIZ UDPゴシック" panose="020B0400000000000000" pitchFamily="50" charset="-128"/>
                <a:ea typeface="BIZ UDPゴシック" panose="020B0400000000000000" pitchFamily="50" charset="-128"/>
              </a:rPr>
              <a:t>】</a:t>
            </a:r>
          </a:p>
          <a:p>
            <a:r>
              <a:rPr kumimoji="1" lang="en-US" altLang="ja-JP" sz="1400" dirty="0">
                <a:latin typeface="BIZ UDPゴシック" panose="020B0400000000000000" pitchFamily="50" charset="-128"/>
                <a:ea typeface="BIZ UDPゴシック" panose="020B0400000000000000" pitchFamily="50" charset="-128"/>
              </a:rPr>
              <a:t>427,000</a:t>
            </a:r>
            <a:r>
              <a:rPr kumimoji="1" lang="ja-JP" altLang="en-US" sz="1400" dirty="0">
                <a:latin typeface="BIZ UDPゴシック" panose="020B0400000000000000" pitchFamily="50" charset="-128"/>
                <a:ea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2144688" y="3646262"/>
            <a:ext cx="3097323" cy="523220"/>
          </a:xfrm>
          <a:prstGeom prst="rect">
            <a:avLst/>
          </a:prstGeom>
          <a:noFill/>
        </p:spPr>
        <p:txBody>
          <a:bodyPr wrap="non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助成金額</a:t>
            </a:r>
            <a:r>
              <a:rPr lang="en-US" altLang="ja-JP" sz="1400" dirty="0">
                <a:latin typeface="BIZ UDPゴシック" panose="020B0400000000000000" pitchFamily="50" charset="-128"/>
                <a:ea typeface="BIZ UDPゴシック" panose="020B0400000000000000" pitchFamily="50" charset="-128"/>
              </a:rPr>
              <a:t>】</a:t>
            </a:r>
          </a:p>
          <a:p>
            <a:r>
              <a:rPr kumimoji="1" lang="en-US" altLang="ja-JP" sz="1400" dirty="0">
                <a:latin typeface="BIZ UDPゴシック" panose="020B0400000000000000" pitchFamily="50" charset="-128"/>
                <a:ea typeface="BIZ UDPゴシック" panose="020B0400000000000000" pitchFamily="50" charset="-128"/>
              </a:rPr>
              <a:t>40,000</a:t>
            </a:r>
            <a:r>
              <a:rPr kumimoji="1" lang="ja-JP" altLang="en-US" sz="1400" dirty="0">
                <a:latin typeface="BIZ UDPゴシック" panose="020B0400000000000000" pitchFamily="50" charset="-128"/>
                <a:ea typeface="BIZ UDPゴシック" panose="020B0400000000000000" pitchFamily="50" charset="-128"/>
              </a:rPr>
              <a:t>円　➡　決定額　</a:t>
            </a:r>
            <a:r>
              <a:rPr kumimoji="1" lang="en-US" altLang="ja-JP" sz="1400" dirty="0">
                <a:latin typeface="BIZ UDPゴシック" panose="020B0400000000000000" pitchFamily="50" charset="-128"/>
                <a:ea typeface="BIZ UDPゴシック" panose="020B0400000000000000" pitchFamily="50" charset="-128"/>
              </a:rPr>
              <a:t>28,000</a:t>
            </a:r>
            <a:r>
              <a:rPr kumimoji="1" lang="ja-JP" altLang="en-US" sz="1400" dirty="0">
                <a:latin typeface="BIZ UDPゴシック" panose="020B0400000000000000" pitchFamily="50" charset="-128"/>
                <a:ea typeface="BIZ UDPゴシック" panose="020B0400000000000000" pitchFamily="50" charset="-128"/>
              </a:rPr>
              <a:t>円</a:t>
            </a:r>
          </a:p>
        </p:txBody>
      </p:sp>
    </p:spTree>
    <p:extLst>
      <p:ext uri="{BB962C8B-B14F-4D97-AF65-F5344CB8AC3E}">
        <p14:creationId xmlns:p14="http://schemas.microsoft.com/office/powerpoint/2010/main" val="234173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テキスト ボックス 9"/>
          <p:cNvSpPr txBox="1"/>
          <p:nvPr/>
        </p:nvSpPr>
        <p:spPr>
          <a:xfrm>
            <a:off x="255575" y="1727730"/>
            <a:ext cx="9361040" cy="4185761"/>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良かった点</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・ファミリー層を中心に、</a:t>
            </a:r>
            <a:r>
              <a:rPr lang="en-US" altLang="ja-JP" sz="1400" dirty="0">
                <a:latin typeface="BIZ UDPゴシック" panose="020B0400000000000000" pitchFamily="50" charset="-128"/>
                <a:ea typeface="BIZ UDPゴシック" panose="020B0400000000000000" pitchFamily="50" charset="-128"/>
              </a:rPr>
              <a:t>0</a:t>
            </a:r>
            <a:r>
              <a:rPr lang="ja-JP" altLang="en-US" sz="1400" dirty="0">
                <a:latin typeface="BIZ UDPゴシック" panose="020B0400000000000000" pitchFamily="50" charset="-128"/>
                <a:ea typeface="BIZ UDPゴシック" panose="020B0400000000000000" pitchFamily="50" charset="-128"/>
              </a:rPr>
              <a:t>歳のお子様から高齢者まで幅広い年齢層のお客様にご来場いただくことができた。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・午前の公演では未就学児のお子様を連れた方が多く、和やかな雰囲気でコンサートを楽しまれていた様子だった。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・午後の公演は小学生～大人のお客様も多く、少し雰囲気が異なってはいたが、お客様が笑顔で帰って行かれたことで公演の成功を感じることができた。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・ご家族での参加だけでなく、親子三代でご来場されたお客様やお友達を誘って参加されたお客様もいて、皆それぞれにコンサートを楽しまれた様子だった。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・今後継続して公演できるファミリー層向けのコンテンツを作ることができた。</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来場者数：　</a:t>
            </a:r>
            <a:r>
              <a:rPr lang="en-US" altLang="ja-JP" sz="1400" dirty="0">
                <a:latin typeface="BIZ UDPゴシック" panose="020B0400000000000000" pitchFamily="50" charset="-128"/>
                <a:ea typeface="BIZ UDPゴシック" panose="020B0400000000000000" pitchFamily="50" charset="-128"/>
              </a:rPr>
              <a:t>230</a:t>
            </a:r>
            <a:r>
              <a:rPr lang="ja-JP" altLang="en-US" sz="1400" dirty="0">
                <a:latin typeface="BIZ UDPゴシック" panose="020B0400000000000000" pitchFamily="50" charset="-128"/>
                <a:ea typeface="BIZ UDPゴシック" panose="020B0400000000000000" pitchFamily="50" charset="-128"/>
              </a:rPr>
              <a:t>名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年齢層：　</a:t>
            </a:r>
            <a:r>
              <a:rPr lang="en-US" altLang="ja-JP" sz="1400" dirty="0">
                <a:latin typeface="BIZ UDPゴシック" panose="020B0400000000000000" pitchFamily="50" charset="-128"/>
                <a:ea typeface="BIZ UDPゴシック" panose="020B0400000000000000" pitchFamily="50" charset="-128"/>
              </a:rPr>
              <a:t>0</a:t>
            </a:r>
            <a:r>
              <a:rPr lang="ja-JP" altLang="en-US" sz="1400" dirty="0">
                <a:latin typeface="BIZ UDPゴシック" panose="020B0400000000000000" pitchFamily="50" charset="-128"/>
                <a:ea typeface="BIZ UDPゴシック" panose="020B0400000000000000" pitchFamily="50" charset="-128"/>
              </a:rPr>
              <a:t>歳～</a:t>
            </a:r>
            <a:r>
              <a:rPr lang="en-US" altLang="ja-JP" sz="1400" dirty="0">
                <a:latin typeface="BIZ UDPゴシック" panose="020B0400000000000000" pitchFamily="50" charset="-128"/>
                <a:ea typeface="BIZ UDPゴシック" panose="020B0400000000000000" pitchFamily="50" charset="-128"/>
              </a:rPr>
              <a:t>80</a:t>
            </a:r>
            <a:r>
              <a:rPr lang="ja-JP" altLang="en-US" sz="1400" dirty="0">
                <a:latin typeface="BIZ UDPゴシック" panose="020B0400000000000000" pitchFamily="50" charset="-128"/>
                <a:ea typeface="BIZ UDPゴシック" panose="020B0400000000000000" pitchFamily="50" charset="-128"/>
              </a:rPr>
              <a:t>代　（</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40</a:t>
            </a:r>
            <a:r>
              <a:rPr lang="ja-JP" altLang="en-US" sz="1400" dirty="0">
                <a:latin typeface="BIZ UDPゴシック" panose="020B0400000000000000" pitchFamily="50" charset="-128"/>
                <a:ea typeface="BIZ UDPゴシック" panose="020B0400000000000000" pitchFamily="50" charset="-128"/>
              </a:rPr>
              <a:t>代の子どもを持つ家族が中心）</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♪お客様からの声♪</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・小学生以下の子どもが全く飽きずに最後まで楽しんでいた。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・組ごとにキャラクターが異なるのでそれぞれ楽しかった。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（両公演ご覧になった方）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・自分の好きなクリスマスソングを聴けて嬉しかった。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・全員でのアンサンブルが素晴らしく、もっと聴いていたかった。</a:t>
            </a: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676" y="3686012"/>
            <a:ext cx="3956445" cy="2227479"/>
          </a:xfrm>
          <a:prstGeom prst="rect">
            <a:avLst/>
          </a:prstGeom>
        </p:spPr>
      </p:pic>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8</a:t>
            </a:fld>
            <a:endParaRPr kumimoji="1" lang="ja-JP" altLang="en-US"/>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1" name="正方形/長方形 10"/>
          <p:cNvSpPr/>
          <p:nvPr/>
        </p:nvSpPr>
        <p:spPr>
          <a:xfrm>
            <a:off x="564372" y="492866"/>
            <a:ext cx="2935419"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草の根育成</a:t>
            </a:r>
            <a:r>
              <a:rPr lang="zh-TW" altLang="en-US" sz="1950" b="1" dirty="0">
                <a:latin typeface="BIZ UDPゴシック" panose="020B0400000000000000" pitchFamily="50" charset="-128"/>
                <a:ea typeface="BIZ UDPゴシック" panose="020B0400000000000000" pitchFamily="50" charset="-128"/>
              </a:rPr>
              <a:t>事業</a:t>
            </a:r>
            <a:r>
              <a:rPr lang="ja-JP" altLang="en-US" sz="1950" b="1" dirty="0">
                <a:latin typeface="BIZ UDPゴシック" panose="020B0400000000000000" pitchFamily="50" charset="-128"/>
                <a:ea typeface="BIZ UDPゴシック" panose="020B0400000000000000" pitchFamily="50" charset="-128"/>
              </a:rPr>
              <a:t>実施報告</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601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585" y="-16673"/>
            <a:ext cx="9924207" cy="13913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b="1"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916053" y="2200365"/>
            <a:ext cx="434734" cy="317459"/>
          </a:xfrm>
          <a:prstGeom prst="rect">
            <a:avLst/>
          </a:prstGeom>
          <a:noFill/>
        </p:spPr>
        <p:txBody>
          <a:bodyPr wrap="none" rtlCol="0">
            <a:spAutoFit/>
          </a:bodyPr>
          <a:lstStyle/>
          <a:p>
            <a:r>
              <a:rPr lang="ja-JP" altLang="en-US" sz="1463" dirty="0"/>
              <a:t>　　</a:t>
            </a:r>
          </a:p>
        </p:txBody>
      </p:sp>
      <p:sp>
        <p:nvSpPr>
          <p:cNvPr id="10" name="テキスト ボックス 9"/>
          <p:cNvSpPr txBox="1"/>
          <p:nvPr/>
        </p:nvSpPr>
        <p:spPr>
          <a:xfrm>
            <a:off x="213975" y="1790818"/>
            <a:ext cx="9491553" cy="3754874"/>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反省点と今後の課題</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・低価格でも入場料が発生する公演になるため、渋谷区の公共施設へのチラシ配架やポスター掲示等での周知ができず、周辺地域に在住するファミリー層への直接の周知が難しかった。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・一部幼稚園施設へのチラシ配布を行うことができたが、施設によっては制限があったり全く受け入れていただけないところもあったりと対応がまちまちであった。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・資金不足により、広告を使った宣伝活動は難しく</a:t>
            </a:r>
            <a:r>
              <a:rPr lang="en-US" altLang="ja-JP" sz="1400" dirty="0">
                <a:latin typeface="BIZ UDPゴシック" panose="020B0400000000000000" pitchFamily="50" charset="-128"/>
                <a:ea typeface="BIZ UDPゴシック" panose="020B0400000000000000" pitchFamily="50" charset="-128"/>
              </a:rPr>
              <a:t>Facebook</a:t>
            </a:r>
            <a:r>
              <a:rPr lang="ja-JP" altLang="en-US" sz="1400" dirty="0">
                <a:latin typeface="BIZ UDPゴシック" panose="020B0400000000000000" pitchFamily="50" charset="-128"/>
                <a:ea typeface="BIZ UDPゴシック" panose="020B0400000000000000" pitchFamily="50" charset="-128"/>
              </a:rPr>
              <a:t>や</a:t>
            </a:r>
            <a:r>
              <a:rPr lang="en-US" altLang="ja-JP" sz="1400" dirty="0">
                <a:latin typeface="BIZ UDPゴシック" panose="020B0400000000000000" pitchFamily="50" charset="-128"/>
                <a:ea typeface="BIZ UDPゴシック" panose="020B0400000000000000" pitchFamily="50" charset="-128"/>
              </a:rPr>
              <a:t>Instagram</a:t>
            </a:r>
            <a:r>
              <a:rPr lang="ja-JP" altLang="en-US" sz="1400" dirty="0">
                <a:latin typeface="BIZ UDPゴシック" panose="020B0400000000000000" pitchFamily="50" charset="-128"/>
                <a:ea typeface="BIZ UDPゴシック" panose="020B0400000000000000" pitchFamily="50" charset="-128"/>
              </a:rPr>
              <a:t>等を活用した周知となったが、</a:t>
            </a:r>
            <a:r>
              <a:rPr lang="en-US" altLang="ja-JP" sz="1400" dirty="0">
                <a:latin typeface="BIZ UDPゴシック" panose="020B0400000000000000" pitchFamily="50" charset="-128"/>
                <a:ea typeface="BIZ UDPゴシック" panose="020B0400000000000000" pitchFamily="50" charset="-128"/>
              </a:rPr>
              <a:t>SNS</a:t>
            </a:r>
            <a:r>
              <a:rPr lang="ja-JP" altLang="en-US" sz="1400" dirty="0" err="1">
                <a:latin typeface="BIZ UDPゴシック" panose="020B0400000000000000" pitchFamily="50" charset="-128"/>
                <a:ea typeface="BIZ UDPゴシック" panose="020B0400000000000000" pitchFamily="50" charset="-128"/>
              </a:rPr>
              <a:t>での</a:t>
            </a:r>
            <a:r>
              <a:rPr lang="ja-JP" altLang="en-US" sz="1400" dirty="0">
                <a:latin typeface="BIZ UDPゴシック" panose="020B0400000000000000" pitchFamily="50" charset="-128"/>
                <a:ea typeface="BIZ UDPゴシック" panose="020B0400000000000000" pitchFamily="50" charset="-128"/>
              </a:rPr>
              <a:t>発信は情報を探している人には届きやすいが、そうでない人の目には留まらないことが多くある。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⇒集客に関しては大きな課題。周知方法については今後改善の必要がある。</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アンケートを行ったが、アンケートの回収が思うようにいかず、来場者の詳細については十分な把握ができなかった。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⇒より良い活動にするため、お客様からの直接の声を聞けるよう今後工夫が必要と感じた。</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地域課題の解決のためには、広い会場よりも規模の小さな会場での活動の方が来場者とのコミュニケーションが取れたり、来場者同士の交流の機会を図れたり、細かなところに目の行き届く活動ができるのではないかと感じ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⇒もっと身近な活動として、今後地域の自治体や地域で活動する他の団体との連携も視野に活動する必要がある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のではないかと考える。また継続的な活動、活動の回数を増やすことも必要。</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5551BEE9-9FFD-41CA-A0FF-8A1E22872B58}" type="slidenum">
              <a:rPr kumimoji="1" lang="ja-JP" altLang="en-US" smtClean="0"/>
              <a:t>9</a:t>
            </a:fld>
            <a:endParaRPr kumimoji="1" lang="ja-JP" altLang="en-US"/>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121" y="336375"/>
            <a:ext cx="936000" cy="936000"/>
          </a:xfrm>
          <a:prstGeom prst="rect">
            <a:avLst/>
          </a:prstGeom>
        </p:spPr>
      </p:pic>
      <p:sp>
        <p:nvSpPr>
          <p:cNvPr id="12" name="正方形/長方形 11"/>
          <p:cNvSpPr/>
          <p:nvPr/>
        </p:nvSpPr>
        <p:spPr>
          <a:xfrm>
            <a:off x="564372" y="492866"/>
            <a:ext cx="2935419" cy="392415"/>
          </a:xfrm>
          <a:prstGeom prst="rect">
            <a:avLst/>
          </a:prstGeom>
        </p:spPr>
        <p:txBody>
          <a:bodyPr wrap="none">
            <a:spAutoFit/>
          </a:bodyPr>
          <a:lstStyle/>
          <a:p>
            <a:r>
              <a:rPr lang="ja-JP" altLang="en-US" sz="1950" b="1" dirty="0">
                <a:latin typeface="BIZ UDPゴシック" panose="020B0400000000000000" pitchFamily="50" charset="-128"/>
                <a:ea typeface="BIZ UDPゴシック" panose="020B0400000000000000" pitchFamily="50" charset="-128"/>
              </a:rPr>
              <a:t>草の根育成</a:t>
            </a:r>
            <a:r>
              <a:rPr lang="zh-TW" altLang="en-US" sz="1950" b="1" dirty="0">
                <a:latin typeface="BIZ UDPゴシック" panose="020B0400000000000000" pitchFamily="50" charset="-128"/>
                <a:ea typeface="BIZ UDPゴシック" panose="020B0400000000000000" pitchFamily="50" charset="-128"/>
              </a:rPr>
              <a:t>事業</a:t>
            </a:r>
            <a:r>
              <a:rPr lang="ja-JP" altLang="en-US" sz="1950" b="1" dirty="0">
                <a:latin typeface="BIZ UDPゴシック" panose="020B0400000000000000" pitchFamily="50" charset="-128"/>
                <a:ea typeface="BIZ UDPゴシック" panose="020B0400000000000000" pitchFamily="50" charset="-128"/>
              </a:rPr>
              <a:t>実施報告</a:t>
            </a:r>
            <a:endParaRPr lang="en-US" altLang="ja-JP" sz="195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26202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1091</TotalTime>
  <Words>2220</Words>
  <Application>Microsoft Office PowerPoint</Application>
  <PresentationFormat>A4 210 x 297 mm</PresentationFormat>
  <Paragraphs>163</Paragraphs>
  <Slides>12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BIZ UDPゴシック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靖宏</dc:creator>
  <cp:lastModifiedBy>方人 長谷</cp:lastModifiedBy>
  <cp:revision>79</cp:revision>
  <dcterms:created xsi:type="dcterms:W3CDTF">2025-05-09T18:00:39Z</dcterms:created>
  <dcterms:modified xsi:type="dcterms:W3CDTF">2025-05-12T07:08:56Z</dcterms:modified>
</cp:coreProperties>
</file>