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embeddedFontLst>
    <p:embeddedFont>
      <p:font typeface="Garamond" panose="02020404030301010803" pitchFamily="18" charset="0"/>
      <p:regular r:id="rId15"/>
      <p:bold r:id="rId16"/>
      <p:italic r:id="rId17"/>
      <p:boldItalic r:id="rId18"/>
    </p:embeddedFont>
    <p:embeddedFont>
      <p:font typeface="Meiryo UI" panose="020B0604030504040204" pitchFamily="50" charset="-128"/>
      <p:regular r:id="rId19"/>
      <p:bold r:id="rId20"/>
      <p:italic r:id="rId21"/>
      <p:boldItalic r:id="rId22"/>
    </p:embeddedFont>
    <p:embeddedFont>
      <p:font typeface="ＭＳ Ｐゴシック" panose="020B0600070205080204" pitchFamily="50" charset="-128"/>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9+orElfBZEPQR1eGznrOpVhKe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694"/>
  </p:normalViewPr>
  <p:slideViewPr>
    <p:cSldViewPr snapToGrid="0">
      <p:cViewPr varScale="1">
        <p:scale>
          <a:sx n="61" d="100"/>
          <a:sy n="61"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13"/>
        <p:cNvGrpSpPr/>
        <p:nvPr/>
      </p:nvGrpSpPr>
      <p:grpSpPr>
        <a:xfrm>
          <a:off x="0" y="0"/>
          <a:ext cx="0" cy="0"/>
          <a:chOff x="0" y="0"/>
          <a:chExt cx="0" cy="0"/>
        </a:xfrm>
      </p:grpSpPr>
      <p:sp>
        <p:nvSpPr>
          <p:cNvPr id="14" name="Google Shape;14;p14"/>
          <p:cNvSpPr/>
          <p:nvPr/>
        </p:nvSpPr>
        <p:spPr>
          <a:xfrm>
            <a:off x="1" y="0"/>
            <a:ext cx="12192000" cy="6858000"/>
          </a:xfrm>
          <a:prstGeom prst="rect">
            <a:avLst/>
          </a:prstGeom>
          <a:blipFill rotWithShape="1">
            <a:blip r:embed="rId2">
              <a:alphaModFix amt="40000"/>
            </a:blip>
            <a:tile tx="-133350" ty="330200" sx="85000" sy="85000" flip="xy"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4"/>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4"/>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4"/>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14"/>
          <p:cNvGrpSpPr/>
          <p:nvPr/>
        </p:nvGrpSpPr>
        <p:grpSpPr>
          <a:xfrm>
            <a:off x="5250180" y="1267730"/>
            <a:ext cx="1691640" cy="645295"/>
            <a:chOff x="5318306" y="1386268"/>
            <a:chExt cx="1567331" cy="645295"/>
          </a:xfrm>
        </p:grpSpPr>
        <p:cxnSp>
          <p:nvCxnSpPr>
            <p:cNvPr id="19" name="Google Shape;19;p14"/>
            <p:cNvCxnSpPr/>
            <p:nvPr/>
          </p:nvCxnSpPr>
          <p:spPr>
            <a:xfrm>
              <a:off x="5318306" y="1386268"/>
              <a:ext cx="0" cy="640080"/>
            </a:xfrm>
            <a:prstGeom prst="straightConnector1">
              <a:avLst/>
            </a:prstGeom>
            <a:solidFill>
              <a:srgbClr val="262626"/>
            </a:solidFill>
            <a:ln w="9525" cap="flat" cmpd="sng">
              <a:solidFill>
                <a:srgbClr val="262626"/>
              </a:solidFill>
              <a:prstDash val="solid"/>
              <a:miter lim="800000"/>
              <a:headEnd type="none" w="sm" len="sm"/>
              <a:tailEnd type="none" w="sm" len="sm"/>
            </a:ln>
          </p:spPr>
        </p:cxnSp>
        <p:cxnSp>
          <p:nvCxnSpPr>
            <p:cNvPr id="20" name="Google Shape;20;p14"/>
            <p:cNvCxnSpPr/>
            <p:nvPr/>
          </p:nvCxnSpPr>
          <p:spPr>
            <a:xfrm>
              <a:off x="6885637" y="1386268"/>
              <a:ext cx="0" cy="640080"/>
            </a:xfrm>
            <a:prstGeom prst="straightConnector1">
              <a:avLst/>
            </a:prstGeom>
            <a:solidFill>
              <a:srgbClr val="262626"/>
            </a:solidFill>
            <a:ln w="9525" cap="flat" cmpd="sng">
              <a:solidFill>
                <a:srgbClr val="262626"/>
              </a:solidFill>
              <a:prstDash val="solid"/>
              <a:miter lim="800000"/>
              <a:headEnd type="none" w="sm" len="sm"/>
              <a:tailEnd type="none" w="sm" len="sm"/>
            </a:ln>
          </p:spPr>
        </p:cxnSp>
        <p:cxnSp>
          <p:nvCxnSpPr>
            <p:cNvPr id="21" name="Google Shape;21;p14"/>
            <p:cNvCxnSpPr/>
            <p:nvPr/>
          </p:nvCxnSpPr>
          <p:spPr>
            <a:xfrm>
              <a:off x="5318306" y="2031563"/>
              <a:ext cx="1567331" cy="0"/>
            </a:xfrm>
            <a:prstGeom prst="straightConnector1">
              <a:avLst/>
            </a:prstGeom>
            <a:solidFill>
              <a:srgbClr val="262626"/>
            </a:solidFill>
            <a:ln w="9525" cap="flat" cmpd="sng">
              <a:solidFill>
                <a:srgbClr val="262626"/>
              </a:solidFill>
              <a:prstDash val="solid"/>
              <a:miter lim="800000"/>
              <a:headEnd type="none" w="sm" len="sm"/>
              <a:tailEnd type="none" w="sm" len="sm"/>
            </a:ln>
          </p:spPr>
        </p:cxnSp>
      </p:grpSp>
      <p:sp>
        <p:nvSpPr>
          <p:cNvPr id="22" name="Google Shape;22;p14"/>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alibri"/>
              <a:buNone/>
              <a:defRPr sz="7200" b="0" cap="none">
                <a:solidFill>
                  <a:srgbClr val="26262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4"/>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rgbClr val="323F4F"/>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4" name="Google Shape;24;p14"/>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i="0" u="none" strike="noStrike" cap="none">
                <a:solidFill>
                  <a:srgbClr val="3F3F3F"/>
                </a:solidFill>
                <a:latin typeface="Calibri"/>
                <a:ea typeface="Calibri"/>
                <a:cs typeface="Calibri"/>
                <a:sym typeface="Calibri"/>
              </a:defRPr>
            </a:lvl1pPr>
            <a:lvl2pPr marL="0" lvl="1" indent="0" algn="r">
              <a:spcBef>
                <a:spcPts val="0"/>
              </a:spcBef>
              <a:buNone/>
              <a:defRPr sz="1000" b="0" i="0" u="none" strike="noStrike" cap="none">
                <a:solidFill>
                  <a:srgbClr val="3F3F3F"/>
                </a:solidFill>
                <a:latin typeface="Calibri"/>
                <a:ea typeface="Calibri"/>
                <a:cs typeface="Calibri"/>
                <a:sym typeface="Calibri"/>
              </a:defRPr>
            </a:lvl2pPr>
            <a:lvl3pPr marL="0" lvl="2" indent="0" algn="r">
              <a:spcBef>
                <a:spcPts val="0"/>
              </a:spcBef>
              <a:buNone/>
              <a:defRPr sz="1000" b="0" i="0" u="none" strike="noStrike" cap="none">
                <a:solidFill>
                  <a:srgbClr val="3F3F3F"/>
                </a:solidFill>
                <a:latin typeface="Calibri"/>
                <a:ea typeface="Calibri"/>
                <a:cs typeface="Calibri"/>
                <a:sym typeface="Calibri"/>
              </a:defRPr>
            </a:lvl3pPr>
            <a:lvl4pPr marL="0" lvl="3" indent="0" algn="r">
              <a:spcBef>
                <a:spcPts val="0"/>
              </a:spcBef>
              <a:buNone/>
              <a:defRPr sz="1000" b="0" i="0" u="none" strike="noStrike" cap="none">
                <a:solidFill>
                  <a:srgbClr val="3F3F3F"/>
                </a:solidFill>
                <a:latin typeface="Calibri"/>
                <a:ea typeface="Calibri"/>
                <a:cs typeface="Calibri"/>
                <a:sym typeface="Calibri"/>
              </a:defRPr>
            </a:lvl4pPr>
            <a:lvl5pPr marL="0" lvl="4" indent="0" algn="r">
              <a:spcBef>
                <a:spcPts val="0"/>
              </a:spcBef>
              <a:buNone/>
              <a:defRPr sz="1000" b="0" i="0" u="none" strike="noStrike" cap="none">
                <a:solidFill>
                  <a:srgbClr val="3F3F3F"/>
                </a:solidFill>
                <a:latin typeface="Calibri"/>
                <a:ea typeface="Calibri"/>
                <a:cs typeface="Calibri"/>
                <a:sym typeface="Calibri"/>
              </a:defRPr>
            </a:lvl5pPr>
            <a:lvl6pPr marL="0" lvl="5" indent="0" algn="r">
              <a:spcBef>
                <a:spcPts val="0"/>
              </a:spcBef>
              <a:buNone/>
              <a:defRPr sz="1000" b="0" i="0" u="none" strike="noStrike" cap="none">
                <a:solidFill>
                  <a:srgbClr val="3F3F3F"/>
                </a:solidFill>
                <a:latin typeface="Calibri"/>
                <a:ea typeface="Calibri"/>
                <a:cs typeface="Calibri"/>
                <a:sym typeface="Calibri"/>
              </a:defRPr>
            </a:lvl6pPr>
            <a:lvl7pPr marL="0" lvl="6" indent="0" algn="r">
              <a:spcBef>
                <a:spcPts val="0"/>
              </a:spcBef>
              <a:buNone/>
              <a:defRPr sz="1000" b="0" i="0" u="none" strike="noStrike" cap="none">
                <a:solidFill>
                  <a:srgbClr val="3F3F3F"/>
                </a:solidFill>
                <a:latin typeface="Calibri"/>
                <a:ea typeface="Calibri"/>
                <a:cs typeface="Calibri"/>
                <a:sym typeface="Calibri"/>
              </a:defRPr>
            </a:lvl7pPr>
            <a:lvl8pPr marL="0" lvl="7" indent="0" algn="r">
              <a:spcBef>
                <a:spcPts val="0"/>
              </a:spcBef>
              <a:buNone/>
              <a:defRPr sz="1000" b="0" i="0" u="none" strike="noStrike" cap="none">
                <a:solidFill>
                  <a:srgbClr val="3F3F3F"/>
                </a:solidFill>
                <a:latin typeface="Calibri"/>
                <a:ea typeface="Calibri"/>
                <a:cs typeface="Calibri"/>
                <a:sym typeface="Calibri"/>
              </a:defRPr>
            </a:lvl8pPr>
            <a:lvl9pPr marL="0" lvl="8" indent="0" algn="r">
              <a:spcBef>
                <a:spcPts val="0"/>
              </a:spcBef>
              <a:buNone/>
              <a:defRPr sz="10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3" name="Google Shape;93;p2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4"/>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9" name="Google Shape;99;p2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30" name="Google Shape;30;p1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セクション見出し" type="secHead">
  <p:cSld name="SECTION_HEADER">
    <p:spTree>
      <p:nvGrpSpPr>
        <p:cNvPr id="1" name="Shape 33"/>
        <p:cNvGrpSpPr/>
        <p:nvPr/>
      </p:nvGrpSpPr>
      <p:grpSpPr>
        <a:xfrm>
          <a:off x="0" y="0"/>
          <a:ext cx="0" cy="0"/>
          <a:chOff x="0" y="0"/>
          <a:chExt cx="0" cy="0"/>
        </a:xfrm>
      </p:grpSpPr>
      <p:sp>
        <p:nvSpPr>
          <p:cNvPr id="34" name="Google Shape;34;p16"/>
          <p:cNvSpPr/>
          <p:nvPr/>
        </p:nvSpPr>
        <p:spPr>
          <a:xfrm>
            <a:off x="11784" y="0"/>
            <a:ext cx="12192000" cy="6858000"/>
          </a:xfrm>
          <a:prstGeom prst="rect">
            <a:avLst/>
          </a:prstGeom>
          <a:blipFill rotWithShape="1">
            <a:blip r:embed="rId2">
              <a:alphaModFix amt="40000"/>
            </a:blip>
            <a:tile tx="-133350" ty="330200" sx="85000" sy="85000" flip="xy"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6"/>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6"/>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6"/>
          <p:cNvSpPr/>
          <p:nvPr/>
        </p:nvSpPr>
        <p:spPr>
          <a:xfrm>
            <a:off x="5135880" y="1267730"/>
            <a:ext cx="1920240" cy="73152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16"/>
          <p:cNvGrpSpPr/>
          <p:nvPr/>
        </p:nvGrpSpPr>
        <p:grpSpPr>
          <a:xfrm>
            <a:off x="5250180" y="1267730"/>
            <a:ext cx="1691640" cy="645295"/>
            <a:chOff x="5318306" y="1386268"/>
            <a:chExt cx="1567331" cy="645295"/>
          </a:xfrm>
        </p:grpSpPr>
        <p:cxnSp>
          <p:nvCxnSpPr>
            <p:cNvPr id="39" name="Google Shape;39;p16"/>
            <p:cNvCxnSpPr/>
            <p:nvPr/>
          </p:nvCxnSpPr>
          <p:spPr>
            <a:xfrm>
              <a:off x="5318306" y="1386268"/>
              <a:ext cx="0" cy="640080"/>
            </a:xfrm>
            <a:prstGeom prst="straightConnector1">
              <a:avLst/>
            </a:prstGeom>
            <a:solidFill>
              <a:srgbClr val="262626"/>
            </a:solidFill>
            <a:ln w="9525" cap="flat" cmpd="sng">
              <a:solidFill>
                <a:srgbClr val="833C0B"/>
              </a:solidFill>
              <a:prstDash val="solid"/>
              <a:miter lim="800000"/>
              <a:headEnd type="none" w="sm" len="sm"/>
              <a:tailEnd type="none" w="sm" len="sm"/>
            </a:ln>
          </p:spPr>
        </p:cxnSp>
        <p:cxnSp>
          <p:nvCxnSpPr>
            <p:cNvPr id="40" name="Google Shape;40;p16"/>
            <p:cNvCxnSpPr/>
            <p:nvPr/>
          </p:nvCxnSpPr>
          <p:spPr>
            <a:xfrm>
              <a:off x="6885637" y="1386268"/>
              <a:ext cx="0" cy="640080"/>
            </a:xfrm>
            <a:prstGeom prst="straightConnector1">
              <a:avLst/>
            </a:prstGeom>
            <a:solidFill>
              <a:srgbClr val="262626"/>
            </a:solidFill>
            <a:ln w="9525" cap="flat" cmpd="sng">
              <a:solidFill>
                <a:srgbClr val="833C0B"/>
              </a:solidFill>
              <a:prstDash val="solid"/>
              <a:miter lim="800000"/>
              <a:headEnd type="none" w="sm" len="sm"/>
              <a:tailEnd type="none" w="sm" len="sm"/>
            </a:ln>
          </p:spPr>
        </p:cxnSp>
        <p:cxnSp>
          <p:nvCxnSpPr>
            <p:cNvPr id="41" name="Google Shape;41;p16"/>
            <p:cNvCxnSpPr/>
            <p:nvPr/>
          </p:nvCxnSpPr>
          <p:spPr>
            <a:xfrm>
              <a:off x="5318306" y="2031563"/>
              <a:ext cx="1567331" cy="0"/>
            </a:xfrm>
            <a:prstGeom prst="straightConnector1">
              <a:avLst/>
            </a:prstGeom>
            <a:solidFill>
              <a:srgbClr val="262626"/>
            </a:solidFill>
            <a:ln w="9525" cap="flat" cmpd="sng">
              <a:solidFill>
                <a:srgbClr val="833C0B"/>
              </a:solidFill>
              <a:prstDash val="solid"/>
              <a:miter lim="800000"/>
              <a:headEnd type="none" w="sm" len="sm"/>
              <a:tailEnd type="none" w="sm" len="sm"/>
            </a:ln>
          </p:spPr>
        </p:cxnSp>
      </p:grpSp>
      <p:sp>
        <p:nvSpPr>
          <p:cNvPr id="42" name="Google Shape;42;p16"/>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alibri"/>
              <a:buNone/>
              <a:defRPr sz="7200" cap="none">
                <a:solidFill>
                  <a:srgbClr val="26262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dk2"/>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44" name="Google Shape;44;p16"/>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6"/>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7"/>
        <p:cNvGrpSpPr/>
        <p:nvPr/>
      </p:nvGrpSpPr>
      <p:grpSpPr>
        <a:xfrm>
          <a:off x="0" y="0"/>
          <a:ext cx="0" cy="0"/>
          <a:chOff x="0" y="0"/>
          <a:chExt cx="0" cy="0"/>
        </a:xfrm>
      </p:grpSpPr>
      <p:sp>
        <p:nvSpPr>
          <p:cNvPr id="48" name="Google Shape;48;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0" name="Google Shape;50;p17"/>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1" name="Google Shape;51;p17"/>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dk2"/>
                </a:solidFill>
                <a:latin typeface="Calibri"/>
                <a:ea typeface="Calibri"/>
                <a:cs typeface="Calibri"/>
                <a:sym typeface="Calibri"/>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7" name="Google Shape;57;p18"/>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8" name="Google Shape;58;p18"/>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9" name="Google Shape;59;p18"/>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0" name="Google Shape;60;p1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63"/>
        <p:cNvGrpSpPr/>
        <p:nvPr/>
      </p:nvGrpSpPr>
      <p:grpSpPr>
        <a:xfrm>
          <a:off x="0" y="0"/>
          <a:ext cx="0" cy="0"/>
          <a:chOff x="0" y="0"/>
          <a:chExt cx="0" cy="0"/>
        </a:xfrm>
      </p:grpSpPr>
      <p:sp>
        <p:nvSpPr>
          <p:cNvPr id="64" name="Google Shape;64;p1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9"/>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68"/>
        <p:cNvGrpSpPr/>
        <p:nvPr/>
      </p:nvGrpSpPr>
      <p:grpSpPr>
        <a:xfrm>
          <a:off x="0" y="0"/>
          <a:ext cx="0" cy="0"/>
          <a:chOff x="0" y="0"/>
          <a:chExt cx="0" cy="0"/>
        </a:xfrm>
      </p:grpSpPr>
      <p:sp>
        <p:nvSpPr>
          <p:cNvPr id="69" name="Google Shape;69;p20"/>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タイトル付きのコンテンツ" type="objTx">
  <p:cSld name="OBJECT_WITH_CAPTION_TEXT">
    <p:spTree>
      <p:nvGrpSpPr>
        <p:cNvPr id="1" name="Shape 72"/>
        <p:cNvGrpSpPr/>
        <p:nvPr/>
      </p:nvGrpSpPr>
      <p:grpSpPr>
        <a:xfrm>
          <a:off x="0" y="0"/>
          <a:ext cx="0" cy="0"/>
          <a:chOff x="0" y="0"/>
          <a:chExt cx="0" cy="0"/>
        </a:xfrm>
      </p:grpSpPr>
      <p:sp>
        <p:nvSpPr>
          <p:cNvPr id="73" name="Google Shape;73;p21"/>
          <p:cNvSpPr/>
          <p:nvPr/>
        </p:nvSpPr>
        <p:spPr>
          <a:xfrm>
            <a:off x="9020386" y="237744"/>
            <a:ext cx="2926080"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1"/>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Calibri"/>
              <a:buNone/>
              <a:defRPr sz="2800" b="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6" name="Google Shape;76;p21"/>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77" name="Google Shape;77;p21"/>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0396728" y="6227064"/>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80" name="Google Shape;80;p21"/>
          <p:cNvSpPr/>
          <p:nvPr/>
        </p:nvSpPr>
        <p:spPr>
          <a:xfrm>
            <a:off x="9157546" y="374904"/>
            <a:ext cx="2651760"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タイトル付きの図" type="picTx">
  <p:cSld name="PICTURE_WITH_CAPTION_TEXT">
    <p:spTree>
      <p:nvGrpSpPr>
        <p:cNvPr id="1" name="Shape 81"/>
        <p:cNvGrpSpPr/>
        <p:nvPr/>
      </p:nvGrpSpPr>
      <p:grpSpPr>
        <a:xfrm>
          <a:off x="0" y="0"/>
          <a:ext cx="0" cy="0"/>
          <a:chOff x="0" y="0"/>
          <a:chExt cx="0" cy="0"/>
        </a:xfrm>
      </p:grpSpPr>
      <p:sp>
        <p:nvSpPr>
          <p:cNvPr id="82" name="Google Shape;82;p22"/>
          <p:cNvSpPr/>
          <p:nvPr/>
        </p:nvSpPr>
        <p:spPr>
          <a:xfrm>
            <a:off x="9020386" y="237744"/>
            <a:ext cx="2926080"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00"/>
              <a:buFont typeface="Calibri"/>
              <a:buNone/>
              <a:defRPr sz="2800" b="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a:spLocks noGrp="1"/>
          </p:cNvSpPr>
          <p:nvPr>
            <p:ph type="pic" idx="2"/>
          </p:nvPr>
        </p:nvSpPr>
        <p:spPr>
          <a:xfrm>
            <a:off x="228599" y="237744"/>
            <a:ext cx="8531352" cy="6382512"/>
          </a:xfrm>
          <a:prstGeom prst="rect">
            <a:avLst/>
          </a:prstGeom>
          <a:solidFill>
            <a:srgbClr val="A8D08C"/>
          </a:solidFill>
          <a:ln>
            <a:noFill/>
          </a:ln>
        </p:spPr>
      </p:sp>
      <p:sp>
        <p:nvSpPr>
          <p:cNvPr id="85" name="Google Shape;85;p22"/>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86" name="Google Shape;86;p22"/>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FFFFF"/>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10396728" y="6227064"/>
            <a:ext cx="1463040" cy="256032"/>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89" name="Google Shape;89;p22"/>
          <p:cNvSpPr/>
          <p:nvPr/>
        </p:nvSpPr>
        <p:spPr>
          <a:xfrm>
            <a:off x="9157546" y="374904"/>
            <a:ext cx="2651760"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3"/>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alibri"/>
              <a:buNone/>
              <a:defRPr sz="48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262626"/>
              </a:buClr>
              <a:buSzPts val="1800"/>
              <a:buFont typeface="Garamond"/>
              <a:buChar char="◦"/>
              <a:defRPr sz="18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500"/>
              </a:spcBef>
              <a:spcAft>
                <a:spcPts val="0"/>
              </a:spcAft>
              <a:buClr>
                <a:srgbClr val="262626"/>
              </a:buClr>
              <a:buSzPts val="1600"/>
              <a:buFont typeface="Garamond"/>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alibri"/>
                <a:ea typeface="Calibri"/>
                <a:cs typeface="Calibri"/>
                <a:sym typeface="Calibri"/>
              </a:defRPr>
            </a:lvl9pPr>
          </a:lstStyle>
          <a:p>
            <a:endParaRPr dirty="0"/>
          </a:p>
        </p:txBody>
      </p:sp>
      <p:sp>
        <p:nvSpPr>
          <p:cNvPr id="9" name="Google Shape;9;p1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alibri"/>
                <a:ea typeface="Calibri"/>
                <a:cs typeface="Calibri"/>
                <a:sym typeface="Calibri"/>
              </a:defRPr>
            </a:lvl1pPr>
            <a:lvl2pPr marL="0" marR="0" lvl="1" indent="0" algn="r" rtl="0">
              <a:spcBef>
                <a:spcPts val="0"/>
              </a:spcBef>
              <a:buNone/>
              <a:defRPr sz="1000" b="0" i="0" u="none" strike="noStrike" cap="none">
                <a:solidFill>
                  <a:srgbClr val="3F3F3F"/>
                </a:solidFill>
                <a:latin typeface="Calibri"/>
                <a:ea typeface="Calibri"/>
                <a:cs typeface="Calibri"/>
                <a:sym typeface="Calibri"/>
              </a:defRPr>
            </a:lvl2pPr>
            <a:lvl3pPr marL="0" marR="0" lvl="2" indent="0" algn="r" rtl="0">
              <a:spcBef>
                <a:spcPts val="0"/>
              </a:spcBef>
              <a:buNone/>
              <a:defRPr sz="1000" b="0" i="0" u="none" strike="noStrike" cap="none">
                <a:solidFill>
                  <a:srgbClr val="3F3F3F"/>
                </a:solidFill>
                <a:latin typeface="Calibri"/>
                <a:ea typeface="Calibri"/>
                <a:cs typeface="Calibri"/>
                <a:sym typeface="Calibri"/>
              </a:defRPr>
            </a:lvl3pPr>
            <a:lvl4pPr marL="0" marR="0" lvl="3" indent="0" algn="r" rtl="0">
              <a:spcBef>
                <a:spcPts val="0"/>
              </a:spcBef>
              <a:buNone/>
              <a:defRPr sz="1000" b="0" i="0" u="none" strike="noStrike" cap="none">
                <a:solidFill>
                  <a:srgbClr val="3F3F3F"/>
                </a:solidFill>
                <a:latin typeface="Calibri"/>
                <a:ea typeface="Calibri"/>
                <a:cs typeface="Calibri"/>
                <a:sym typeface="Calibri"/>
              </a:defRPr>
            </a:lvl4pPr>
            <a:lvl5pPr marL="0" marR="0" lvl="4" indent="0" algn="r" rtl="0">
              <a:spcBef>
                <a:spcPts val="0"/>
              </a:spcBef>
              <a:buNone/>
              <a:defRPr sz="1000" b="0" i="0" u="none" strike="noStrike" cap="none">
                <a:solidFill>
                  <a:srgbClr val="3F3F3F"/>
                </a:solidFill>
                <a:latin typeface="Calibri"/>
                <a:ea typeface="Calibri"/>
                <a:cs typeface="Calibri"/>
                <a:sym typeface="Calibri"/>
              </a:defRPr>
            </a:lvl5pPr>
            <a:lvl6pPr marL="0" marR="0" lvl="5" indent="0" algn="r" rtl="0">
              <a:spcBef>
                <a:spcPts val="0"/>
              </a:spcBef>
              <a:buNone/>
              <a:defRPr sz="1000" b="0" i="0" u="none" strike="noStrike" cap="none">
                <a:solidFill>
                  <a:srgbClr val="3F3F3F"/>
                </a:solidFill>
                <a:latin typeface="Calibri"/>
                <a:ea typeface="Calibri"/>
                <a:cs typeface="Calibri"/>
                <a:sym typeface="Calibri"/>
              </a:defRPr>
            </a:lvl6pPr>
            <a:lvl7pPr marL="0" marR="0" lvl="6" indent="0" algn="r" rtl="0">
              <a:spcBef>
                <a:spcPts val="0"/>
              </a:spcBef>
              <a:buNone/>
              <a:defRPr sz="1000" b="0" i="0" u="none" strike="noStrike" cap="none">
                <a:solidFill>
                  <a:srgbClr val="3F3F3F"/>
                </a:solidFill>
                <a:latin typeface="Calibri"/>
                <a:ea typeface="Calibri"/>
                <a:cs typeface="Calibri"/>
                <a:sym typeface="Calibri"/>
              </a:defRPr>
            </a:lvl7pPr>
            <a:lvl8pPr marL="0" marR="0" lvl="7" indent="0" algn="r" rtl="0">
              <a:spcBef>
                <a:spcPts val="0"/>
              </a:spcBef>
              <a:buNone/>
              <a:defRPr sz="1000" b="0" i="0" u="none" strike="noStrike" cap="none">
                <a:solidFill>
                  <a:srgbClr val="3F3F3F"/>
                </a:solidFill>
                <a:latin typeface="Calibri"/>
                <a:ea typeface="Calibri"/>
                <a:cs typeface="Calibri"/>
                <a:sym typeface="Calibri"/>
              </a:defRPr>
            </a:lvl8pPr>
            <a:lvl9pPr marL="0" marR="0" lvl="8" indent="0" algn="r" rtl="0">
              <a:spcBef>
                <a:spcPts val="0"/>
              </a:spcBef>
              <a:buNone/>
              <a:defRPr sz="10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12" name="Google Shape;12;p13"/>
          <p:cNvSpPr/>
          <p:nvPr/>
        </p:nvSpPr>
        <p:spPr>
          <a:xfrm>
            <a:off x="371856" y="374904"/>
            <a:ext cx="11448288"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00B050"/>
              </a:buClr>
              <a:buSzPts val="4400"/>
              <a:buFont typeface="Calibri"/>
              <a:buNone/>
            </a:pPr>
            <a:r>
              <a:rPr lang="ja-JP" sz="4400" b="1">
                <a:solidFill>
                  <a:srgbClr val="00B050"/>
                </a:solidFill>
              </a:rPr>
              <a:t>杉並つながるミーティング特別編</a:t>
            </a:r>
            <a:br>
              <a:rPr lang="ja-JP" sz="4400"/>
            </a:br>
            <a:br>
              <a:rPr lang="ja-JP" sz="4400"/>
            </a:br>
            <a:r>
              <a:rPr lang="ja-JP" sz="4400">
                <a:latin typeface="Meiryo UI" panose="020B0604030504040204" pitchFamily="34" charset="-128"/>
                <a:ea typeface="Meiryo UI" panose="020B0604030504040204" pitchFamily="34" charset="-128"/>
              </a:rPr>
              <a:t>こどもと笑顔WITH</a:t>
            </a:r>
            <a:br>
              <a:rPr lang="ja-JP" sz="4400"/>
            </a:br>
            <a:endParaRPr sz="4400" dirty="0"/>
          </a:p>
        </p:txBody>
      </p:sp>
      <p:sp>
        <p:nvSpPr>
          <p:cNvPr id="107" name="Google Shape;107;p1"/>
          <p:cNvSpPr txBox="1">
            <a:spLocks noGrp="1"/>
          </p:cNvSpPr>
          <p:nvPr>
            <p:ph type="subTitle" idx="1"/>
          </p:nvPr>
        </p:nvSpPr>
        <p:spPr>
          <a:xfrm>
            <a:off x="778309" y="4682063"/>
            <a:ext cx="10635381" cy="766316"/>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SzPct val="100000"/>
              <a:buNone/>
            </a:pPr>
            <a:r>
              <a:rPr lang="ja-JP" sz="2800"/>
              <a:t>2024年度　</a:t>
            </a:r>
            <a:endParaRPr sz="2800"/>
          </a:p>
          <a:p>
            <a:pPr marL="0" lvl="0" indent="0" algn="ctr" rtl="0">
              <a:lnSpc>
                <a:spcPct val="100000"/>
              </a:lnSpc>
              <a:spcBef>
                <a:spcPts val="0"/>
              </a:spcBef>
              <a:spcAft>
                <a:spcPts val="0"/>
              </a:spcAft>
              <a:buSzPct val="100000"/>
              <a:buNone/>
            </a:pPr>
            <a:r>
              <a:rPr lang="ja-JP" sz="2800"/>
              <a:t>草の根事業育成助成報告</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606750" y="479919"/>
            <a:ext cx="10058400" cy="1371600"/>
          </a:xfrm>
          <a:prstGeom prst="rect">
            <a:avLst/>
          </a:prstGeom>
          <a:noFill/>
          <a:ln>
            <a:noFill/>
          </a:ln>
        </p:spPr>
        <p:txBody>
          <a:bodyPr spcFirstLastPara="1" wrap="square" lIns="91425" tIns="45700" rIns="91425" bIns="45700" anchor="ctr" anchorCtr="0">
            <a:normAutofit/>
          </a:bodyPr>
          <a:lstStyle/>
          <a:p>
            <a:pPr marL="0" lvl="0" indent="0">
              <a:buSzPts val="4800"/>
            </a:pPr>
            <a:r>
              <a:rPr lang="ja-JP" altLang="en-US" sz="4300" b="1">
                <a:solidFill>
                  <a:srgbClr val="002060"/>
                </a:solidFill>
                <a:latin typeface="+mj-ea"/>
                <a:ea typeface="+mj-ea"/>
              </a:rPr>
              <a:t>事業予算と助成金額</a:t>
            </a:r>
            <a:endParaRPr sz="4300" b="1" dirty="0">
              <a:solidFill>
                <a:srgbClr val="002060"/>
              </a:solidFill>
              <a:latin typeface="+mj-ea"/>
              <a:ea typeface="+mj-ea"/>
            </a:endParaRPr>
          </a:p>
        </p:txBody>
      </p:sp>
      <p:sp>
        <p:nvSpPr>
          <p:cNvPr id="171" name="Google Shape;171;p10"/>
          <p:cNvSpPr txBox="1"/>
          <p:nvPr/>
        </p:nvSpPr>
        <p:spPr>
          <a:xfrm>
            <a:off x="5932713" y="1653525"/>
            <a:ext cx="5652411" cy="46353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Clr>
                <a:schemeClr val="dk1"/>
              </a:buClr>
              <a:buSzPts val="1100"/>
              <a:buFont typeface="Wingdings" pitchFamily="2" charset="2"/>
              <a:buChar char="n"/>
            </a:pPr>
            <a:r>
              <a:rPr lang="ja-JP" altLang="en-US" sz="1800">
                <a:solidFill>
                  <a:schemeClr val="dk1"/>
                </a:solidFill>
                <a:latin typeface="Calibri"/>
                <a:cs typeface="Calibri"/>
                <a:sym typeface="Calibri"/>
              </a:rPr>
              <a:t>年度計画をたて助成金を申請し、合わせて参加者からの参加費も含めて運営している。　昨年度は新たに「特別編」としての企画が持ち上がり、新たに草の根活動助成金を活用</a:t>
            </a:r>
            <a:endParaRPr lang="en-US" altLang="ja-JP" sz="1800" dirty="0">
              <a:solidFill>
                <a:schemeClr val="dk1"/>
              </a:solidFill>
              <a:latin typeface="Calibri"/>
              <a:cs typeface="Calibri"/>
              <a:sym typeface="Calibri"/>
            </a:endParaRPr>
          </a:p>
          <a:p>
            <a:pPr marL="285750" lvl="0" indent="-285750" algn="l" rtl="0">
              <a:spcBef>
                <a:spcPts val="0"/>
              </a:spcBef>
              <a:spcAft>
                <a:spcPts val="0"/>
              </a:spcAft>
              <a:buClr>
                <a:schemeClr val="dk1"/>
              </a:buClr>
              <a:buSzPts val="1100"/>
              <a:buFont typeface="Wingdings" pitchFamily="2" charset="2"/>
              <a:buChar char="n"/>
            </a:pPr>
            <a:r>
              <a:rPr lang="ja-JP" altLang="en-US" sz="1800">
                <a:solidFill>
                  <a:schemeClr val="dk1"/>
                </a:solidFill>
                <a:latin typeface="Calibri"/>
                <a:cs typeface="Calibri"/>
                <a:sym typeface="Calibri"/>
              </a:rPr>
              <a:t>助成金は主に会場費、ファシリテーション謝礼費に充当</a:t>
            </a:r>
          </a:p>
          <a:p>
            <a:pPr marL="285750" lvl="0" indent="-285750" algn="l" rtl="0">
              <a:spcBef>
                <a:spcPts val="0"/>
              </a:spcBef>
              <a:spcAft>
                <a:spcPts val="0"/>
              </a:spcAft>
              <a:buClr>
                <a:schemeClr val="dk1"/>
              </a:buClr>
              <a:buSzPts val="1100"/>
              <a:buFont typeface="Wingdings" pitchFamily="2" charset="2"/>
              <a:buChar char="n"/>
            </a:pPr>
            <a:r>
              <a:rPr lang="ja-JP" altLang="en-US" sz="1800">
                <a:solidFill>
                  <a:schemeClr val="dk1"/>
                </a:solidFill>
                <a:latin typeface="Calibri"/>
                <a:cs typeface="Calibri"/>
                <a:sym typeface="Calibri"/>
              </a:rPr>
              <a:t>しかし、突然の衆院議員選挙が決まり会場を明け渡すこととなり、やむを得ず空いていたホールで開催</a:t>
            </a:r>
          </a:p>
          <a:p>
            <a:pPr marL="285750" lvl="0" indent="-285750" algn="l" rtl="0">
              <a:spcBef>
                <a:spcPts val="0"/>
              </a:spcBef>
              <a:spcAft>
                <a:spcPts val="0"/>
              </a:spcAft>
              <a:buClr>
                <a:schemeClr val="dk1"/>
              </a:buClr>
              <a:buSzPts val="1100"/>
              <a:buFont typeface="Wingdings" pitchFamily="2" charset="2"/>
              <a:buChar char="n"/>
            </a:pPr>
            <a:r>
              <a:rPr lang="ja-JP" altLang="en-US" sz="1800">
                <a:solidFill>
                  <a:schemeClr val="dk1"/>
                </a:solidFill>
                <a:latin typeface="Calibri"/>
                <a:cs typeface="Calibri"/>
                <a:sym typeface="Calibri"/>
              </a:rPr>
              <a:t>会場使用料、備品使用料が予定より大幅な支出となった</a:t>
            </a:r>
          </a:p>
          <a:p>
            <a:pPr marL="285750" lvl="0" indent="-285750" algn="l" rtl="0">
              <a:spcBef>
                <a:spcPts val="0"/>
              </a:spcBef>
              <a:spcAft>
                <a:spcPts val="0"/>
              </a:spcAft>
              <a:buClr>
                <a:schemeClr val="dk1"/>
              </a:buClr>
              <a:buSzPts val="1100"/>
              <a:buFont typeface="Wingdings" pitchFamily="2" charset="2"/>
              <a:buChar char="n"/>
            </a:pPr>
            <a:r>
              <a:rPr lang="en-US" altLang="ja-JP" sz="1800" dirty="0">
                <a:solidFill>
                  <a:schemeClr val="dk1"/>
                </a:solidFill>
                <a:latin typeface="Calibri"/>
                <a:cs typeface="Calibri"/>
                <a:sym typeface="Calibri"/>
              </a:rPr>
              <a:t>9000</a:t>
            </a:r>
            <a:r>
              <a:rPr lang="ja-JP" altLang="en-US" sz="1800">
                <a:solidFill>
                  <a:schemeClr val="dk1"/>
                </a:solidFill>
                <a:latin typeface="Calibri"/>
                <a:cs typeface="Calibri"/>
                <a:sym typeface="Calibri"/>
              </a:rPr>
              <a:t>円→</a:t>
            </a:r>
            <a:r>
              <a:rPr lang="en-US" altLang="ja-JP" sz="1800" dirty="0">
                <a:solidFill>
                  <a:schemeClr val="dk1"/>
                </a:solidFill>
                <a:latin typeface="Calibri"/>
                <a:cs typeface="Calibri"/>
                <a:sym typeface="Calibri"/>
              </a:rPr>
              <a:t>46500</a:t>
            </a:r>
            <a:r>
              <a:rPr lang="ja-JP" altLang="en-US" sz="1800">
                <a:solidFill>
                  <a:schemeClr val="dk1"/>
                </a:solidFill>
                <a:latin typeface="Calibri"/>
                <a:cs typeface="Calibri"/>
                <a:sym typeface="Calibri"/>
              </a:rPr>
              <a:t>円、と新たに備品使用料</a:t>
            </a:r>
            <a:r>
              <a:rPr lang="en-US" altLang="ja-JP" sz="1800" dirty="0">
                <a:solidFill>
                  <a:schemeClr val="dk1"/>
                </a:solidFill>
                <a:latin typeface="Calibri"/>
                <a:cs typeface="Calibri"/>
                <a:sym typeface="Calibri"/>
              </a:rPr>
              <a:t>7300</a:t>
            </a:r>
            <a:r>
              <a:rPr lang="ja-JP" altLang="en-US" sz="1800">
                <a:solidFill>
                  <a:schemeClr val="dk1"/>
                </a:solidFill>
                <a:latin typeface="Calibri"/>
                <a:cs typeface="Calibri"/>
                <a:sym typeface="Calibri"/>
              </a:rPr>
              <a:t>円当日は参加者からご寄付</a:t>
            </a:r>
            <a:r>
              <a:rPr lang="en-US" altLang="ja-JP" sz="1800" dirty="0">
                <a:solidFill>
                  <a:schemeClr val="dk1"/>
                </a:solidFill>
                <a:latin typeface="Calibri"/>
                <a:cs typeface="Calibri"/>
                <a:sym typeface="Calibri"/>
              </a:rPr>
              <a:t>46000</a:t>
            </a:r>
            <a:r>
              <a:rPr lang="ja-JP" altLang="en-US" sz="1800">
                <a:solidFill>
                  <a:schemeClr val="dk1"/>
                </a:solidFill>
                <a:latin typeface="Calibri"/>
                <a:cs typeface="Calibri"/>
                <a:sym typeface="Calibri"/>
              </a:rPr>
              <a:t>円を頂いたが、助成金</a:t>
            </a:r>
            <a:r>
              <a:rPr lang="en-US" altLang="ja-JP" sz="1800" dirty="0">
                <a:solidFill>
                  <a:schemeClr val="dk1"/>
                </a:solidFill>
                <a:latin typeface="Calibri"/>
                <a:cs typeface="Calibri"/>
                <a:sym typeface="Calibri"/>
              </a:rPr>
              <a:t>33000</a:t>
            </a:r>
            <a:r>
              <a:rPr lang="ja-JP" altLang="en-US" sz="1800">
                <a:solidFill>
                  <a:schemeClr val="dk1"/>
                </a:solidFill>
                <a:latin typeface="Calibri"/>
                <a:cs typeface="Calibri"/>
                <a:sym typeface="Calibri"/>
              </a:rPr>
              <a:t>円を含めても今回の収支は赤字となった</a:t>
            </a:r>
          </a:p>
          <a:p>
            <a:pPr marL="285750" lvl="0" indent="-285750" algn="l" rtl="0">
              <a:spcBef>
                <a:spcPts val="0"/>
              </a:spcBef>
              <a:spcAft>
                <a:spcPts val="0"/>
              </a:spcAft>
              <a:buClr>
                <a:schemeClr val="dk1"/>
              </a:buClr>
              <a:buSzPts val="1100"/>
              <a:buFont typeface="Wingdings" pitchFamily="2" charset="2"/>
              <a:buChar char="n"/>
            </a:pPr>
            <a:endParaRPr lang="ja-JP" altLang="en-US" sz="1800">
              <a:solidFill>
                <a:srgbClr val="222222"/>
              </a:solidFill>
              <a:highlight>
                <a:schemeClr val="lt1"/>
              </a:highlight>
              <a:latin typeface="+mn-ea"/>
              <a:ea typeface="+mn-ea"/>
            </a:endParaRPr>
          </a:p>
          <a:p>
            <a:pPr marL="285750" lvl="0" indent="-285750" algn="l" rtl="0">
              <a:spcBef>
                <a:spcPts val="0"/>
              </a:spcBef>
              <a:spcAft>
                <a:spcPts val="0"/>
              </a:spcAft>
              <a:buClr>
                <a:schemeClr val="dk1"/>
              </a:buClr>
              <a:buSzPts val="1100"/>
              <a:buFont typeface="Wingdings" pitchFamily="2" charset="2"/>
              <a:buChar char="n"/>
            </a:pPr>
            <a:endParaRPr sz="1800" dirty="0">
              <a:solidFill>
                <a:srgbClr val="222222"/>
              </a:solidFill>
              <a:highlight>
                <a:schemeClr val="lt1"/>
              </a:highlight>
              <a:latin typeface="+mn-ea"/>
              <a:ea typeface="+mn-ea"/>
            </a:endParaRPr>
          </a:p>
        </p:txBody>
      </p:sp>
      <p:graphicFrame>
        <p:nvGraphicFramePr>
          <p:cNvPr id="2" name="表 1">
            <a:extLst>
              <a:ext uri="{FF2B5EF4-FFF2-40B4-BE49-F238E27FC236}">
                <a16:creationId xmlns:a16="http://schemas.microsoft.com/office/drawing/2014/main" id="{B3555791-2566-74FC-A567-27FD69563EE7}"/>
              </a:ext>
            </a:extLst>
          </p:cNvPr>
          <p:cNvGraphicFramePr>
            <a:graphicFrameLocks noGrp="1"/>
          </p:cNvGraphicFramePr>
          <p:nvPr>
            <p:extLst>
              <p:ext uri="{D42A27DB-BD31-4B8C-83A1-F6EECF244321}">
                <p14:modId xmlns:p14="http://schemas.microsoft.com/office/powerpoint/2010/main" val="2131724908"/>
              </p:ext>
            </p:extLst>
          </p:nvPr>
        </p:nvGraphicFramePr>
        <p:xfrm>
          <a:off x="765935" y="1545771"/>
          <a:ext cx="4246805" cy="4264296"/>
        </p:xfrm>
        <a:graphic>
          <a:graphicData uri="http://schemas.openxmlformats.org/drawingml/2006/table">
            <a:tbl>
              <a:tblPr>
                <a:tableStyleId>{5C22544A-7EE6-4342-B048-85BDC9FD1C3A}</a:tableStyleId>
              </a:tblPr>
              <a:tblGrid>
                <a:gridCol w="954188">
                  <a:extLst>
                    <a:ext uri="{9D8B030D-6E8A-4147-A177-3AD203B41FA5}">
                      <a16:colId xmlns:a16="http://schemas.microsoft.com/office/drawing/2014/main" val="2989612047"/>
                    </a:ext>
                  </a:extLst>
                </a:gridCol>
                <a:gridCol w="1384241">
                  <a:extLst>
                    <a:ext uri="{9D8B030D-6E8A-4147-A177-3AD203B41FA5}">
                      <a16:colId xmlns:a16="http://schemas.microsoft.com/office/drawing/2014/main" val="2224697767"/>
                    </a:ext>
                  </a:extLst>
                </a:gridCol>
                <a:gridCol w="954188">
                  <a:extLst>
                    <a:ext uri="{9D8B030D-6E8A-4147-A177-3AD203B41FA5}">
                      <a16:colId xmlns:a16="http://schemas.microsoft.com/office/drawing/2014/main" val="3766293284"/>
                    </a:ext>
                  </a:extLst>
                </a:gridCol>
                <a:gridCol w="954188">
                  <a:extLst>
                    <a:ext uri="{9D8B030D-6E8A-4147-A177-3AD203B41FA5}">
                      <a16:colId xmlns:a16="http://schemas.microsoft.com/office/drawing/2014/main" val="466563761"/>
                    </a:ext>
                  </a:extLst>
                </a:gridCol>
              </a:tblGrid>
              <a:tr h="359403">
                <a:tc gridSpan="3">
                  <a:txBody>
                    <a:bodyPr/>
                    <a:lstStyle/>
                    <a:p>
                      <a:pPr algn="l" fontAlgn="ctr"/>
                      <a:r>
                        <a:rPr lang="ja-JP" altLang="en-US" sz="1500" u="none" strike="noStrike">
                          <a:effectLst/>
                        </a:rPr>
                        <a:t>草の根財団助成金事業収支報告書</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98503" marR="98503" marT="49251" marB="49251"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400" u="none" strike="noStrike">
                          <a:solidFill>
                            <a:schemeClr val="bg2">
                              <a:lumMod val="50000"/>
                            </a:schemeClr>
                          </a:solidFill>
                          <a:effectLst/>
                        </a:rPr>
                        <a:t>予算</a:t>
                      </a:r>
                      <a:endParaRPr lang="ja-JP" altLang="en-US" sz="1400" b="0" i="0" u="none" strike="noStrike">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1777772770"/>
                  </a:ext>
                </a:extLst>
              </a:tr>
              <a:tr h="251929">
                <a:tc>
                  <a:txBody>
                    <a:bodyPr/>
                    <a:lstStyle/>
                    <a:p>
                      <a:pPr algn="l" fontAlgn="ctr"/>
                      <a:r>
                        <a:rPr lang="ja-JP" altLang="en-US" sz="1500" u="none" strike="noStrike">
                          <a:effectLst/>
                        </a:rPr>
                        <a:t>収入</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草の根助成金</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33,000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57,000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2712108136"/>
                  </a:ext>
                </a:extLst>
              </a:tr>
              <a:tr h="251929">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参加費用</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11,000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20,000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3499697300"/>
                  </a:ext>
                </a:extLst>
              </a:tr>
              <a:tr h="251929">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参加者寄付</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46,000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1410220993"/>
                  </a:ext>
                </a:extLst>
              </a:tr>
              <a:tr h="269923">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自己資金</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18,220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4222233407"/>
                  </a:ext>
                </a:extLst>
              </a:tr>
              <a:tr h="269923">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合計</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90,000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95,220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2183132"/>
                  </a:ext>
                </a:extLst>
              </a:tr>
              <a:tr h="269923">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400" b="0" i="0" u="none" strike="noStrike">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3009797216"/>
                  </a:ext>
                </a:extLst>
              </a:tr>
              <a:tr h="251929">
                <a:tc>
                  <a:txBody>
                    <a:bodyPr/>
                    <a:lstStyle/>
                    <a:p>
                      <a:pPr algn="l" fontAlgn="ctr"/>
                      <a:r>
                        <a:rPr lang="ja-JP" altLang="en-US" sz="1500" u="none" strike="noStrike">
                          <a:effectLst/>
                        </a:rPr>
                        <a:t>支出</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会場使用料</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46,500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9,000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2318151169"/>
                  </a:ext>
                </a:extLst>
              </a:tr>
              <a:tr h="251929">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備品使用料</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7,300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1954268274"/>
                  </a:ext>
                </a:extLst>
              </a:tr>
              <a:tr h="251929">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人件費</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44,000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64,000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3122030773"/>
                  </a:ext>
                </a:extLst>
              </a:tr>
              <a:tr h="251929">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消耗品</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2,022</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2,220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462849802"/>
                  </a:ext>
                </a:extLst>
              </a:tr>
              <a:tr h="251929">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印刷製本</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5,270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10,000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3137181633"/>
                  </a:ext>
                </a:extLst>
              </a:tr>
              <a:tr h="269923">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委託料</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10,000</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10,000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1300659031"/>
                  </a:ext>
                </a:extLst>
              </a:tr>
              <a:tr h="269923">
                <a:tc>
                  <a:txBody>
                    <a:bodyPr/>
                    <a:lstStyle/>
                    <a:p>
                      <a:pPr algn="l" fontAlgn="ctr"/>
                      <a:r>
                        <a:rPr lang="ja-JP" altLang="en-US" sz="1500" u="none" strike="noStrike">
                          <a:effectLst/>
                        </a:rPr>
                        <a:t>　</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ja-JP" altLang="en-US" sz="1500" u="none" strike="noStrike">
                          <a:effectLst/>
                        </a:rPr>
                        <a:t>合計</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a:effectLst/>
                        </a:rPr>
                        <a:t>115,092</a:t>
                      </a:r>
                      <a:endParaRPr lang="en-US" altLang="ja-JP"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400" u="none" strike="noStrike" dirty="0">
                          <a:solidFill>
                            <a:schemeClr val="bg2">
                              <a:lumMod val="50000"/>
                            </a:schemeClr>
                          </a:solidFill>
                          <a:effectLst/>
                        </a:rPr>
                        <a:t>95,220</a:t>
                      </a:r>
                      <a:endParaRPr lang="en-US" altLang="ja-JP" sz="1400" b="0" i="0" u="none" strike="noStrike" dirty="0">
                        <a:solidFill>
                          <a:schemeClr val="bg2">
                            <a:lumMod val="50000"/>
                          </a:schemeClr>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747227649"/>
                  </a:ext>
                </a:extLst>
              </a:tr>
              <a:tr h="269923">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4107623824"/>
                  </a:ext>
                </a:extLst>
              </a:tr>
              <a:tr h="269923">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r>
                        <a:rPr lang="ja-JP" altLang="en-US" sz="1500" u="none" strike="noStrike">
                          <a:effectLst/>
                        </a:rPr>
                        <a:t>差引</a:t>
                      </a: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r" fontAlgn="ctr"/>
                      <a:r>
                        <a:rPr lang="en-US" altLang="ja-JP" sz="1500" u="none" strike="noStrike" dirty="0">
                          <a:solidFill>
                            <a:srgbClr val="FF0000"/>
                          </a:solidFill>
                          <a:effectLst/>
                        </a:rPr>
                        <a:t>-25,092</a:t>
                      </a:r>
                      <a:endParaRPr lang="en-US" altLang="ja-JP" sz="1500" b="0" i="0" u="none" strike="noStrike" dirty="0">
                        <a:solidFill>
                          <a:srgbClr val="FF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tc>
                  <a:txBody>
                    <a:bodyPr/>
                    <a:lstStyle/>
                    <a:p>
                      <a:pPr algn="l" fontAlgn="ctr"/>
                      <a:endParaRPr lang="ja-JP" altLang="en-US" sz="15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13497" marR="13497" marT="13497" marB="0" anchor="ctr"/>
                </a:tc>
                <a:extLst>
                  <a:ext uri="{0D108BD9-81ED-4DB2-BD59-A6C34878D82A}">
                    <a16:rowId xmlns:a16="http://schemas.microsoft.com/office/drawing/2014/main" val="21094884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816429" y="731520"/>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alibri"/>
              <a:buNone/>
            </a:pPr>
            <a:r>
              <a:rPr lang="ja-JP" altLang="en-US" b="1">
                <a:solidFill>
                  <a:srgbClr val="00B050"/>
                </a:solidFill>
                <a:latin typeface="+mj-ea"/>
                <a:ea typeface="+mj-ea"/>
              </a:rPr>
              <a:t>成果・課題</a:t>
            </a:r>
            <a:endParaRPr b="1" dirty="0">
              <a:solidFill>
                <a:srgbClr val="00B050"/>
              </a:solidFill>
              <a:latin typeface="+mj-ea"/>
              <a:ea typeface="+mj-ea"/>
            </a:endParaRPr>
          </a:p>
        </p:txBody>
      </p:sp>
      <p:sp>
        <p:nvSpPr>
          <p:cNvPr id="177" name="Google Shape;177;p11"/>
          <p:cNvSpPr txBox="1">
            <a:spLocks noGrp="1"/>
          </p:cNvSpPr>
          <p:nvPr>
            <p:ph type="body" idx="1"/>
          </p:nvPr>
        </p:nvSpPr>
        <p:spPr>
          <a:xfrm>
            <a:off x="707571" y="2103120"/>
            <a:ext cx="10417629" cy="3931920"/>
          </a:xfrm>
          <a:prstGeom prst="rect">
            <a:avLst/>
          </a:prstGeom>
          <a:noFill/>
          <a:ln>
            <a:noFill/>
          </a:ln>
        </p:spPr>
        <p:txBody>
          <a:bodyPr spcFirstLastPara="1" wrap="square" lIns="91425" tIns="45700" rIns="91425" bIns="45700" anchor="t" anchorCtr="0">
            <a:noAutofit/>
          </a:bodyPr>
          <a:lstStyle/>
          <a:p>
            <a:pPr indent="-457200">
              <a:spcBef>
                <a:spcPts val="0"/>
              </a:spcBef>
              <a:buSzPct val="100000"/>
              <a:buFont typeface="Wingdings" pitchFamily="2" charset="2"/>
              <a:buChar char="n"/>
            </a:pPr>
            <a:r>
              <a:rPr lang="ja-JP" altLang="en-US" sz="2800"/>
              <a:t>同じ思いを抱える者同士のゴールを定めない語り合いの場は、共感に繋がり参加者のエンパワーメントされることになる。</a:t>
            </a:r>
            <a:endParaRPr lang="en-US" altLang="ja-JP" sz="2800" dirty="0"/>
          </a:p>
          <a:p>
            <a:pPr indent="-457200">
              <a:spcBef>
                <a:spcPts val="0"/>
              </a:spcBef>
              <a:buSzPct val="100000"/>
              <a:buFont typeface="Wingdings" pitchFamily="2" charset="2"/>
              <a:buChar char="n"/>
            </a:pPr>
            <a:r>
              <a:rPr lang="ja-JP" altLang="en-US" sz="2800"/>
              <a:t>会を開催するたびに、新たな出会いが生まれ各々が主体的につながり化学反応が起こり、地域内に様々な活動が発生している。</a:t>
            </a:r>
            <a:endParaRPr sz="2800" dirty="0"/>
          </a:p>
          <a:p>
            <a:pPr indent="-457200">
              <a:spcBef>
                <a:spcPts val="0"/>
              </a:spcBef>
              <a:buSzPct val="100000"/>
              <a:buFont typeface="Wingdings" pitchFamily="2" charset="2"/>
              <a:buChar char="n"/>
            </a:pPr>
            <a:r>
              <a:rPr lang="ja-JP" altLang="en-US" sz="2800"/>
              <a:t>行政の計画を会場で共有することで行政と連携を取ることができた。参加者の想いを行政に伝えることで区民実態を認知してもらえた。</a:t>
            </a:r>
            <a:endParaRPr sz="2800" dirty="0"/>
          </a:p>
          <a:p>
            <a:pPr indent="-457200">
              <a:spcBef>
                <a:spcPts val="0"/>
              </a:spcBef>
              <a:buSzPct val="100000"/>
              <a:buFont typeface="Wingdings" pitchFamily="2" charset="2"/>
              <a:buChar char="n"/>
            </a:pPr>
            <a:r>
              <a:rPr lang="ja-JP" altLang="en-US" sz="2800"/>
              <a:t>課題は地域毎に自分事にして、安全安心な場を地域毎に作っていく事が必要</a:t>
            </a:r>
            <a:endParaRPr sz="2800" dirty="0"/>
          </a:p>
          <a:p>
            <a:pPr marL="640080" lvl="0" indent="-457200" algn="l" rtl="0">
              <a:lnSpc>
                <a:spcPct val="100000"/>
              </a:lnSpc>
              <a:spcBef>
                <a:spcPts val="0"/>
              </a:spcBef>
              <a:spcAft>
                <a:spcPts val="0"/>
              </a:spcAft>
              <a:buFont typeface="Wingdings" pitchFamily="2" charset="2"/>
              <a:buChar char="n"/>
            </a:pPr>
            <a:endParaRPr sz="2600" dirty="0"/>
          </a:p>
          <a:p>
            <a:pPr marL="182880" lvl="0" indent="0" algn="l" rtl="0">
              <a:lnSpc>
                <a:spcPct val="100000"/>
              </a:lnSpc>
              <a:spcBef>
                <a:spcPts val="900"/>
              </a:spcBef>
              <a:spcAft>
                <a:spcPts val="0"/>
              </a:spcAft>
              <a:buSzPct val="100000"/>
              <a:buNone/>
            </a:pPr>
            <a:endParaRPr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a:buSzPts val="4800"/>
            </a:pPr>
            <a:r>
              <a:rPr lang="ja-JP" altLang="en-US" sz="4300" b="1">
                <a:solidFill>
                  <a:srgbClr val="002060"/>
                </a:solidFill>
                <a:latin typeface="+mj-ea"/>
                <a:ea typeface="+mj-ea"/>
              </a:rPr>
              <a:t>杉並つながるミーティング</a:t>
            </a:r>
            <a:endParaRPr sz="4300" b="1" dirty="0">
              <a:solidFill>
                <a:srgbClr val="002060"/>
              </a:solidFill>
              <a:latin typeface="+mj-ea"/>
              <a:ea typeface="+mj-ea"/>
            </a:endParaRPr>
          </a:p>
        </p:txBody>
      </p:sp>
      <p:sp>
        <p:nvSpPr>
          <p:cNvPr id="183" name="Google Shape;183;p1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lnSpcReduction="10000"/>
          </a:bodyPr>
          <a:lstStyle/>
          <a:p>
            <a:pPr marL="177800" lvl="0" indent="0" algn="l" rtl="0">
              <a:lnSpc>
                <a:spcPct val="115000"/>
              </a:lnSpc>
              <a:spcBef>
                <a:spcPts val="0"/>
              </a:spcBef>
              <a:spcAft>
                <a:spcPts val="0"/>
              </a:spcAft>
              <a:buClr>
                <a:schemeClr val="dk1"/>
              </a:buClr>
              <a:buSzPts val="1100"/>
              <a:buFont typeface="Arial"/>
              <a:buNone/>
            </a:pPr>
            <a:r>
              <a:rPr lang="ja-JP" sz="2800"/>
              <a:t>地域課題解決型の話し合いは必要ではあるが、参加者のエンパワーメントに繋がりにくい。</a:t>
            </a:r>
            <a:endParaRPr sz="2800"/>
          </a:p>
          <a:p>
            <a:pPr marL="177800" lvl="0" indent="0" algn="l" rtl="0">
              <a:lnSpc>
                <a:spcPct val="115000"/>
              </a:lnSpc>
              <a:spcBef>
                <a:spcPts val="0"/>
              </a:spcBef>
              <a:spcAft>
                <a:spcPts val="0"/>
              </a:spcAft>
              <a:buClr>
                <a:schemeClr val="dk1"/>
              </a:buClr>
              <a:buSzPts val="1100"/>
              <a:buFont typeface="Arial"/>
              <a:buNone/>
            </a:pPr>
            <a:r>
              <a:rPr lang="ja-JP" sz="2800"/>
              <a:t>参加者が全体で目指すビジョンを共有し、各々の持つ思いを語り合うことで主体的に繋がる場は、地域のネットワークを強化し、地域課題の予防に繋がる</a:t>
            </a:r>
            <a:endParaRPr sz="2800"/>
          </a:p>
          <a:p>
            <a:pPr marL="177800" lvl="0" indent="0" algn="l" rtl="0">
              <a:lnSpc>
                <a:spcPct val="115000"/>
              </a:lnSpc>
              <a:spcBef>
                <a:spcPts val="0"/>
              </a:spcBef>
              <a:spcAft>
                <a:spcPts val="0"/>
              </a:spcAft>
              <a:buClr>
                <a:schemeClr val="dk1"/>
              </a:buClr>
              <a:buSzPts val="1100"/>
              <a:buFont typeface="Arial"/>
              <a:buNone/>
            </a:pPr>
            <a:r>
              <a:rPr lang="ja-JP" sz="2800">
                <a:solidFill>
                  <a:srgbClr val="C00000"/>
                </a:solidFill>
              </a:rPr>
              <a:t>まちは住民の私たちが創り出すことができる。</a:t>
            </a:r>
            <a:endParaRPr sz="2800">
              <a:solidFill>
                <a:srgbClr val="C00000"/>
              </a:solidFill>
            </a:endParaRPr>
          </a:p>
          <a:p>
            <a:pPr marL="177800" lvl="0" indent="0" algn="l" rtl="0">
              <a:lnSpc>
                <a:spcPct val="115000"/>
              </a:lnSpc>
              <a:spcBef>
                <a:spcPts val="0"/>
              </a:spcBef>
              <a:spcAft>
                <a:spcPts val="0"/>
              </a:spcAft>
              <a:buClr>
                <a:schemeClr val="dk1"/>
              </a:buClr>
              <a:buSzPts val="1100"/>
              <a:buFont typeface="Arial"/>
              <a:buNone/>
            </a:pPr>
            <a:r>
              <a:rPr lang="ja-JP" sz="2800">
                <a:solidFill>
                  <a:srgbClr val="C00000"/>
                </a:solidFill>
              </a:rPr>
              <a:t>ゴールよりプロセスを楽しむ繋がる場を顔の見える地域での開催を地域主体で運営できることを目指します。</a:t>
            </a:r>
            <a:endParaRPr sz="2800">
              <a:solidFill>
                <a:srgbClr val="C00000"/>
              </a:solidFill>
            </a:endParaRPr>
          </a:p>
          <a:p>
            <a:pPr marL="182880" lvl="0" indent="-68579" algn="l" rtl="0">
              <a:lnSpc>
                <a:spcPct val="100000"/>
              </a:lnSpc>
              <a:spcBef>
                <a:spcPts val="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alibri"/>
              <a:buNone/>
            </a:pPr>
            <a:r>
              <a:rPr lang="ja-JP" b="1">
                <a:solidFill>
                  <a:srgbClr val="002060"/>
                </a:solidFill>
                <a:latin typeface="+mj-ea"/>
                <a:ea typeface="+mj-ea"/>
              </a:rPr>
              <a:t>コロナ禍で失われてしまったこと　</a:t>
            </a:r>
            <a:endParaRPr b="1" dirty="0">
              <a:solidFill>
                <a:srgbClr val="002060"/>
              </a:solidFill>
              <a:latin typeface="+mj-ea"/>
              <a:ea typeface="+mj-ea"/>
            </a:endParaRPr>
          </a:p>
        </p:txBody>
      </p:sp>
      <p:sp>
        <p:nvSpPr>
          <p:cNvPr id="113" name="Google Shape;113;p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lvl="0" indent="-457200" algn="l" rtl="0">
              <a:lnSpc>
                <a:spcPct val="100000"/>
              </a:lnSpc>
              <a:spcBef>
                <a:spcPts val="0"/>
              </a:spcBef>
              <a:spcAft>
                <a:spcPts val="0"/>
              </a:spcAft>
              <a:buSzPts val="3600"/>
              <a:buFont typeface="Wingdings" pitchFamily="2" charset="2"/>
              <a:buChar char="n"/>
            </a:pPr>
            <a:r>
              <a:rPr lang="ja-JP" sz="3200"/>
              <a:t>私達は、子育て子育ち環境の厳しさが増している危機感を持ち、同じ思いを持つ多くの人たちが語り合いたいと考えていることがわかった。</a:t>
            </a:r>
            <a:endParaRPr lang="en-US" altLang="ja-JP" sz="3200" dirty="0"/>
          </a:p>
          <a:p>
            <a:pPr indent="-457200">
              <a:spcBef>
                <a:spcPts val="0"/>
              </a:spcBef>
              <a:buSzPts val="3600"/>
              <a:buFont typeface="Wingdings" pitchFamily="2" charset="2"/>
              <a:buChar char="n"/>
            </a:pPr>
            <a:r>
              <a:rPr lang="ja-JP" sz="3200"/>
              <a:t>そこでこの想いに賛同した仲間と会を立ち上げ、区内で活動</a:t>
            </a:r>
            <a:r>
              <a:rPr lang="ja-JP" altLang="en-US" sz="3200"/>
              <a:t>する個人やグループと意見交換や勉強会を開催し、</a:t>
            </a:r>
            <a:r>
              <a:rPr lang="ja-JP" sz="3200"/>
              <a:t>子どもと大人の笑顔あふれる杉並区の実現をめざしている</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a:buSzPts val="4800"/>
            </a:pPr>
            <a:r>
              <a:rPr lang="ja-JP" altLang="en-US" b="1">
                <a:solidFill>
                  <a:srgbClr val="002060"/>
                </a:solidFill>
                <a:latin typeface="+mj-ea"/>
                <a:ea typeface="+mj-ea"/>
              </a:rPr>
              <a:t>こどもと笑顔</a:t>
            </a:r>
            <a:r>
              <a:rPr lang="en-US" altLang="ja-JP" b="1" dirty="0">
                <a:solidFill>
                  <a:srgbClr val="002060"/>
                </a:solidFill>
                <a:latin typeface="+mj-ea"/>
                <a:ea typeface="+mj-ea"/>
              </a:rPr>
              <a:t>with</a:t>
            </a:r>
            <a:r>
              <a:rPr lang="ja-JP" altLang="en-US" b="1">
                <a:solidFill>
                  <a:srgbClr val="002060"/>
                </a:solidFill>
                <a:latin typeface="+mj-ea"/>
                <a:ea typeface="+mj-ea"/>
              </a:rPr>
              <a:t>ってどんな団体？　　</a:t>
            </a:r>
            <a:endParaRPr b="1" dirty="0">
              <a:solidFill>
                <a:srgbClr val="002060"/>
              </a:solidFill>
              <a:latin typeface="+mj-ea"/>
              <a:ea typeface="+mj-ea"/>
            </a:endParaRPr>
          </a:p>
        </p:txBody>
      </p:sp>
      <p:sp>
        <p:nvSpPr>
          <p:cNvPr id="119" name="Google Shape;119;p3"/>
          <p:cNvSpPr txBox="1">
            <a:spLocks noGrp="1"/>
          </p:cNvSpPr>
          <p:nvPr>
            <p:ph type="body" idx="1"/>
          </p:nvPr>
        </p:nvSpPr>
        <p:spPr>
          <a:xfrm>
            <a:off x="957943" y="1787433"/>
            <a:ext cx="10058400" cy="47439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900"/>
              </a:spcBef>
              <a:spcAft>
                <a:spcPts val="0"/>
              </a:spcAft>
              <a:buSzPts val="2800"/>
              <a:buNone/>
            </a:pPr>
            <a:r>
              <a:rPr lang="ja-JP" sz="3200" b="1">
                <a:solidFill>
                  <a:srgbClr val="FF0000"/>
                </a:solidFill>
              </a:rPr>
              <a:t>立上げのいきさつ</a:t>
            </a:r>
            <a:r>
              <a:rPr lang="en-US" altLang="ja-JP" sz="3200" b="1" dirty="0">
                <a:solidFill>
                  <a:srgbClr val="FF0000"/>
                </a:solidFill>
              </a:rPr>
              <a:t>1</a:t>
            </a:r>
            <a:endParaRPr sz="2000" dirty="0"/>
          </a:p>
          <a:p>
            <a:pPr lvl="0" indent="-457200" algn="l" rtl="0">
              <a:lnSpc>
                <a:spcPct val="100000"/>
              </a:lnSpc>
              <a:spcBef>
                <a:spcPts val="900"/>
              </a:spcBef>
              <a:spcAft>
                <a:spcPts val="0"/>
              </a:spcAft>
              <a:buSzPts val="2800"/>
              <a:buFont typeface="Wingdings" pitchFamily="2" charset="2"/>
              <a:buChar char="n"/>
            </a:pPr>
            <a:r>
              <a:rPr lang="ja-JP" sz="3000"/>
              <a:t>子どもや地域に関するイベントがコロナ禍で消滅したことで、顔を合わせて、語り合う場が杉並区内に無くなってしまった</a:t>
            </a:r>
            <a:endParaRPr sz="3000" dirty="0"/>
          </a:p>
          <a:p>
            <a:pPr lvl="0" indent="-457200" algn="l" rtl="0">
              <a:lnSpc>
                <a:spcPct val="100000"/>
              </a:lnSpc>
              <a:spcBef>
                <a:spcPts val="900"/>
              </a:spcBef>
              <a:spcAft>
                <a:spcPts val="0"/>
              </a:spcAft>
              <a:buSzPts val="2800"/>
              <a:buFont typeface="Wingdings" pitchFamily="2" charset="2"/>
              <a:buChar char="n"/>
            </a:pPr>
            <a:r>
              <a:rPr lang="ja-JP" altLang="en-US" sz="3000"/>
              <a:t>無くなってみて初めて、顔を合わせて話すことの大切さを感じ、コロナ禍により子育ち・子育ての環境がとても厳しくなってしまったことに危機感を持ちが周囲にヒアリングをしたところ、同じ想いを持つ人がたくさんおり、語り合いたいと考えて</a:t>
            </a:r>
            <a:r>
              <a:rPr lang="ja-JP" sz="3000"/>
              <a:t>いるとわかりました。</a:t>
            </a:r>
            <a:endParaRPr sz="3000" dirty="0"/>
          </a:p>
          <a:p>
            <a:pPr marL="182880" lvl="0" indent="-68579" algn="l" rtl="0">
              <a:lnSpc>
                <a:spcPct val="100000"/>
              </a:lnSpc>
              <a:spcBef>
                <a:spcPts val="900"/>
              </a:spcBef>
              <a:spcAft>
                <a:spcPts val="0"/>
              </a:spcAft>
              <a:buSzPts val="1800"/>
              <a:buNone/>
            </a:pPr>
            <a:endParaRPr dirty="0"/>
          </a:p>
          <a:p>
            <a:pPr marL="182880" lvl="0" indent="-68579" algn="l" rtl="0">
              <a:lnSpc>
                <a:spcPct val="100000"/>
              </a:lnSpc>
              <a:spcBef>
                <a:spcPts val="900"/>
              </a:spcBef>
              <a:spcAft>
                <a:spcPts val="0"/>
              </a:spcAft>
              <a:buSzPts val="1800"/>
              <a:buNone/>
            </a:pPr>
            <a:endParaRPr dirty="0"/>
          </a:p>
          <a:p>
            <a:pPr marL="182880" lvl="0" indent="-68579" algn="l" rtl="0">
              <a:lnSpc>
                <a:spcPct val="100000"/>
              </a:lnSpc>
              <a:spcBef>
                <a:spcPts val="90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alibri"/>
              <a:buNone/>
            </a:pPr>
            <a:r>
              <a:rPr lang="ja-JP" altLang="en-US" sz="4300" b="1">
                <a:solidFill>
                  <a:srgbClr val="002060"/>
                </a:solidFill>
                <a:latin typeface="+mj-ea"/>
                <a:ea typeface="+mj-ea"/>
              </a:rPr>
              <a:t>こどもと笑顔</a:t>
            </a:r>
            <a:r>
              <a:rPr lang="en-US" altLang="ja-JP" sz="4300" b="1" dirty="0">
                <a:solidFill>
                  <a:srgbClr val="002060"/>
                </a:solidFill>
                <a:latin typeface="+mj-ea"/>
                <a:ea typeface="+mj-ea"/>
              </a:rPr>
              <a:t>with</a:t>
            </a:r>
            <a:r>
              <a:rPr lang="ja-JP" altLang="en-US" sz="4300" b="1">
                <a:solidFill>
                  <a:srgbClr val="002060"/>
                </a:solidFill>
                <a:latin typeface="+mj-ea"/>
                <a:ea typeface="+mj-ea"/>
              </a:rPr>
              <a:t>ってどんな団体？　　</a:t>
            </a:r>
            <a:endParaRPr sz="4300" b="1" dirty="0">
              <a:solidFill>
                <a:srgbClr val="002060"/>
              </a:solidFill>
              <a:latin typeface="+mj-ea"/>
              <a:ea typeface="+mj-ea"/>
            </a:endParaRPr>
          </a:p>
        </p:txBody>
      </p:sp>
      <p:sp>
        <p:nvSpPr>
          <p:cNvPr id="125" name="Google Shape;125;p4"/>
          <p:cNvSpPr txBox="1">
            <a:spLocks noGrp="1"/>
          </p:cNvSpPr>
          <p:nvPr>
            <p:ph type="body" idx="1"/>
          </p:nvPr>
        </p:nvSpPr>
        <p:spPr>
          <a:xfrm>
            <a:off x="1066800" y="1907177"/>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00"/>
              </a:spcBef>
              <a:spcAft>
                <a:spcPts val="0"/>
              </a:spcAft>
              <a:buSzPts val="2800"/>
              <a:buNone/>
            </a:pPr>
            <a:r>
              <a:rPr lang="ja-JP" sz="2800" b="1">
                <a:solidFill>
                  <a:srgbClr val="FF0000"/>
                </a:solidFill>
              </a:rPr>
              <a:t>立上げのいきさつ</a:t>
            </a:r>
            <a:r>
              <a:rPr lang="en-US" altLang="ja-JP" sz="2800" b="1" dirty="0">
                <a:solidFill>
                  <a:srgbClr val="FF0000"/>
                </a:solidFill>
              </a:rPr>
              <a:t>2</a:t>
            </a:r>
            <a:endParaRPr dirty="0"/>
          </a:p>
          <a:p>
            <a:pPr lvl="0" indent="-457200" algn="l" rtl="0">
              <a:lnSpc>
                <a:spcPct val="100000"/>
              </a:lnSpc>
              <a:spcBef>
                <a:spcPts val="900"/>
              </a:spcBef>
              <a:spcAft>
                <a:spcPts val="0"/>
              </a:spcAft>
              <a:buSzPts val="2800"/>
              <a:buFont typeface="Wingdings" pitchFamily="2" charset="2"/>
              <a:buChar char="n"/>
            </a:pPr>
            <a:r>
              <a:rPr lang="ja-JP" sz="3000"/>
              <a:t>そこで、いろいろなプロフィールを持った区民が、それぞれの想いを語り合い聴き合い、</a:t>
            </a:r>
            <a:r>
              <a:rPr lang="ja-JP" sz="3000">
                <a:solidFill>
                  <a:srgbClr val="00B0F0"/>
                </a:solidFill>
              </a:rPr>
              <a:t>安全安心な場</a:t>
            </a:r>
            <a:r>
              <a:rPr lang="ja-JP" sz="3000"/>
              <a:t>を作ってみようと声を掛けて活動を始めました。</a:t>
            </a:r>
            <a:endParaRPr sz="3000" dirty="0"/>
          </a:p>
          <a:p>
            <a:pPr marL="0" lvl="0" indent="0" algn="l" rtl="0">
              <a:lnSpc>
                <a:spcPct val="100000"/>
              </a:lnSpc>
              <a:spcBef>
                <a:spcPts val="900"/>
              </a:spcBef>
              <a:spcAft>
                <a:spcPts val="0"/>
              </a:spcAft>
              <a:buSzPts val="2800"/>
              <a:buNone/>
            </a:pPr>
            <a:r>
              <a:rPr lang="ja-JP" sz="3000" b="1">
                <a:solidFill>
                  <a:srgbClr val="00B0F0"/>
                </a:solidFill>
              </a:rPr>
              <a:t>安心安全な場</a:t>
            </a:r>
            <a:r>
              <a:rPr lang="ja-JP" sz="3000" b="1">
                <a:solidFill>
                  <a:schemeClr val="tx1"/>
                </a:solidFill>
              </a:rPr>
              <a:t>とは</a:t>
            </a:r>
            <a:endParaRPr sz="3000" b="1" dirty="0">
              <a:solidFill>
                <a:schemeClr val="tx1"/>
              </a:solidFill>
            </a:endParaRPr>
          </a:p>
          <a:p>
            <a:pPr lvl="0" indent="-457200" algn="l" rtl="0">
              <a:lnSpc>
                <a:spcPct val="100000"/>
              </a:lnSpc>
              <a:spcBef>
                <a:spcPts val="900"/>
              </a:spcBef>
              <a:spcAft>
                <a:spcPts val="0"/>
              </a:spcAft>
              <a:buSzPts val="2800"/>
              <a:buFont typeface="Wingdings" pitchFamily="2" charset="2"/>
              <a:buChar char="n"/>
            </a:pPr>
            <a:r>
              <a:rPr lang="ja-JP" sz="3000"/>
              <a:t>参加者ひとりひとりがお互いを尊重し、対等な立場で自由に意見や想いを表明できる場であること</a:t>
            </a:r>
            <a:endParaRPr sz="3000" dirty="0"/>
          </a:p>
          <a:p>
            <a:pPr marL="182880" lvl="0" indent="-68579" algn="l" rtl="0">
              <a:lnSpc>
                <a:spcPct val="100000"/>
              </a:lnSpc>
              <a:spcBef>
                <a:spcPts val="900"/>
              </a:spcBef>
              <a:spcAft>
                <a:spcPts val="0"/>
              </a:spcAft>
              <a:buSzPts val="1800"/>
              <a:buNone/>
            </a:pPr>
            <a:endParaRPr dirty="0"/>
          </a:p>
          <a:p>
            <a:pPr marL="182880" lvl="0" indent="-68579" algn="l" rtl="0">
              <a:lnSpc>
                <a:spcPct val="100000"/>
              </a:lnSpc>
              <a:spcBef>
                <a:spcPts val="900"/>
              </a:spcBef>
              <a:spcAft>
                <a:spcPts val="0"/>
              </a:spcAft>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alibri"/>
              <a:buNone/>
            </a:pPr>
            <a:r>
              <a:rPr lang="ja-JP" altLang="en-US" sz="4300" b="1">
                <a:solidFill>
                  <a:srgbClr val="002060"/>
                </a:solidFill>
                <a:latin typeface="+mj-ea"/>
                <a:ea typeface="+mj-ea"/>
              </a:rPr>
              <a:t>こどもと笑顔</a:t>
            </a:r>
            <a:r>
              <a:rPr lang="en-US" altLang="ja-JP" sz="4300" b="1" dirty="0">
                <a:solidFill>
                  <a:srgbClr val="002060"/>
                </a:solidFill>
                <a:latin typeface="+mj-ea"/>
                <a:ea typeface="+mj-ea"/>
              </a:rPr>
              <a:t>with</a:t>
            </a:r>
            <a:r>
              <a:rPr lang="ja-JP" altLang="en-US" sz="4300" b="1">
                <a:solidFill>
                  <a:srgbClr val="002060"/>
                </a:solidFill>
                <a:latin typeface="+mj-ea"/>
                <a:ea typeface="+mj-ea"/>
              </a:rPr>
              <a:t>ってどんな団体？　　</a:t>
            </a:r>
            <a:endParaRPr sz="4300" b="1" dirty="0">
              <a:solidFill>
                <a:srgbClr val="002060"/>
              </a:solidFill>
              <a:latin typeface="+mj-ea"/>
              <a:ea typeface="+mj-ea"/>
            </a:endParaRPr>
          </a:p>
        </p:txBody>
      </p:sp>
      <p:sp>
        <p:nvSpPr>
          <p:cNvPr id="131" name="Google Shape;131;p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ja-JP" sz="2800" b="1">
                <a:solidFill>
                  <a:srgbClr val="FF0000"/>
                </a:solidFill>
              </a:rPr>
              <a:t>団体の目的は</a:t>
            </a:r>
            <a:endParaRPr sz="2800" b="1" dirty="0">
              <a:solidFill>
                <a:srgbClr val="FF0000"/>
              </a:solidFill>
            </a:endParaRPr>
          </a:p>
          <a:p>
            <a:pPr marL="182880" lvl="0" indent="-182880" algn="l" rtl="0">
              <a:lnSpc>
                <a:spcPct val="100000"/>
              </a:lnSpc>
              <a:spcBef>
                <a:spcPts val="900"/>
              </a:spcBef>
              <a:spcAft>
                <a:spcPts val="0"/>
              </a:spcAft>
              <a:buSzPts val="2800"/>
              <a:buChar char="◦"/>
            </a:pPr>
            <a:r>
              <a:rPr lang="ja-JP" sz="3000"/>
              <a:t>こどもにやさしいまちを杉並区と区民と共に作っていくために必要と思われる意見交換や勉強会などの運営の業務を円滑に進め、こどもと大人の笑顔があふれる杉並区の実現を目指す活動を行うことを目的とします。</a:t>
            </a:r>
            <a:endParaRPr sz="3000" dirty="0"/>
          </a:p>
          <a:p>
            <a:pPr marL="0" lvl="0" indent="0" algn="l" rtl="0">
              <a:lnSpc>
                <a:spcPct val="100000"/>
              </a:lnSpc>
              <a:spcBef>
                <a:spcPts val="900"/>
              </a:spcBef>
              <a:spcAft>
                <a:spcPts val="0"/>
              </a:spcAft>
              <a:buSzPts val="2800"/>
              <a:buNone/>
            </a:pPr>
            <a:r>
              <a:rPr lang="ja-JP" sz="3000" b="1">
                <a:solidFill>
                  <a:srgbClr val="FF0000"/>
                </a:solidFill>
              </a:rPr>
              <a:t>事業は</a:t>
            </a:r>
            <a:endParaRPr sz="3000" b="1" dirty="0">
              <a:solidFill>
                <a:srgbClr val="FF0000"/>
              </a:solidFill>
            </a:endParaRPr>
          </a:p>
          <a:p>
            <a:pPr marL="182880" lvl="0" indent="-182880" algn="l" rtl="0">
              <a:lnSpc>
                <a:spcPct val="100000"/>
              </a:lnSpc>
              <a:spcBef>
                <a:spcPts val="900"/>
              </a:spcBef>
              <a:spcAft>
                <a:spcPts val="0"/>
              </a:spcAft>
              <a:buSzPts val="2800"/>
              <a:buChar char="◦"/>
            </a:pPr>
            <a:r>
              <a:rPr lang="ja-JP" sz="3000" b="1">
                <a:solidFill>
                  <a:srgbClr val="0070C0"/>
                </a:solidFill>
              </a:rPr>
              <a:t>「杉並つながるミーティング」</a:t>
            </a:r>
            <a:r>
              <a:rPr lang="ja-JP" sz="3000"/>
              <a:t>「杉並つながるミーティング小集まり」「行政との情報交換」を実施しています</a:t>
            </a:r>
            <a:endParaRPr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a:buSzPts val="4800"/>
            </a:pPr>
            <a:r>
              <a:rPr lang="ja-JP" altLang="en-US" sz="4300" b="1">
                <a:solidFill>
                  <a:srgbClr val="002060"/>
                </a:solidFill>
                <a:latin typeface="+mj-ea"/>
                <a:ea typeface="+mj-ea"/>
              </a:rPr>
              <a:t>杉並つながるミーティングとは</a:t>
            </a:r>
            <a:endParaRPr sz="4300" b="1" dirty="0">
              <a:solidFill>
                <a:srgbClr val="002060"/>
              </a:solidFill>
              <a:latin typeface="+mj-ea"/>
              <a:ea typeface="+mj-ea"/>
            </a:endParaRPr>
          </a:p>
        </p:txBody>
      </p:sp>
      <p:sp>
        <p:nvSpPr>
          <p:cNvPr id="137" name="Google Shape;137;p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4400"/>
              <a:buNone/>
            </a:pPr>
            <a:r>
              <a:rPr lang="ja-JP" sz="4400" b="1">
                <a:solidFill>
                  <a:srgbClr val="FF0000"/>
                </a:solidFill>
                <a:latin typeface="Meiryo UI" panose="020B0604030504040204" pitchFamily="34" charset="-128"/>
                <a:ea typeface="Meiryo UI" panose="020B0604030504040204" pitchFamily="34" charset="-128"/>
              </a:rPr>
              <a:t>安全安心な語り合いの場の提供</a:t>
            </a:r>
            <a:endParaRPr sz="4400" b="1" dirty="0">
              <a:solidFill>
                <a:srgbClr val="FF0000"/>
              </a:solidFill>
              <a:latin typeface="Meiryo UI" panose="020B0604030504040204" pitchFamily="34" charset="-128"/>
              <a:ea typeface="Meiryo UI" panose="020B0604030504040204" pitchFamily="34" charset="-128"/>
            </a:endParaRPr>
          </a:p>
          <a:p>
            <a:pPr lvl="0" indent="-457200" algn="l" rtl="0">
              <a:lnSpc>
                <a:spcPct val="100000"/>
              </a:lnSpc>
              <a:spcBef>
                <a:spcPts val="900"/>
              </a:spcBef>
              <a:spcAft>
                <a:spcPts val="0"/>
              </a:spcAft>
              <a:buSzPts val="2800"/>
              <a:buFont typeface="Wingdings" pitchFamily="2" charset="2"/>
              <a:buChar char="n"/>
            </a:pPr>
            <a:r>
              <a:rPr lang="ja-JP" sz="3000"/>
              <a:t>いろいろなプロフィールを持った区民が、それぞれの想いを語り合い聴き合い、安心して安全な場で話し合うためには専門性のあるファシリテーターが不可欠。</a:t>
            </a:r>
            <a:endParaRPr sz="3000" dirty="0"/>
          </a:p>
          <a:p>
            <a:pPr lvl="0" indent="-457200" algn="l" rtl="0">
              <a:lnSpc>
                <a:spcPct val="100000"/>
              </a:lnSpc>
              <a:spcBef>
                <a:spcPts val="900"/>
              </a:spcBef>
              <a:spcAft>
                <a:spcPts val="0"/>
              </a:spcAft>
              <a:buSzPts val="2800"/>
              <a:buFont typeface="Wingdings" pitchFamily="2" charset="2"/>
              <a:buChar char="n"/>
            </a:pPr>
            <a:r>
              <a:rPr lang="ja-JP" sz="3000"/>
              <a:t>ファシリテーターは、行政職員、子育て当事者、区議会議員、地域での子育て支援活動者、など経験値やスキルがさまざまな参加者が、話せて良かったと思える場を創る専門家である</a:t>
            </a:r>
            <a:r>
              <a:rPr lang="ja-JP" sz="2800"/>
              <a:t>。</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7"/>
          <p:cNvSpPr/>
          <p:nvPr/>
        </p:nvSpPr>
        <p:spPr>
          <a:xfrm>
            <a:off x="184393" y="237744"/>
            <a:ext cx="7652977" cy="6382512"/>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p:nvPr/>
        </p:nvSpPr>
        <p:spPr>
          <a:xfrm>
            <a:off x="321553" y="374904"/>
            <a:ext cx="734015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a:spLocks noGrp="1"/>
          </p:cNvSpPr>
          <p:nvPr>
            <p:ph type="title"/>
          </p:nvPr>
        </p:nvSpPr>
        <p:spPr>
          <a:xfrm>
            <a:off x="321552" y="642593"/>
            <a:ext cx="6829056" cy="1744183"/>
          </a:xfrm>
          <a:prstGeom prst="rect">
            <a:avLst/>
          </a:prstGeom>
          <a:noFill/>
          <a:ln>
            <a:noFill/>
          </a:ln>
        </p:spPr>
        <p:txBody>
          <a:bodyPr spcFirstLastPara="1" wrap="square" lIns="91425" tIns="45700" rIns="91425" bIns="45700" anchor="ctr" anchorCtr="0">
            <a:normAutofit/>
          </a:bodyPr>
          <a:lstStyle/>
          <a:p>
            <a:pPr marL="0" lvl="0" indent="0">
              <a:buSzPts val="4800"/>
            </a:pPr>
            <a:r>
              <a:rPr lang="ja-JP" altLang="en-US" sz="4300" b="1">
                <a:solidFill>
                  <a:srgbClr val="002060"/>
                </a:solidFill>
                <a:latin typeface="+mj-ea"/>
                <a:ea typeface="+mj-ea"/>
              </a:rPr>
              <a:t>杉並つながるミーティング</a:t>
            </a:r>
            <a:br>
              <a:rPr lang="en-US" altLang="ja-JP" sz="4300" b="1" dirty="0">
                <a:solidFill>
                  <a:srgbClr val="002060"/>
                </a:solidFill>
                <a:latin typeface="+mj-ea"/>
                <a:ea typeface="+mj-ea"/>
              </a:rPr>
            </a:br>
            <a:r>
              <a:rPr lang="ja-JP" altLang="en-US" sz="4300" b="1">
                <a:solidFill>
                  <a:srgbClr val="002060"/>
                </a:solidFill>
                <a:latin typeface="+mj-ea"/>
                <a:ea typeface="+mj-ea"/>
              </a:rPr>
              <a:t>　これまで</a:t>
            </a:r>
            <a:endParaRPr sz="4300" b="1" dirty="0">
              <a:solidFill>
                <a:srgbClr val="002060"/>
              </a:solidFill>
              <a:latin typeface="+mj-ea"/>
              <a:ea typeface="+mj-ea"/>
            </a:endParaRPr>
          </a:p>
        </p:txBody>
      </p:sp>
      <p:sp>
        <p:nvSpPr>
          <p:cNvPr id="145" name="Google Shape;145;p7"/>
          <p:cNvSpPr txBox="1">
            <a:spLocks noGrp="1"/>
          </p:cNvSpPr>
          <p:nvPr>
            <p:ph type="body" idx="1"/>
          </p:nvPr>
        </p:nvSpPr>
        <p:spPr>
          <a:xfrm>
            <a:off x="868680" y="2386584"/>
            <a:ext cx="6609806" cy="3648456"/>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0"/>
              </a:spcBef>
              <a:spcAft>
                <a:spcPts val="0"/>
              </a:spcAft>
              <a:buClr>
                <a:schemeClr val="dk1"/>
              </a:buClr>
              <a:buSzPct val="50000"/>
              <a:buFont typeface="Wingdings" pitchFamily="2" charset="2"/>
              <a:buChar char="n"/>
            </a:pPr>
            <a:r>
              <a:rPr lang="ja-JP">
                <a:solidFill>
                  <a:srgbClr val="0070C0"/>
                </a:solidFill>
              </a:rPr>
              <a:t>安全安心な場</a:t>
            </a:r>
            <a:r>
              <a:rPr lang="ja-JP"/>
              <a:t>を 2022/7/31の第１回から2025/3/8　まで14回</a:t>
            </a:r>
            <a:endParaRPr dirty="0"/>
          </a:p>
          <a:p>
            <a:pPr marL="285750" lvl="0" indent="-285750" algn="l" rtl="0">
              <a:lnSpc>
                <a:spcPct val="115000"/>
              </a:lnSpc>
              <a:spcBef>
                <a:spcPts val="900"/>
              </a:spcBef>
              <a:spcAft>
                <a:spcPts val="0"/>
              </a:spcAft>
              <a:buClr>
                <a:schemeClr val="dk1"/>
              </a:buClr>
              <a:buSzPct val="50000"/>
              <a:buFont typeface="Wingdings" pitchFamily="2" charset="2"/>
              <a:buChar char="n"/>
            </a:pPr>
            <a:r>
              <a:rPr lang="ja-JP">
                <a:solidFill>
                  <a:srgbClr val="0070C0"/>
                </a:solidFill>
              </a:rPr>
              <a:t>参加者：</a:t>
            </a:r>
            <a:r>
              <a:rPr lang="ja-JP"/>
              <a:t>行政職員、区議、学校、教員、PTA、地域活動団体、子育て当事者。関心のある区民など様々なプロフィールもっている。</a:t>
            </a:r>
            <a:endParaRPr dirty="0"/>
          </a:p>
          <a:p>
            <a:pPr marL="285750" lvl="0" indent="-285750" algn="l" rtl="0">
              <a:lnSpc>
                <a:spcPct val="115000"/>
              </a:lnSpc>
              <a:spcBef>
                <a:spcPts val="900"/>
              </a:spcBef>
              <a:spcAft>
                <a:spcPts val="0"/>
              </a:spcAft>
              <a:buClr>
                <a:schemeClr val="dk1"/>
              </a:buClr>
              <a:buSzPct val="50000"/>
              <a:buFont typeface="Wingdings" pitchFamily="2" charset="2"/>
              <a:buChar char="n"/>
            </a:pPr>
            <a:r>
              <a:rPr lang="ja-JP">
                <a:solidFill>
                  <a:srgbClr val="0070C0"/>
                </a:solidFill>
              </a:rPr>
              <a:t>杉並つながるミーティング：</a:t>
            </a:r>
            <a:r>
              <a:rPr lang="ja-JP"/>
              <a:t>「子どもも大人も笑顔になるまちづくりについて語り合う会」</a:t>
            </a:r>
            <a:endParaRPr dirty="0"/>
          </a:p>
          <a:p>
            <a:pPr marL="285750" lvl="0" indent="-285750" algn="l" rtl="0">
              <a:lnSpc>
                <a:spcPct val="115000"/>
              </a:lnSpc>
              <a:spcBef>
                <a:spcPts val="900"/>
              </a:spcBef>
              <a:spcAft>
                <a:spcPts val="0"/>
              </a:spcAft>
              <a:buClr>
                <a:schemeClr val="dk1"/>
              </a:buClr>
              <a:buSzPct val="50000"/>
              <a:buFont typeface="Wingdings" pitchFamily="2" charset="2"/>
              <a:buChar char="n"/>
            </a:pPr>
            <a:r>
              <a:rPr lang="ja-JP">
                <a:solidFill>
                  <a:srgbClr val="0070C0"/>
                </a:solidFill>
              </a:rPr>
              <a:t>杉並つながるミーティング小集まり：</a:t>
            </a:r>
            <a:r>
              <a:rPr lang="ja-JP"/>
              <a:t>つながるミーティングで出たテーマを一つ取り上げて深堀する会。</a:t>
            </a:r>
            <a:endParaRPr dirty="0"/>
          </a:p>
          <a:p>
            <a:pPr marL="285750" lvl="0" indent="-285750" algn="l" rtl="0">
              <a:lnSpc>
                <a:spcPct val="115000"/>
              </a:lnSpc>
              <a:spcBef>
                <a:spcPts val="900"/>
              </a:spcBef>
              <a:spcAft>
                <a:spcPts val="0"/>
              </a:spcAft>
              <a:buClr>
                <a:schemeClr val="dk1"/>
              </a:buClr>
              <a:buSzPct val="50000"/>
              <a:buFont typeface="Wingdings" pitchFamily="2" charset="2"/>
              <a:buChar char="n"/>
            </a:pPr>
            <a:r>
              <a:rPr lang="ja-JP">
                <a:solidFill>
                  <a:srgbClr val="0070C0"/>
                </a:solidFill>
              </a:rPr>
              <a:t>過去のテーマ</a:t>
            </a:r>
            <a:r>
              <a:rPr lang="ja-JP"/>
              <a:t>「居場所」「子ども・親・学校」「子ども権利条例その前に」「子どもまんなかまちづくり」</a:t>
            </a:r>
            <a:endParaRPr dirty="0"/>
          </a:p>
          <a:p>
            <a:pPr marL="182880" lvl="0" indent="-68579" algn="l" rtl="0">
              <a:lnSpc>
                <a:spcPct val="100000"/>
              </a:lnSpc>
              <a:spcBef>
                <a:spcPts val="900"/>
              </a:spcBef>
              <a:spcAft>
                <a:spcPts val="0"/>
              </a:spcAft>
              <a:buSzPct val="100000"/>
              <a:buNone/>
            </a:pPr>
            <a:endParaRPr dirty="0"/>
          </a:p>
        </p:txBody>
      </p:sp>
      <p:pic>
        <p:nvPicPr>
          <p:cNvPr id="146" name="Google Shape;146;p7" descr="テキスト&#10;&#10;AI によって生成されたコンテンツは間違っている可能性があります。"/>
          <p:cNvPicPr preferRelativeResize="0"/>
          <p:nvPr/>
        </p:nvPicPr>
        <p:blipFill rotWithShape="1">
          <a:blip r:embed="rId3">
            <a:alphaModFix/>
          </a:blip>
          <a:srcRect l="1729" r="7574" b="-2"/>
          <a:stretch/>
        </p:blipFill>
        <p:spPr>
          <a:xfrm>
            <a:off x="7837371" y="237744"/>
            <a:ext cx="4124416" cy="63825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p:nvPr/>
        </p:nvSpPr>
        <p:spPr>
          <a:xfrm>
            <a:off x="0" y="35057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9"/>
          <p:cNvSpPr/>
          <p:nvPr/>
        </p:nvSpPr>
        <p:spPr>
          <a:xfrm>
            <a:off x="234696" y="237744"/>
            <a:ext cx="4419599" cy="6382512"/>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9"/>
          <p:cNvSpPr txBox="1">
            <a:spLocks noGrp="1"/>
          </p:cNvSpPr>
          <p:nvPr>
            <p:ph type="title"/>
          </p:nvPr>
        </p:nvSpPr>
        <p:spPr>
          <a:xfrm>
            <a:off x="687754" y="875324"/>
            <a:ext cx="3536510" cy="50935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Calibri"/>
              <a:buNone/>
            </a:pPr>
            <a:r>
              <a:rPr lang="ja-JP" sz="4400"/>
              <a:t>特別編の様子</a:t>
            </a:r>
            <a:endParaRPr sz="4400" dirty="0"/>
          </a:p>
        </p:txBody>
      </p:sp>
      <p:sp>
        <p:nvSpPr>
          <p:cNvPr id="160" name="Google Shape;160;p9"/>
          <p:cNvSpPr/>
          <p:nvPr/>
        </p:nvSpPr>
        <p:spPr>
          <a:xfrm>
            <a:off x="464819" y="466344"/>
            <a:ext cx="3959352" cy="5925312"/>
          </a:xfrm>
          <a:prstGeom prst="rect">
            <a:avLst/>
          </a:prstGeom>
          <a:noFill/>
          <a:ln w="9525" cap="sq" cmpd="sng">
            <a:solidFill>
              <a:srgbClr val="3F3F3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9"/>
          <p:cNvSpPr txBox="1">
            <a:spLocks noGrp="1"/>
          </p:cNvSpPr>
          <p:nvPr>
            <p:ph type="body" idx="1"/>
          </p:nvPr>
        </p:nvSpPr>
        <p:spPr>
          <a:xfrm>
            <a:off x="5044424" y="691215"/>
            <a:ext cx="5647200" cy="5475600"/>
          </a:xfrm>
          <a:prstGeom prst="rect">
            <a:avLst/>
          </a:prstGeom>
          <a:noFill/>
          <a:ln>
            <a:noFill/>
          </a:ln>
        </p:spPr>
        <p:txBody>
          <a:bodyPr spcFirstLastPara="1" wrap="square" lIns="91425" tIns="45700" rIns="91425" bIns="45700" anchor="ctr" anchorCtr="0">
            <a:normAutofit/>
          </a:bodyPr>
          <a:lstStyle/>
          <a:p>
            <a:pPr marL="182880" lvl="0" indent="-182880" algn="l" rtl="0">
              <a:lnSpc>
                <a:spcPct val="100000"/>
              </a:lnSpc>
              <a:spcBef>
                <a:spcPts val="0"/>
              </a:spcBef>
              <a:spcAft>
                <a:spcPts val="0"/>
              </a:spcAft>
              <a:buSzPts val="2000"/>
              <a:buChar char="◦"/>
            </a:pPr>
            <a:endParaRPr dirty="0"/>
          </a:p>
        </p:txBody>
      </p:sp>
      <p:sp>
        <p:nvSpPr>
          <p:cNvPr id="2" name="テキスト ボックス 1">
            <a:extLst>
              <a:ext uri="{FF2B5EF4-FFF2-40B4-BE49-F238E27FC236}">
                <a16:creationId xmlns:a16="http://schemas.microsoft.com/office/drawing/2014/main" id="{700DB2AA-E38C-EABA-4DD7-34FD5F94E279}"/>
              </a:ext>
            </a:extLst>
          </p:cNvPr>
          <p:cNvSpPr txBox="1"/>
          <p:nvPr/>
        </p:nvSpPr>
        <p:spPr>
          <a:xfrm>
            <a:off x="4931229" y="5443012"/>
            <a:ext cx="2606478" cy="307777"/>
          </a:xfrm>
          <a:prstGeom prst="rect">
            <a:avLst/>
          </a:prstGeom>
          <a:noFill/>
        </p:spPr>
        <p:txBody>
          <a:bodyPr wrap="square" rtlCol="0">
            <a:spAutoFit/>
          </a:bodyPr>
          <a:lstStyle/>
          <a:p>
            <a:r>
              <a:rPr kumimoji="1" lang="ja-JP" altLang="en-US">
                <a:solidFill>
                  <a:schemeClr val="bg1"/>
                </a:solidFill>
              </a:rPr>
              <a:t>地域毎にグループ</a:t>
            </a:r>
          </a:p>
        </p:txBody>
      </p:sp>
      <p:pic>
        <p:nvPicPr>
          <p:cNvPr id="4" name="図 3" descr="写真, 異なる, 屋内, 展示 が含まれている画像&#10;&#10;AI によって生成されたコンテンツは間違っている可能性があります。">
            <a:extLst>
              <a:ext uri="{FF2B5EF4-FFF2-40B4-BE49-F238E27FC236}">
                <a16:creationId xmlns:a16="http://schemas.microsoft.com/office/drawing/2014/main" id="{277EC431-1EFC-91A8-8823-92A2ADCFD483}"/>
              </a:ext>
            </a:extLst>
          </p:cNvPr>
          <p:cNvPicPr>
            <a:picLocks noChangeAspect="1"/>
          </p:cNvPicPr>
          <p:nvPr/>
        </p:nvPicPr>
        <p:blipFill>
          <a:blip r:embed="rId3"/>
          <a:stretch>
            <a:fillRect/>
          </a:stretch>
        </p:blipFill>
        <p:spPr>
          <a:xfrm>
            <a:off x="4536948" y="458859"/>
            <a:ext cx="7772400" cy="67497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522514" y="522851"/>
            <a:ext cx="10058400" cy="1371600"/>
          </a:xfrm>
          <a:prstGeom prst="rect">
            <a:avLst/>
          </a:prstGeom>
          <a:noFill/>
          <a:ln>
            <a:noFill/>
          </a:ln>
        </p:spPr>
        <p:txBody>
          <a:bodyPr spcFirstLastPara="1" wrap="square" lIns="91425" tIns="45700" rIns="91425" bIns="45700" anchor="ctr" anchorCtr="0">
            <a:normAutofit/>
          </a:bodyPr>
          <a:lstStyle/>
          <a:p>
            <a:pPr marL="0" lvl="0" indent="0">
              <a:buSzPts val="4800"/>
            </a:pPr>
            <a:r>
              <a:rPr lang="ja-JP" altLang="en-US" b="1">
                <a:solidFill>
                  <a:srgbClr val="00B050"/>
                </a:solidFill>
                <a:latin typeface="+mj-ea"/>
                <a:ea typeface="+mj-ea"/>
              </a:rPr>
              <a:t>杉並つながるミーティング特別編</a:t>
            </a:r>
            <a:endParaRPr b="1" dirty="0">
              <a:solidFill>
                <a:srgbClr val="00B050"/>
              </a:solidFill>
              <a:latin typeface="+mj-ea"/>
              <a:ea typeface="+mj-ea"/>
            </a:endParaRPr>
          </a:p>
        </p:txBody>
      </p:sp>
      <p:sp>
        <p:nvSpPr>
          <p:cNvPr id="152" name="Google Shape;152;p8"/>
          <p:cNvSpPr txBox="1">
            <a:spLocks noGrp="1"/>
          </p:cNvSpPr>
          <p:nvPr>
            <p:ph type="body" idx="1"/>
          </p:nvPr>
        </p:nvSpPr>
        <p:spPr>
          <a:xfrm>
            <a:off x="664029" y="2103120"/>
            <a:ext cx="10940142" cy="393192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0"/>
              </a:spcBef>
              <a:spcAft>
                <a:spcPts val="0"/>
              </a:spcAft>
              <a:buSzPct val="100000"/>
              <a:buFont typeface="Wingdings" pitchFamily="2" charset="2"/>
              <a:buChar char="n"/>
            </a:pPr>
            <a:r>
              <a:rPr lang="ja-JP" sz="3000"/>
              <a:t>冒頭、情報提供者として岸本聡子氏（杉並区長）を迎え住民が主体となってつく り自治のあり方についての考えを聴く。 </a:t>
            </a:r>
            <a:endParaRPr sz="3000" dirty="0"/>
          </a:p>
          <a:p>
            <a:pPr lvl="0" indent="-457200" algn="l" rtl="0">
              <a:lnSpc>
                <a:spcPct val="100000"/>
              </a:lnSpc>
              <a:spcBef>
                <a:spcPts val="900"/>
              </a:spcBef>
              <a:spcAft>
                <a:spcPts val="0"/>
              </a:spcAft>
              <a:buSzPct val="100000"/>
              <a:buFont typeface="Wingdings" pitchFamily="2" charset="2"/>
              <a:buChar char="n"/>
            </a:pPr>
            <a:r>
              <a:rPr lang="ja-JP" sz="3000"/>
              <a:t>その後、関心のある</a:t>
            </a:r>
            <a:r>
              <a:rPr lang="ja-JP" sz="3000">
                <a:solidFill>
                  <a:srgbClr val="002060"/>
                </a:solidFill>
              </a:rPr>
              <a:t>地域ごとに集まり</a:t>
            </a:r>
            <a:r>
              <a:rPr lang="ja-JP" sz="3000"/>
              <a:t>、子どもたちが自分らしく生きることがで きる社会を目指し、地域の問題を共有し語り合う場を作る。参加者全員がお互い を尊重し自由に意見を述べることができるように配慮し、他者との意見交換を通 じて</a:t>
            </a:r>
            <a:r>
              <a:rPr lang="ja-JP" sz="3000">
                <a:solidFill>
                  <a:srgbClr val="002060"/>
                </a:solidFill>
              </a:rPr>
              <a:t>次へのアクションプランの構築を目指しながら住民主体でより良くしてい くきっかけとする</a:t>
            </a:r>
            <a:endParaRPr sz="3000" dirty="0">
              <a:solidFill>
                <a:srgbClr val="002060"/>
              </a:solidFill>
            </a:endParaRPr>
          </a:p>
        </p:txBody>
      </p:sp>
    </p:spTree>
  </p:cSld>
  <p:clrMapOvr>
    <a:masterClrMapping/>
  </p:clrMapOvr>
</p:sld>
</file>

<file path=ppt/theme/theme1.xml><?xml version="1.0" encoding="utf-8"?>
<a:theme xmlns:a="http://schemas.openxmlformats.org/drawingml/2006/main" name="シャボン">
  <a:themeElements>
    <a:clrScheme name="Office 2013 - 202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1105</Words>
  <Application>Microsoft Office PowerPoint</Application>
  <PresentationFormat>ワイド画面</PresentationFormat>
  <Paragraphs>104</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Garamond</vt:lpstr>
      <vt:lpstr>ＭＳ Ｐゴシック</vt:lpstr>
      <vt:lpstr>Wingdings</vt:lpstr>
      <vt:lpstr>Calibri</vt:lpstr>
      <vt:lpstr>Arial</vt:lpstr>
      <vt:lpstr>シャボン</vt:lpstr>
      <vt:lpstr>杉並つながるミーティング特別編  こどもと笑顔WITH </vt:lpstr>
      <vt:lpstr>コロナ禍で失われてしまったこと　</vt:lpstr>
      <vt:lpstr>こどもと笑顔withってどんな団体？　　</vt:lpstr>
      <vt:lpstr>こどもと笑顔withってどんな団体？　　</vt:lpstr>
      <vt:lpstr>こどもと笑顔withってどんな団体？　　</vt:lpstr>
      <vt:lpstr>杉並つながるミーティングとは</vt:lpstr>
      <vt:lpstr>杉並つながるミーティング 　これまで</vt:lpstr>
      <vt:lpstr>特別編の様子</vt:lpstr>
      <vt:lpstr>杉並つながるミーティング特別編</vt:lpstr>
      <vt:lpstr>事業予算と助成金額</vt:lpstr>
      <vt:lpstr>成果・課題</vt:lpstr>
      <vt:lpstr>杉並つながるミーティング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秋山徹</dc:creator>
  <cp:lastModifiedBy>あやこ あやこ</cp:lastModifiedBy>
  <cp:revision>3</cp:revision>
  <cp:lastPrinted>2025-05-09T01:35:02Z</cp:lastPrinted>
  <dcterms:created xsi:type="dcterms:W3CDTF">2025-04-17T10:48:00Z</dcterms:created>
  <dcterms:modified xsi:type="dcterms:W3CDTF">2025-05-09T04:12:21Z</dcterms:modified>
</cp:coreProperties>
</file>