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60" r:id="rId4"/>
    <p:sldId id="265" r:id="rId5"/>
    <p:sldId id="261" r:id="rId6"/>
    <p:sldId id="262" r:id="rId7"/>
    <p:sldId id="263" r:id="rId8"/>
    <p:sldId id="264" r:id="rId9"/>
    <p:sldId id="266" r:id="rId10"/>
    <p:sldId id="267" r:id="rId11"/>
    <p:sldId id="268" r:id="rId12"/>
    <p:sldId id="271" r:id="rId1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2A631B1-475A-4091-BDFC-EB0EF4FE02F5}" type="datetimeFigureOut">
              <a:rPr kumimoji="1" lang="ja-JP" altLang="en-US" smtClean="0"/>
              <a:t>2025/5/12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E50F526-3B13-42AA-9187-BF9A520B3C75}" type="slidenum">
              <a:rPr kumimoji="1" lang="ja-JP" altLang="en-US" smtClean="0"/>
              <a:t>‹#›</a:t>
            </a:fld>
            <a:endParaRPr kumimoji="1" lang="ja-JP" altLang="en-US"/>
          </a:p>
        </p:txBody>
      </p:sp>
    </p:spTree>
    <p:extLst>
      <p:ext uri="{BB962C8B-B14F-4D97-AF65-F5344CB8AC3E}">
        <p14:creationId xmlns:p14="http://schemas.microsoft.com/office/powerpoint/2010/main" val="192069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6DC529-309A-CE61-9D0A-57CC3900C9E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265056-EBD6-ED51-E14D-7342A7763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E69919A-38FB-1FB6-279C-185AE79DF334}"/>
              </a:ext>
            </a:extLst>
          </p:cNvPr>
          <p:cNvSpPr>
            <a:spLocks noGrp="1"/>
          </p:cNvSpPr>
          <p:nvPr>
            <p:ph type="dt" sz="half" idx="10"/>
          </p:nvPr>
        </p:nvSpPr>
        <p:spPr/>
        <p:txBody>
          <a:bodyPr/>
          <a:lstStyle/>
          <a:p>
            <a:fld id="{4FF85997-D451-4DC3-8E6F-8EA35B092FF0}"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F6942D78-C6BF-19FD-7193-50072838D8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1B45DF-20CA-7626-B03D-8FFBEF1CD320}"/>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369040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B7EE6-4EB7-3202-9647-E0B7F9A1E73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F67176-DB71-1B09-F616-54DEE799341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26D241-ED7F-84A9-CE8E-B3B0B14A16E2}"/>
              </a:ext>
            </a:extLst>
          </p:cNvPr>
          <p:cNvSpPr>
            <a:spLocks noGrp="1"/>
          </p:cNvSpPr>
          <p:nvPr>
            <p:ph type="dt" sz="half" idx="10"/>
          </p:nvPr>
        </p:nvSpPr>
        <p:spPr/>
        <p:txBody>
          <a:bodyPr/>
          <a:lstStyle/>
          <a:p>
            <a:fld id="{2B75CBC7-F3E4-4133-A0DA-74513F3FFA21}"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F0FF7307-7015-5519-7150-F296BD7E85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237B71-49E2-9FB0-AD16-715D2F8AFE4F}"/>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427474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13C315-B407-5A2A-7E6C-9EFBC89FB8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B73ABC-FE6E-E216-1985-0781560987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2E8A50-59D1-2EFF-821A-ADD319437164}"/>
              </a:ext>
            </a:extLst>
          </p:cNvPr>
          <p:cNvSpPr>
            <a:spLocks noGrp="1"/>
          </p:cNvSpPr>
          <p:nvPr>
            <p:ph type="dt" sz="half" idx="10"/>
          </p:nvPr>
        </p:nvSpPr>
        <p:spPr/>
        <p:txBody>
          <a:bodyPr/>
          <a:lstStyle/>
          <a:p>
            <a:fld id="{FFD5767B-D119-49A5-BB34-82F93180115C}"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4B7A71E3-A14E-030C-3C44-9F07A6FAD5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F2216E-7BB4-3245-C738-CA532508AF38}"/>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347422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FCD84-3DFB-8E2E-1BD4-D927E80C11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8D4B07-EF25-B712-009C-6BC68819D2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C80C20-1661-E687-DC24-C11720676C34}"/>
              </a:ext>
            </a:extLst>
          </p:cNvPr>
          <p:cNvSpPr>
            <a:spLocks noGrp="1"/>
          </p:cNvSpPr>
          <p:nvPr>
            <p:ph type="dt" sz="half" idx="10"/>
          </p:nvPr>
        </p:nvSpPr>
        <p:spPr/>
        <p:txBody>
          <a:bodyPr/>
          <a:lstStyle/>
          <a:p>
            <a:fld id="{2198D2E0-15AB-4CC1-A0C8-425FDAB76489}"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5449B01F-2E9C-47B7-263F-70801C5E16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577A30-8004-2669-FEB8-8C06DE7928BB}"/>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427405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66C1B-05E6-0555-52AF-62301E7DC27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24961F-49DF-2D26-3950-554EB799F3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B0D8DF9-3084-0556-DF82-C400F4E07E14}"/>
              </a:ext>
            </a:extLst>
          </p:cNvPr>
          <p:cNvSpPr>
            <a:spLocks noGrp="1"/>
          </p:cNvSpPr>
          <p:nvPr>
            <p:ph type="dt" sz="half" idx="10"/>
          </p:nvPr>
        </p:nvSpPr>
        <p:spPr/>
        <p:txBody>
          <a:bodyPr/>
          <a:lstStyle/>
          <a:p>
            <a:fld id="{685BA67F-399B-40F3-8847-27E5003F263C}"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8C7B9876-6D98-4DAB-3AB8-9783284EC3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3F65-794B-858C-C0EE-A2D27262D130}"/>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61539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47EDC-4507-790E-EB53-DEA1E19726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33249A-0561-A665-641C-562F8241C9B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9D565B5-DFEE-956E-CCEF-95B4A6BEDF4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7E3783-D9A2-3431-7C19-85AB16D98FB3}"/>
              </a:ext>
            </a:extLst>
          </p:cNvPr>
          <p:cNvSpPr>
            <a:spLocks noGrp="1"/>
          </p:cNvSpPr>
          <p:nvPr>
            <p:ph type="dt" sz="half" idx="10"/>
          </p:nvPr>
        </p:nvSpPr>
        <p:spPr/>
        <p:txBody>
          <a:bodyPr/>
          <a:lstStyle/>
          <a:p>
            <a:fld id="{18FC5EB9-FADE-4E13-9CCF-C1A07998680C}" type="datetime1">
              <a:rPr kumimoji="1" lang="ja-JP" altLang="en-US" smtClean="0"/>
              <a:t>2025/5/12</a:t>
            </a:fld>
            <a:endParaRPr kumimoji="1" lang="ja-JP" altLang="en-US"/>
          </a:p>
        </p:txBody>
      </p:sp>
      <p:sp>
        <p:nvSpPr>
          <p:cNvPr id="6" name="フッター プレースホルダー 5">
            <a:extLst>
              <a:ext uri="{FF2B5EF4-FFF2-40B4-BE49-F238E27FC236}">
                <a16:creationId xmlns:a16="http://schemas.microsoft.com/office/drawing/2014/main" id="{F41C5AB6-92D4-5FE9-F2FE-13DBFE6014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1E8D9D-68D0-7CFA-8E17-4FA6E3488F9E}"/>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151971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3E4C2-1D18-BFBB-5F94-CF20F8D07F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2B2CEB-1DD7-3BC4-98E3-ADCC0C75C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B9D077-5BA1-7781-CBC4-0838635B1A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A2C1BF-F768-A591-F8D7-FDA397C4B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0CAE8C-8E42-37D8-9C70-BAF4619F93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3B1BCD-30D9-A9C3-4747-7213A7FC3884}"/>
              </a:ext>
            </a:extLst>
          </p:cNvPr>
          <p:cNvSpPr>
            <a:spLocks noGrp="1"/>
          </p:cNvSpPr>
          <p:nvPr>
            <p:ph type="dt" sz="half" idx="10"/>
          </p:nvPr>
        </p:nvSpPr>
        <p:spPr/>
        <p:txBody>
          <a:bodyPr/>
          <a:lstStyle/>
          <a:p>
            <a:fld id="{F7E3A73A-0698-438E-BB6C-BD374BF9EA35}" type="datetime1">
              <a:rPr kumimoji="1" lang="ja-JP" altLang="en-US" smtClean="0"/>
              <a:t>2025/5/12</a:t>
            </a:fld>
            <a:endParaRPr kumimoji="1" lang="ja-JP" altLang="en-US"/>
          </a:p>
        </p:txBody>
      </p:sp>
      <p:sp>
        <p:nvSpPr>
          <p:cNvPr id="8" name="フッター プレースホルダー 7">
            <a:extLst>
              <a:ext uri="{FF2B5EF4-FFF2-40B4-BE49-F238E27FC236}">
                <a16:creationId xmlns:a16="http://schemas.microsoft.com/office/drawing/2014/main" id="{759D8CE7-0685-6E04-DFE1-EABC24EF0D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12D2C3A-AD6E-0A6C-38C5-D08B02398D8E}"/>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225899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8529D-3BCB-26AF-DC6B-2656EE3AD98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E56589C-6995-ED99-D298-3849307FA923}"/>
              </a:ext>
            </a:extLst>
          </p:cNvPr>
          <p:cNvSpPr>
            <a:spLocks noGrp="1"/>
          </p:cNvSpPr>
          <p:nvPr>
            <p:ph type="dt" sz="half" idx="10"/>
          </p:nvPr>
        </p:nvSpPr>
        <p:spPr/>
        <p:txBody>
          <a:bodyPr/>
          <a:lstStyle/>
          <a:p>
            <a:fld id="{97671BD8-F335-4021-B062-EF7F88BCB23C}" type="datetime1">
              <a:rPr kumimoji="1" lang="ja-JP" altLang="en-US" smtClean="0"/>
              <a:t>2025/5/12</a:t>
            </a:fld>
            <a:endParaRPr kumimoji="1" lang="ja-JP" altLang="en-US"/>
          </a:p>
        </p:txBody>
      </p:sp>
      <p:sp>
        <p:nvSpPr>
          <p:cNvPr id="4" name="フッター プレースホルダー 3">
            <a:extLst>
              <a:ext uri="{FF2B5EF4-FFF2-40B4-BE49-F238E27FC236}">
                <a16:creationId xmlns:a16="http://schemas.microsoft.com/office/drawing/2014/main" id="{503D5A93-FC3C-04A2-D7DD-4B004B983D8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55894D-AEDB-8468-A963-0513439DB8F4}"/>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319924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673F2C-9217-519F-8EF1-B662E7E1AF00}"/>
              </a:ext>
            </a:extLst>
          </p:cNvPr>
          <p:cNvSpPr>
            <a:spLocks noGrp="1"/>
          </p:cNvSpPr>
          <p:nvPr>
            <p:ph type="dt" sz="half" idx="10"/>
          </p:nvPr>
        </p:nvSpPr>
        <p:spPr/>
        <p:txBody>
          <a:bodyPr/>
          <a:lstStyle/>
          <a:p>
            <a:fld id="{E3DBBACD-F57F-4D4D-B4DB-07CD5720C7BA}" type="datetime1">
              <a:rPr kumimoji="1" lang="ja-JP" altLang="en-US" smtClean="0"/>
              <a:t>2025/5/12</a:t>
            </a:fld>
            <a:endParaRPr kumimoji="1" lang="ja-JP" altLang="en-US"/>
          </a:p>
        </p:txBody>
      </p:sp>
      <p:sp>
        <p:nvSpPr>
          <p:cNvPr id="3" name="フッター プレースホルダー 2">
            <a:extLst>
              <a:ext uri="{FF2B5EF4-FFF2-40B4-BE49-F238E27FC236}">
                <a16:creationId xmlns:a16="http://schemas.microsoft.com/office/drawing/2014/main" id="{BFACF5A5-A8F3-A1DD-A203-71232C52EC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E4FF52-F789-11A3-4FE1-E068132CE5E5}"/>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335316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BD7D3-FBCE-A843-3178-B153829DB80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E20C71-187C-81F8-9C42-21F07DEE0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C4BD30-EE1E-67B6-AE9B-32D78A404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A2EAB3-86C4-616B-5247-2938C6E4DE4A}"/>
              </a:ext>
            </a:extLst>
          </p:cNvPr>
          <p:cNvSpPr>
            <a:spLocks noGrp="1"/>
          </p:cNvSpPr>
          <p:nvPr>
            <p:ph type="dt" sz="half" idx="10"/>
          </p:nvPr>
        </p:nvSpPr>
        <p:spPr/>
        <p:txBody>
          <a:bodyPr/>
          <a:lstStyle/>
          <a:p>
            <a:fld id="{4C53AD40-15B3-4BAA-A39D-7C8453CD049E}" type="datetime1">
              <a:rPr kumimoji="1" lang="ja-JP" altLang="en-US" smtClean="0"/>
              <a:t>2025/5/12</a:t>
            </a:fld>
            <a:endParaRPr kumimoji="1" lang="ja-JP" altLang="en-US"/>
          </a:p>
        </p:txBody>
      </p:sp>
      <p:sp>
        <p:nvSpPr>
          <p:cNvPr id="6" name="フッター プレースホルダー 5">
            <a:extLst>
              <a:ext uri="{FF2B5EF4-FFF2-40B4-BE49-F238E27FC236}">
                <a16:creationId xmlns:a16="http://schemas.microsoft.com/office/drawing/2014/main" id="{89488D94-CFD9-8E9D-9C40-7D81885599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07F34D-1345-A80F-B39E-D97AA92FC04E}"/>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424163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35218F-ECAA-B384-4B49-46D07C655C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37EBE35-BB82-C147-ABF7-256F1167A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690B795-C0A3-9C46-36AA-F83553065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E5BB89-79F2-181A-FFE9-C683DF040DEB}"/>
              </a:ext>
            </a:extLst>
          </p:cNvPr>
          <p:cNvSpPr>
            <a:spLocks noGrp="1"/>
          </p:cNvSpPr>
          <p:nvPr>
            <p:ph type="dt" sz="half" idx="10"/>
          </p:nvPr>
        </p:nvSpPr>
        <p:spPr/>
        <p:txBody>
          <a:bodyPr/>
          <a:lstStyle/>
          <a:p>
            <a:fld id="{43A0E030-B965-45F7-8C7B-BADE3A1C11E5}" type="datetime1">
              <a:rPr kumimoji="1" lang="ja-JP" altLang="en-US" smtClean="0"/>
              <a:t>2025/5/12</a:t>
            </a:fld>
            <a:endParaRPr kumimoji="1" lang="ja-JP" altLang="en-US"/>
          </a:p>
        </p:txBody>
      </p:sp>
      <p:sp>
        <p:nvSpPr>
          <p:cNvPr id="6" name="フッター プレースホルダー 5">
            <a:extLst>
              <a:ext uri="{FF2B5EF4-FFF2-40B4-BE49-F238E27FC236}">
                <a16:creationId xmlns:a16="http://schemas.microsoft.com/office/drawing/2014/main" id="{47B844DF-A332-B0A9-DB67-62415C7896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4BC284-F69C-6836-8ABB-784A88157307}"/>
              </a:ext>
            </a:extLst>
          </p:cNvPr>
          <p:cNvSpPr>
            <a:spLocks noGrp="1"/>
          </p:cNvSpPr>
          <p:nvPr>
            <p:ph type="sldNum" sz="quarter" idx="12"/>
          </p:nvPr>
        </p:nvSpPr>
        <p:spPr/>
        <p:txBody>
          <a:body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279205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A890C0-9737-C70F-57DD-AAFEB9FC6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B814BD-7235-D95F-6C2B-09C5C37C0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CDD242-97B7-9F7F-9931-21A30AEE4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D2213-9044-444B-B878-288BB16507EE}" type="datetime1">
              <a:rPr kumimoji="1" lang="ja-JP" altLang="en-US" smtClean="0"/>
              <a:t>2025/5/12</a:t>
            </a:fld>
            <a:endParaRPr kumimoji="1" lang="ja-JP" altLang="en-US"/>
          </a:p>
        </p:txBody>
      </p:sp>
      <p:sp>
        <p:nvSpPr>
          <p:cNvPr id="5" name="フッター プレースホルダー 4">
            <a:extLst>
              <a:ext uri="{FF2B5EF4-FFF2-40B4-BE49-F238E27FC236}">
                <a16:creationId xmlns:a16="http://schemas.microsoft.com/office/drawing/2014/main" id="{2B791989-7FFB-D138-6520-D2ACCB29C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82E484B-F8C0-4557-77E6-DE95C965F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F5B96-26A8-4930-9C92-BAD6D20757AD}" type="slidenum">
              <a:rPr kumimoji="1" lang="ja-JP" altLang="en-US" smtClean="0"/>
              <a:t>‹#›</a:t>
            </a:fld>
            <a:endParaRPr kumimoji="1" lang="ja-JP" altLang="en-US"/>
          </a:p>
        </p:txBody>
      </p:sp>
    </p:spTree>
    <p:extLst>
      <p:ext uri="{BB962C8B-B14F-4D97-AF65-F5344CB8AC3E}">
        <p14:creationId xmlns:p14="http://schemas.microsoft.com/office/powerpoint/2010/main" val="152894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A1403-97F4-FA2E-26DA-C3669B4AB863}"/>
              </a:ext>
            </a:extLst>
          </p:cNvPr>
          <p:cNvSpPr>
            <a:spLocks noGrp="1"/>
          </p:cNvSpPr>
          <p:nvPr>
            <p:ph type="ctrTitle"/>
          </p:nvPr>
        </p:nvSpPr>
        <p:spPr>
          <a:xfrm>
            <a:off x="1524000" y="1544394"/>
            <a:ext cx="9144000" cy="1721045"/>
          </a:xfrm>
        </p:spPr>
        <p:txBody>
          <a:bodyPr>
            <a:normAutofit/>
          </a:bodyPr>
          <a:lstStyle/>
          <a:p>
            <a:r>
              <a:rPr kumimoji="1" lang="ja-JP" altLang="en-US" sz="4000" b="1" dirty="0">
                <a:latin typeface="+mn-ea"/>
                <a:ea typeface="+mn-ea"/>
              </a:rPr>
              <a:t>子ども食堂の多世代間・多様性ある交流拠点機能の強化</a:t>
            </a:r>
          </a:p>
        </p:txBody>
      </p:sp>
      <p:sp>
        <p:nvSpPr>
          <p:cNvPr id="3" name="字幕 2">
            <a:extLst>
              <a:ext uri="{FF2B5EF4-FFF2-40B4-BE49-F238E27FC236}">
                <a16:creationId xmlns:a16="http://schemas.microsoft.com/office/drawing/2014/main" id="{BB5FCA11-B1B1-B30E-7A03-68D607837CE7}"/>
              </a:ext>
            </a:extLst>
          </p:cNvPr>
          <p:cNvSpPr>
            <a:spLocks noGrp="1"/>
          </p:cNvSpPr>
          <p:nvPr>
            <p:ph type="subTitle" idx="1"/>
          </p:nvPr>
        </p:nvSpPr>
        <p:spPr>
          <a:xfrm>
            <a:off x="1417865" y="3728359"/>
            <a:ext cx="9144000" cy="765854"/>
          </a:xfrm>
        </p:spPr>
        <p:txBody>
          <a:bodyPr>
            <a:normAutofit/>
          </a:bodyPr>
          <a:lstStyle/>
          <a:p>
            <a:r>
              <a:rPr kumimoji="1" lang="en-US" altLang="ja-JP" sz="3200" b="1" dirty="0"/>
              <a:t>2024</a:t>
            </a:r>
            <a:r>
              <a:rPr kumimoji="1" lang="ja-JP" altLang="en-US" sz="3200" b="1" dirty="0"/>
              <a:t>年草の根育成助成　</a:t>
            </a:r>
            <a:r>
              <a:rPr lang="ja-JP" altLang="en-US" sz="3200" b="1" dirty="0"/>
              <a:t>完了報告</a:t>
            </a:r>
            <a:endParaRPr kumimoji="1" lang="ja-JP" altLang="en-US" sz="3200" b="1" dirty="0"/>
          </a:p>
        </p:txBody>
      </p:sp>
      <p:sp>
        <p:nvSpPr>
          <p:cNvPr id="5" name="テキスト ボックス 4">
            <a:extLst>
              <a:ext uri="{FF2B5EF4-FFF2-40B4-BE49-F238E27FC236}">
                <a16:creationId xmlns:a16="http://schemas.microsoft.com/office/drawing/2014/main" id="{66203C75-B410-CAF2-047A-CA34E171522E}"/>
              </a:ext>
            </a:extLst>
          </p:cNvPr>
          <p:cNvSpPr txBox="1"/>
          <p:nvPr/>
        </p:nvSpPr>
        <p:spPr>
          <a:xfrm>
            <a:off x="2757813" y="4851941"/>
            <a:ext cx="6676373" cy="461665"/>
          </a:xfrm>
          <a:prstGeom prst="rect">
            <a:avLst/>
          </a:prstGeom>
          <a:noFill/>
        </p:spPr>
        <p:txBody>
          <a:bodyPr wrap="square" rtlCol="0">
            <a:spAutoFit/>
          </a:bodyPr>
          <a:lstStyle/>
          <a:p>
            <a:pPr algn="ctr"/>
            <a:r>
              <a:rPr kumimoji="1" lang="ja-JP" altLang="en-US" sz="2400" b="1" dirty="0"/>
              <a:t>特定非営利活動法人キッズぷらっとフォーム</a:t>
            </a:r>
          </a:p>
        </p:txBody>
      </p:sp>
      <p:sp>
        <p:nvSpPr>
          <p:cNvPr id="7" name="テキスト ボックス 6">
            <a:extLst>
              <a:ext uri="{FF2B5EF4-FFF2-40B4-BE49-F238E27FC236}">
                <a16:creationId xmlns:a16="http://schemas.microsoft.com/office/drawing/2014/main" id="{514FAAE2-0824-147D-3F8A-305B9568ED6B}"/>
              </a:ext>
            </a:extLst>
          </p:cNvPr>
          <p:cNvSpPr txBox="1"/>
          <p:nvPr/>
        </p:nvSpPr>
        <p:spPr>
          <a:xfrm>
            <a:off x="974160" y="864559"/>
            <a:ext cx="5257800" cy="461665"/>
          </a:xfrm>
          <a:prstGeom prst="rect">
            <a:avLst/>
          </a:prstGeom>
          <a:noFill/>
        </p:spPr>
        <p:txBody>
          <a:bodyPr wrap="square" rtlCol="0">
            <a:spAutoFit/>
          </a:bodyPr>
          <a:lstStyle/>
          <a:p>
            <a:r>
              <a:rPr kumimoji="1" lang="ja-JP" altLang="en-US" sz="2400" b="1" dirty="0"/>
              <a:t>公益財団法人　草の根事業育成財団</a:t>
            </a:r>
          </a:p>
        </p:txBody>
      </p:sp>
      <p:sp>
        <p:nvSpPr>
          <p:cNvPr id="8" name="テキスト ボックス 7">
            <a:extLst>
              <a:ext uri="{FF2B5EF4-FFF2-40B4-BE49-F238E27FC236}">
                <a16:creationId xmlns:a16="http://schemas.microsoft.com/office/drawing/2014/main" id="{F2714F6D-A8F9-6274-40B0-93700BD61BC2}"/>
              </a:ext>
            </a:extLst>
          </p:cNvPr>
          <p:cNvSpPr txBox="1"/>
          <p:nvPr/>
        </p:nvSpPr>
        <p:spPr>
          <a:xfrm>
            <a:off x="3467100" y="5436741"/>
            <a:ext cx="5257800" cy="461665"/>
          </a:xfrm>
          <a:prstGeom prst="rect">
            <a:avLst/>
          </a:prstGeom>
          <a:noFill/>
        </p:spPr>
        <p:txBody>
          <a:bodyPr wrap="square" rtlCol="0">
            <a:spAutoFit/>
          </a:bodyPr>
          <a:lstStyle/>
          <a:p>
            <a:pPr algn="ctr"/>
            <a:r>
              <a:rPr lang="en-US" altLang="ja-JP" sz="2400" b="1" dirty="0"/>
              <a:t>2025</a:t>
            </a:r>
            <a:r>
              <a:rPr lang="ja-JP" altLang="en-US" sz="2400" b="1" dirty="0"/>
              <a:t>年</a:t>
            </a:r>
            <a:r>
              <a:rPr lang="en-US" altLang="ja-JP" sz="2400" b="1" dirty="0"/>
              <a:t>5</a:t>
            </a:r>
            <a:r>
              <a:rPr lang="ja-JP" altLang="en-US" sz="2400" b="1" dirty="0"/>
              <a:t>月</a:t>
            </a:r>
            <a:r>
              <a:rPr lang="en-US" altLang="ja-JP" sz="2400" b="1" dirty="0"/>
              <a:t>17</a:t>
            </a:r>
            <a:r>
              <a:rPr lang="ja-JP" altLang="en-US" sz="2400" b="1" dirty="0"/>
              <a:t>日</a:t>
            </a:r>
            <a:endParaRPr kumimoji="1" lang="ja-JP" altLang="en-US" sz="2400" b="1" dirty="0"/>
          </a:p>
        </p:txBody>
      </p:sp>
      <p:sp>
        <p:nvSpPr>
          <p:cNvPr id="4" name="フッター プレースホルダー 3">
            <a:extLst>
              <a:ext uri="{FF2B5EF4-FFF2-40B4-BE49-F238E27FC236}">
                <a16:creationId xmlns:a16="http://schemas.microsoft.com/office/drawing/2014/main" id="{E4B404D4-97B1-0DDA-339F-21D85D956F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D2A0D8-5E76-4960-CFC3-E409EFD2523C}"/>
              </a:ext>
            </a:extLst>
          </p:cNvPr>
          <p:cNvSpPr>
            <a:spLocks noGrp="1"/>
          </p:cNvSpPr>
          <p:nvPr>
            <p:ph type="sldNum" sz="quarter" idx="12"/>
          </p:nvPr>
        </p:nvSpPr>
        <p:spPr/>
        <p:txBody>
          <a:bodyPr/>
          <a:lstStyle/>
          <a:p>
            <a:fld id="{A3AF5B96-26A8-4930-9C92-BAD6D20757AD}" type="slidenum">
              <a:rPr kumimoji="1" lang="ja-JP" altLang="en-US" smtClean="0"/>
              <a:t>1</a:t>
            </a:fld>
            <a:endParaRPr kumimoji="1" lang="ja-JP" altLang="en-US"/>
          </a:p>
        </p:txBody>
      </p:sp>
    </p:spTree>
    <p:extLst>
      <p:ext uri="{BB962C8B-B14F-4D97-AF65-F5344CB8AC3E}">
        <p14:creationId xmlns:p14="http://schemas.microsoft.com/office/powerpoint/2010/main" val="107733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B3A8CD-4286-C69C-B2F1-48FF19B49B7D}"/>
              </a:ext>
            </a:extLst>
          </p:cNvPr>
          <p:cNvSpPr>
            <a:spLocks noGrp="1"/>
          </p:cNvSpPr>
          <p:nvPr>
            <p:ph type="ctrTitle"/>
          </p:nvPr>
        </p:nvSpPr>
        <p:spPr>
          <a:xfrm>
            <a:off x="1423792" y="270594"/>
            <a:ext cx="9144000" cy="1044640"/>
          </a:xfrm>
        </p:spPr>
        <p:txBody>
          <a:bodyPr>
            <a:normAutofit fontScale="90000"/>
          </a:bodyPr>
          <a:lstStyle/>
          <a:p>
            <a:r>
              <a:rPr kumimoji="1" lang="ja-JP" altLang="en-US" sz="4800" b="1" dirty="0">
                <a:latin typeface="+mn-ea"/>
                <a:ea typeface="+mn-ea"/>
              </a:rPr>
              <a:t>「子ども食堂」による支援の効用</a:t>
            </a:r>
          </a:p>
        </p:txBody>
      </p:sp>
      <p:sp>
        <p:nvSpPr>
          <p:cNvPr id="3" name="字幕 2">
            <a:extLst>
              <a:ext uri="{FF2B5EF4-FFF2-40B4-BE49-F238E27FC236}">
                <a16:creationId xmlns:a16="http://schemas.microsoft.com/office/drawing/2014/main" id="{D469A2E9-A6B6-9E3B-263A-FA74FE3F878F}"/>
              </a:ext>
            </a:extLst>
          </p:cNvPr>
          <p:cNvSpPr>
            <a:spLocks noGrp="1"/>
          </p:cNvSpPr>
          <p:nvPr>
            <p:ph type="subTitle" idx="1"/>
          </p:nvPr>
        </p:nvSpPr>
        <p:spPr>
          <a:xfrm>
            <a:off x="1624208" y="1290182"/>
            <a:ext cx="9144000" cy="5448821"/>
          </a:xfrm>
        </p:spPr>
        <p:txBody>
          <a:bodyPr>
            <a:normAutofit/>
          </a:bodyPr>
          <a:lstStyle/>
          <a:p>
            <a:pPr algn="l"/>
            <a:r>
              <a:rPr kumimoji="1" lang="ja-JP" altLang="en-US" sz="2800" b="1" dirty="0"/>
              <a:t>（１）食の支援と貧困問題</a:t>
            </a:r>
            <a:endParaRPr kumimoji="1" lang="en-US" altLang="ja-JP" sz="2800" b="1" dirty="0"/>
          </a:p>
          <a:p>
            <a:pPr algn="l"/>
            <a:r>
              <a:rPr lang="ja-JP" altLang="en-US" dirty="0"/>
              <a:t>・価格の高騰で庶民の生活は大変です。子ども食堂を利用する人にとっても食を確保するのが本当に大変です。食べなけれ生きていけません。安価で弁当を提供して</a:t>
            </a:r>
            <a:r>
              <a:rPr lang="ja-JP" altLang="en-US" b="1" dirty="0"/>
              <a:t>食を支援</a:t>
            </a:r>
            <a:r>
              <a:rPr lang="ja-JP" altLang="en-US" dirty="0"/>
              <a:t>しています。</a:t>
            </a:r>
            <a:endParaRPr lang="en-US" altLang="ja-JP" dirty="0"/>
          </a:p>
          <a:p>
            <a:pPr algn="l"/>
            <a:r>
              <a:rPr kumimoji="1" lang="en-US" altLang="ja-JP" dirty="0"/>
              <a:t>【</a:t>
            </a:r>
            <a:r>
              <a:rPr kumimoji="1" lang="ja-JP" altLang="en-US" dirty="0"/>
              <a:t>例１</a:t>
            </a:r>
            <a:r>
              <a:rPr kumimoji="1" lang="en-US" altLang="ja-JP" dirty="0"/>
              <a:t>】</a:t>
            </a:r>
            <a:r>
              <a:rPr kumimoji="1" lang="ja-JP" altLang="en-US" dirty="0"/>
              <a:t>これまで子供の弁当代は無料でしたが</a:t>
            </a:r>
            <a:r>
              <a:rPr kumimoji="1" lang="en-US" altLang="ja-JP" dirty="0"/>
              <a:t>4</a:t>
            </a:r>
            <a:r>
              <a:rPr kumimoji="1" lang="ja-JP" altLang="en-US" dirty="0"/>
              <a:t>月から</a:t>
            </a:r>
            <a:r>
              <a:rPr kumimoji="1" lang="en-US" altLang="ja-JP" dirty="0"/>
              <a:t>100</a:t>
            </a:r>
            <a:r>
              <a:rPr kumimoji="1" lang="ja-JP" altLang="en-US" dirty="0"/>
              <a:t>円徴収するようにしました。ある家庭は子供が</a:t>
            </a:r>
            <a:r>
              <a:rPr kumimoji="1" lang="en-US" altLang="ja-JP" dirty="0"/>
              <a:t>3</a:t>
            </a:r>
            <a:r>
              <a:rPr kumimoji="1" lang="ja-JP" altLang="en-US" dirty="0"/>
              <a:t>人いるのに</a:t>
            </a:r>
            <a:r>
              <a:rPr kumimoji="1" lang="en-US" altLang="ja-JP" dirty="0"/>
              <a:t>2</a:t>
            </a:r>
            <a:r>
              <a:rPr kumimoji="1" lang="ja-JP" altLang="en-US" dirty="0"/>
              <a:t>人分しか注文しなくなりました。</a:t>
            </a:r>
            <a:endParaRPr kumimoji="1" lang="en-US" altLang="ja-JP" dirty="0"/>
          </a:p>
          <a:p>
            <a:pPr algn="l"/>
            <a:r>
              <a:rPr lang="en-US" altLang="ja-JP" dirty="0"/>
              <a:t>【</a:t>
            </a:r>
            <a:r>
              <a:rPr lang="ja-JP" altLang="en-US" dirty="0"/>
              <a:t>例２</a:t>
            </a:r>
            <a:r>
              <a:rPr lang="en-US" altLang="ja-JP" dirty="0"/>
              <a:t>】</a:t>
            </a:r>
            <a:r>
              <a:rPr lang="ja-JP" altLang="en-US" dirty="0"/>
              <a:t>大人（</a:t>
            </a:r>
            <a:r>
              <a:rPr lang="en-US" altLang="ja-JP" dirty="0"/>
              <a:t>300</a:t>
            </a:r>
            <a:r>
              <a:rPr lang="ja-JP" altLang="en-US" dirty="0"/>
              <a:t>円）で注文していたが子供（</a:t>
            </a:r>
            <a:r>
              <a:rPr lang="en-US" altLang="ja-JP" dirty="0"/>
              <a:t>100</a:t>
            </a:r>
            <a:r>
              <a:rPr lang="ja-JP" altLang="en-US" dirty="0"/>
              <a:t>円）として注文するようになりました。</a:t>
            </a:r>
            <a:endParaRPr kumimoji="1" lang="en-US" altLang="ja-JP" dirty="0"/>
          </a:p>
          <a:p>
            <a:pPr algn="l"/>
            <a:r>
              <a:rPr kumimoji="1" lang="ja-JP" altLang="en-US" sz="2800" b="1" dirty="0"/>
              <a:t>（２）人とのつかがり</a:t>
            </a:r>
            <a:endParaRPr kumimoji="1" lang="en-US" altLang="ja-JP" sz="2800" b="1" dirty="0"/>
          </a:p>
          <a:p>
            <a:pPr algn="l"/>
            <a:r>
              <a:rPr kumimoji="1" lang="ja-JP" altLang="en-US" dirty="0"/>
              <a:t>・少子高齢化や経済格差が進む中、住んでいる地域に変化が生じています。</a:t>
            </a:r>
            <a:r>
              <a:rPr kumimoji="1" lang="ja-JP" altLang="en-US" b="1" dirty="0"/>
              <a:t>人とのつかがり</a:t>
            </a:r>
            <a:r>
              <a:rPr kumimoji="1" lang="ja-JP" altLang="en-US" dirty="0"/>
              <a:t>が小さく、細くなっています。子ども食堂は地域で多世代の</a:t>
            </a:r>
            <a:r>
              <a:rPr kumimoji="1" lang="ja-JP" altLang="en-US" b="1" dirty="0"/>
              <a:t>交流</a:t>
            </a:r>
            <a:r>
              <a:rPr kumimoji="1" lang="ja-JP" altLang="en-US" dirty="0"/>
              <a:t>の場になります。人は</a:t>
            </a:r>
            <a:r>
              <a:rPr kumimoji="1" lang="ja-JP" altLang="en-US" b="1" dirty="0"/>
              <a:t>交流</a:t>
            </a:r>
            <a:r>
              <a:rPr kumimoji="1" lang="ja-JP" altLang="en-US" dirty="0"/>
              <a:t>することによって元気になります。</a:t>
            </a:r>
            <a:endParaRPr kumimoji="1" lang="en-US" altLang="ja-JP" dirty="0"/>
          </a:p>
          <a:p>
            <a:pPr algn="l"/>
            <a:endParaRPr kumimoji="1" lang="ja-JP" altLang="en-US" dirty="0"/>
          </a:p>
        </p:txBody>
      </p:sp>
      <p:sp>
        <p:nvSpPr>
          <p:cNvPr id="4" name="フッター プレースホルダー 3">
            <a:extLst>
              <a:ext uri="{FF2B5EF4-FFF2-40B4-BE49-F238E27FC236}">
                <a16:creationId xmlns:a16="http://schemas.microsoft.com/office/drawing/2014/main" id="{8986C33E-E79C-564A-ECC7-81FADCA5BE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21ACD28-931B-ACC9-AEE4-F5BCE3ED61DE}"/>
              </a:ext>
            </a:extLst>
          </p:cNvPr>
          <p:cNvSpPr>
            <a:spLocks noGrp="1"/>
          </p:cNvSpPr>
          <p:nvPr>
            <p:ph type="sldNum" sz="quarter" idx="12"/>
          </p:nvPr>
        </p:nvSpPr>
        <p:spPr/>
        <p:txBody>
          <a:bodyPr/>
          <a:lstStyle/>
          <a:p>
            <a:fld id="{A3AF5B96-26A8-4930-9C92-BAD6D20757AD}" type="slidenum">
              <a:rPr kumimoji="1" lang="ja-JP" altLang="en-US" sz="2000" smtClean="0"/>
              <a:t>10</a:t>
            </a:fld>
            <a:endParaRPr kumimoji="1" lang="ja-JP" altLang="en-US" sz="2000" dirty="0"/>
          </a:p>
        </p:txBody>
      </p:sp>
    </p:spTree>
    <p:extLst>
      <p:ext uri="{BB962C8B-B14F-4D97-AF65-F5344CB8AC3E}">
        <p14:creationId xmlns:p14="http://schemas.microsoft.com/office/powerpoint/2010/main" val="413222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15DEB7-5D50-5CEA-1705-2DDE5AAE2BBD}"/>
              </a:ext>
            </a:extLst>
          </p:cNvPr>
          <p:cNvSpPr>
            <a:spLocks noGrp="1"/>
          </p:cNvSpPr>
          <p:nvPr>
            <p:ph type="title"/>
          </p:nvPr>
        </p:nvSpPr>
        <p:spPr/>
        <p:txBody>
          <a:bodyPr>
            <a:normAutofit/>
          </a:bodyPr>
          <a:lstStyle/>
          <a:p>
            <a:pPr algn="ctr"/>
            <a:r>
              <a:rPr lang="ja-JP" altLang="en-US" b="1" dirty="0">
                <a:latin typeface="+mn-ea"/>
                <a:ea typeface="+mn-ea"/>
              </a:rPr>
              <a:t>「子ども食堂」の様子（弁当）</a:t>
            </a:r>
            <a:endParaRPr kumimoji="1" lang="ja-JP" altLang="en-US" b="1" dirty="0">
              <a:latin typeface="+mn-ea"/>
              <a:ea typeface="+mn-ea"/>
            </a:endParaRPr>
          </a:p>
        </p:txBody>
      </p:sp>
      <p:pic>
        <p:nvPicPr>
          <p:cNvPr id="5" name="コンテンツ プレースホルダー 4">
            <a:extLst>
              <a:ext uri="{FF2B5EF4-FFF2-40B4-BE49-F238E27FC236}">
                <a16:creationId xmlns:a16="http://schemas.microsoft.com/office/drawing/2014/main" id="{B413BB51-A14E-2A9D-76ED-417F74F4B735}"/>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76863" y="1888255"/>
            <a:ext cx="3057767" cy="4061097"/>
          </a:xfrm>
        </p:spPr>
      </p:pic>
      <p:pic>
        <p:nvPicPr>
          <p:cNvPr id="7" name="図 6">
            <a:extLst>
              <a:ext uri="{FF2B5EF4-FFF2-40B4-BE49-F238E27FC236}">
                <a16:creationId xmlns:a16="http://schemas.microsoft.com/office/drawing/2014/main" id="{F3874294-21C3-56BD-2FEE-0523C5A5B1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9418" y="1888255"/>
            <a:ext cx="3057768" cy="4061097"/>
          </a:xfrm>
          <a:prstGeom prst="rect">
            <a:avLst/>
          </a:prstGeom>
        </p:spPr>
      </p:pic>
      <p:sp>
        <p:nvSpPr>
          <p:cNvPr id="8" name="テキスト ボックス 7">
            <a:extLst>
              <a:ext uri="{FF2B5EF4-FFF2-40B4-BE49-F238E27FC236}">
                <a16:creationId xmlns:a16="http://schemas.microsoft.com/office/drawing/2014/main" id="{42EE1B62-31F1-B0B3-A512-DB2AED330E7F}"/>
              </a:ext>
            </a:extLst>
          </p:cNvPr>
          <p:cNvSpPr txBox="1"/>
          <p:nvPr/>
        </p:nvSpPr>
        <p:spPr>
          <a:xfrm>
            <a:off x="1966586" y="6146919"/>
            <a:ext cx="1991638" cy="369332"/>
          </a:xfrm>
          <a:prstGeom prst="rect">
            <a:avLst/>
          </a:prstGeom>
          <a:noFill/>
        </p:spPr>
        <p:txBody>
          <a:bodyPr wrap="square" rtlCol="0">
            <a:spAutoFit/>
          </a:bodyPr>
          <a:lstStyle/>
          <a:p>
            <a:pPr algn="ctr"/>
            <a:r>
              <a:rPr kumimoji="1" lang="ja-JP" altLang="en-US" b="1" dirty="0"/>
              <a:t>鶏の唐揚げ</a:t>
            </a:r>
          </a:p>
        </p:txBody>
      </p:sp>
      <p:sp>
        <p:nvSpPr>
          <p:cNvPr id="9" name="テキスト ボックス 8">
            <a:extLst>
              <a:ext uri="{FF2B5EF4-FFF2-40B4-BE49-F238E27FC236}">
                <a16:creationId xmlns:a16="http://schemas.microsoft.com/office/drawing/2014/main" id="{6BC26919-0815-A563-BBDA-A4096EA11762}"/>
              </a:ext>
            </a:extLst>
          </p:cNvPr>
          <p:cNvSpPr txBox="1"/>
          <p:nvPr/>
        </p:nvSpPr>
        <p:spPr>
          <a:xfrm>
            <a:off x="6902483" y="6165386"/>
            <a:ext cx="1991638" cy="369332"/>
          </a:xfrm>
          <a:prstGeom prst="rect">
            <a:avLst/>
          </a:prstGeom>
          <a:noFill/>
        </p:spPr>
        <p:txBody>
          <a:bodyPr wrap="square" rtlCol="0">
            <a:spAutoFit/>
          </a:bodyPr>
          <a:lstStyle/>
          <a:p>
            <a:pPr algn="ctr"/>
            <a:r>
              <a:rPr kumimoji="1" lang="ja-JP" altLang="en-US" b="1" dirty="0"/>
              <a:t>エビフライ</a:t>
            </a:r>
          </a:p>
        </p:txBody>
      </p:sp>
      <p:sp>
        <p:nvSpPr>
          <p:cNvPr id="3" name="フッター プレースホルダー 2">
            <a:extLst>
              <a:ext uri="{FF2B5EF4-FFF2-40B4-BE49-F238E27FC236}">
                <a16:creationId xmlns:a16="http://schemas.microsoft.com/office/drawing/2014/main" id="{E246E287-9ABA-3F93-7DFA-824D6A3B869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00B900-DB42-143E-D29B-612A5B6B33D8}"/>
              </a:ext>
            </a:extLst>
          </p:cNvPr>
          <p:cNvSpPr>
            <a:spLocks noGrp="1"/>
          </p:cNvSpPr>
          <p:nvPr>
            <p:ph type="sldNum" sz="quarter" idx="12"/>
          </p:nvPr>
        </p:nvSpPr>
        <p:spPr/>
        <p:txBody>
          <a:bodyPr/>
          <a:lstStyle/>
          <a:p>
            <a:fld id="{A3AF5B96-26A8-4930-9C92-BAD6D20757AD}"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29906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1C00D-EA83-8DC9-A772-4ED11A5BCD0E}"/>
              </a:ext>
            </a:extLst>
          </p:cNvPr>
          <p:cNvSpPr>
            <a:spLocks noGrp="1"/>
          </p:cNvSpPr>
          <p:nvPr>
            <p:ph type="title"/>
          </p:nvPr>
        </p:nvSpPr>
        <p:spPr/>
        <p:txBody>
          <a:bodyPr/>
          <a:lstStyle/>
          <a:p>
            <a:pPr algn="ctr"/>
            <a:r>
              <a:rPr lang="ja-JP" altLang="en-US" sz="4400" b="1" dirty="0">
                <a:latin typeface="+mn-ea"/>
                <a:ea typeface="+mn-ea"/>
              </a:rPr>
              <a:t>「子ども食堂」の様子（居場所）</a:t>
            </a:r>
            <a:endParaRPr kumimoji="1" lang="ja-JP" altLang="en-US" dirty="0"/>
          </a:p>
        </p:txBody>
      </p:sp>
      <p:pic>
        <p:nvPicPr>
          <p:cNvPr id="5" name="コンテンツ プレースホルダー 4">
            <a:extLst>
              <a:ext uri="{FF2B5EF4-FFF2-40B4-BE49-F238E27FC236}">
                <a16:creationId xmlns:a16="http://schemas.microsoft.com/office/drawing/2014/main" id="{4973C1DD-B236-12B9-685E-91A35E3D3D06}"/>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28160" y="2151302"/>
            <a:ext cx="3897070" cy="2934265"/>
          </a:xfrm>
        </p:spPr>
      </p:pic>
      <p:pic>
        <p:nvPicPr>
          <p:cNvPr id="7" name="図 6">
            <a:extLst>
              <a:ext uri="{FF2B5EF4-FFF2-40B4-BE49-F238E27FC236}">
                <a16:creationId xmlns:a16="http://schemas.microsoft.com/office/drawing/2014/main" id="{78459F53-F6BA-234D-E283-5EB2DEDD2E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6773" y="2151302"/>
            <a:ext cx="3897068" cy="2934263"/>
          </a:xfrm>
          <a:prstGeom prst="rect">
            <a:avLst/>
          </a:prstGeom>
        </p:spPr>
      </p:pic>
      <p:sp>
        <p:nvSpPr>
          <p:cNvPr id="8" name="テキスト ボックス 7">
            <a:extLst>
              <a:ext uri="{FF2B5EF4-FFF2-40B4-BE49-F238E27FC236}">
                <a16:creationId xmlns:a16="http://schemas.microsoft.com/office/drawing/2014/main" id="{05895DB0-D897-FECE-93FF-E5150E1BF1FC}"/>
              </a:ext>
            </a:extLst>
          </p:cNvPr>
          <p:cNvSpPr txBox="1"/>
          <p:nvPr/>
        </p:nvSpPr>
        <p:spPr>
          <a:xfrm>
            <a:off x="2442575" y="5546181"/>
            <a:ext cx="1991638" cy="369332"/>
          </a:xfrm>
          <a:prstGeom prst="rect">
            <a:avLst/>
          </a:prstGeom>
          <a:noFill/>
        </p:spPr>
        <p:txBody>
          <a:bodyPr wrap="square" rtlCol="0">
            <a:spAutoFit/>
          </a:bodyPr>
          <a:lstStyle/>
          <a:p>
            <a:pPr algn="ctr"/>
            <a:r>
              <a:rPr kumimoji="1" lang="ja-JP" altLang="en-US" b="1" dirty="0"/>
              <a:t>テレビゲーム</a:t>
            </a:r>
          </a:p>
        </p:txBody>
      </p:sp>
      <p:sp>
        <p:nvSpPr>
          <p:cNvPr id="9" name="テキスト ボックス 8">
            <a:extLst>
              <a:ext uri="{FF2B5EF4-FFF2-40B4-BE49-F238E27FC236}">
                <a16:creationId xmlns:a16="http://schemas.microsoft.com/office/drawing/2014/main" id="{E1482AD8-BB51-1210-1B0B-15B836928B6D}"/>
              </a:ext>
            </a:extLst>
          </p:cNvPr>
          <p:cNvSpPr txBox="1"/>
          <p:nvPr/>
        </p:nvSpPr>
        <p:spPr>
          <a:xfrm>
            <a:off x="7619488" y="5480702"/>
            <a:ext cx="1991638" cy="369332"/>
          </a:xfrm>
          <a:prstGeom prst="rect">
            <a:avLst/>
          </a:prstGeom>
          <a:noFill/>
        </p:spPr>
        <p:txBody>
          <a:bodyPr wrap="square" rtlCol="0">
            <a:spAutoFit/>
          </a:bodyPr>
          <a:lstStyle/>
          <a:p>
            <a:pPr algn="ctr"/>
            <a:r>
              <a:rPr kumimoji="1" lang="ja-JP" altLang="en-US" b="1" dirty="0"/>
              <a:t>カードゲーム</a:t>
            </a:r>
          </a:p>
        </p:txBody>
      </p:sp>
      <p:sp>
        <p:nvSpPr>
          <p:cNvPr id="3" name="フッター プレースホルダー 2">
            <a:extLst>
              <a:ext uri="{FF2B5EF4-FFF2-40B4-BE49-F238E27FC236}">
                <a16:creationId xmlns:a16="http://schemas.microsoft.com/office/drawing/2014/main" id="{F5578AB0-72D6-740E-013C-BA57E086F6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15532E-F4C7-022C-34EE-FFD5D8371B90}"/>
              </a:ext>
            </a:extLst>
          </p:cNvPr>
          <p:cNvSpPr>
            <a:spLocks noGrp="1"/>
          </p:cNvSpPr>
          <p:nvPr>
            <p:ph type="sldNum" sz="quarter" idx="12"/>
          </p:nvPr>
        </p:nvSpPr>
        <p:spPr/>
        <p:txBody>
          <a:bodyPr/>
          <a:lstStyle/>
          <a:p>
            <a:fld id="{A3AF5B96-26A8-4930-9C92-BAD6D20757AD}" type="slidenum">
              <a:rPr kumimoji="1" lang="ja-JP" altLang="en-US" sz="2000" smtClean="0"/>
              <a:t>12</a:t>
            </a:fld>
            <a:endParaRPr kumimoji="1" lang="ja-JP" altLang="en-US" sz="2000" dirty="0"/>
          </a:p>
        </p:txBody>
      </p:sp>
    </p:spTree>
    <p:extLst>
      <p:ext uri="{BB962C8B-B14F-4D97-AF65-F5344CB8AC3E}">
        <p14:creationId xmlns:p14="http://schemas.microsoft.com/office/powerpoint/2010/main" val="261148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1F331-7C2C-A1C6-8932-106A1DF38931}"/>
              </a:ext>
            </a:extLst>
          </p:cNvPr>
          <p:cNvSpPr>
            <a:spLocks noGrp="1"/>
          </p:cNvSpPr>
          <p:nvPr>
            <p:ph type="title"/>
          </p:nvPr>
        </p:nvSpPr>
        <p:spPr>
          <a:xfrm>
            <a:off x="838200" y="505673"/>
            <a:ext cx="10515600" cy="704396"/>
          </a:xfrm>
        </p:spPr>
        <p:txBody>
          <a:bodyPr>
            <a:normAutofit/>
          </a:bodyPr>
          <a:lstStyle/>
          <a:p>
            <a:pPr algn="ctr"/>
            <a:r>
              <a:rPr lang="ja-JP" altLang="en-US" sz="3600" b="1" dirty="0">
                <a:latin typeface="+mn-ea"/>
                <a:ea typeface="+mn-ea"/>
              </a:rPr>
              <a:t>「まいにちおいで子ども食堂」の概要</a:t>
            </a:r>
            <a:endParaRPr kumimoji="1" lang="ja-JP" altLang="en-US" sz="3600" b="1" dirty="0">
              <a:latin typeface="+mn-ea"/>
              <a:ea typeface="+mn-ea"/>
            </a:endParaRPr>
          </a:p>
        </p:txBody>
      </p:sp>
      <p:sp>
        <p:nvSpPr>
          <p:cNvPr id="3" name="コンテンツ プレースホルダー 2">
            <a:extLst>
              <a:ext uri="{FF2B5EF4-FFF2-40B4-BE49-F238E27FC236}">
                <a16:creationId xmlns:a16="http://schemas.microsoft.com/office/drawing/2014/main" id="{409474B5-7D28-F2F5-0EFE-E6E63FAE14DF}"/>
              </a:ext>
            </a:extLst>
          </p:cNvPr>
          <p:cNvSpPr>
            <a:spLocks noGrp="1"/>
          </p:cNvSpPr>
          <p:nvPr>
            <p:ph idx="1"/>
          </p:nvPr>
        </p:nvSpPr>
        <p:spPr>
          <a:xfrm>
            <a:off x="338203" y="1340285"/>
            <a:ext cx="11511419" cy="5012042"/>
          </a:xfrm>
        </p:spPr>
        <p:txBody>
          <a:bodyPr>
            <a:normAutofit fontScale="92500" lnSpcReduction="10000"/>
          </a:bodyPr>
          <a:lstStyle/>
          <a:p>
            <a:r>
              <a:rPr lang="ja-JP" altLang="en-US" sz="3200" b="1" dirty="0"/>
              <a:t>１）開催期間：</a:t>
            </a:r>
            <a:r>
              <a:rPr lang="ja-JP" altLang="en-US" sz="3200" dirty="0"/>
              <a:t>運営を</a:t>
            </a:r>
            <a:r>
              <a:rPr kumimoji="1" lang="ja-JP" altLang="en-US" sz="3200" dirty="0"/>
              <a:t>引継いで</a:t>
            </a:r>
            <a:r>
              <a:rPr kumimoji="1" lang="en-US" altLang="ja-JP" sz="3200" dirty="0"/>
              <a:t>4</a:t>
            </a:r>
            <a:r>
              <a:rPr kumimoji="1" lang="ja-JP" altLang="en-US" sz="3200" dirty="0"/>
              <a:t>年が経過</a:t>
            </a:r>
            <a:endParaRPr kumimoji="1" lang="en-US" altLang="ja-JP" sz="3200" dirty="0"/>
          </a:p>
          <a:p>
            <a:pPr marL="0" indent="0">
              <a:buNone/>
            </a:pPr>
            <a:r>
              <a:rPr kumimoji="1" lang="ja-JP" altLang="en-US" sz="3200" dirty="0"/>
              <a:t>　　　　　　　（</a:t>
            </a:r>
            <a:r>
              <a:rPr kumimoji="1" lang="en-US" altLang="ja-JP" sz="3200" dirty="0"/>
              <a:t>2021</a:t>
            </a:r>
            <a:r>
              <a:rPr lang="ja-JP" altLang="en-US" sz="3200" dirty="0"/>
              <a:t>年度～</a:t>
            </a:r>
            <a:r>
              <a:rPr lang="en-US" altLang="ja-JP" sz="3200" dirty="0"/>
              <a:t>2024</a:t>
            </a:r>
            <a:r>
              <a:rPr lang="ja-JP" altLang="en-US" sz="3200" dirty="0"/>
              <a:t>年度</a:t>
            </a:r>
            <a:r>
              <a:rPr kumimoji="1" lang="ja-JP" altLang="en-US" sz="3200" dirty="0"/>
              <a:t>）</a:t>
            </a:r>
            <a:endParaRPr kumimoji="1" lang="en-US" altLang="ja-JP" sz="3200" dirty="0"/>
          </a:p>
          <a:p>
            <a:r>
              <a:rPr lang="ja-JP" altLang="en-US" sz="3200" b="1" dirty="0"/>
              <a:t>２）場所：</a:t>
            </a:r>
            <a:r>
              <a:rPr lang="ja-JP" altLang="en-US" sz="3200" dirty="0"/>
              <a:t>東京都板橋区高島平</a:t>
            </a:r>
            <a:r>
              <a:rPr lang="en-US" altLang="ja-JP" sz="3200" dirty="0"/>
              <a:t>7</a:t>
            </a:r>
            <a:r>
              <a:rPr lang="ja-JP" altLang="en-US" sz="3200" dirty="0"/>
              <a:t>－</a:t>
            </a:r>
            <a:r>
              <a:rPr lang="en-US" altLang="ja-JP" sz="3200" dirty="0"/>
              <a:t>23</a:t>
            </a:r>
            <a:r>
              <a:rPr lang="ja-JP" altLang="en-US" sz="3200" dirty="0"/>
              <a:t>－</a:t>
            </a:r>
            <a:r>
              <a:rPr lang="en-US" altLang="ja-JP" sz="3200" dirty="0"/>
              <a:t>21</a:t>
            </a:r>
            <a:r>
              <a:rPr lang="ja-JP" altLang="en-US" sz="3200" dirty="0"/>
              <a:t>コーポ芳乃パーク</a:t>
            </a:r>
            <a:r>
              <a:rPr lang="en-US" altLang="ja-JP" sz="3200" dirty="0"/>
              <a:t>106</a:t>
            </a:r>
          </a:p>
          <a:p>
            <a:pPr marL="0" indent="0">
              <a:buNone/>
            </a:pPr>
            <a:r>
              <a:rPr lang="ja-JP" altLang="en-US" sz="3200" dirty="0"/>
              <a:t>　　　　　都営三田線高島平駅下車５分</a:t>
            </a:r>
            <a:endParaRPr lang="en-US" altLang="ja-JP" sz="3200" dirty="0"/>
          </a:p>
          <a:p>
            <a:r>
              <a:rPr lang="ja-JP" altLang="en-US" sz="3200" b="1" dirty="0"/>
              <a:t>３）対象経費合計金額：</a:t>
            </a:r>
            <a:r>
              <a:rPr lang="en-US" altLang="ja-JP" sz="3200" dirty="0"/>
              <a:t>3,390,150</a:t>
            </a:r>
            <a:r>
              <a:rPr lang="ja-JP" altLang="en-US" sz="3200" dirty="0"/>
              <a:t>円</a:t>
            </a:r>
            <a:endParaRPr lang="en-US" altLang="ja-JP" sz="3200" dirty="0"/>
          </a:p>
          <a:p>
            <a:r>
              <a:rPr lang="ja-JP" altLang="en-US" sz="3200" b="1" dirty="0"/>
              <a:t>４）助成金：</a:t>
            </a:r>
            <a:r>
              <a:rPr lang="en-US" altLang="ja-JP" sz="3200" dirty="0"/>
              <a:t>495,000</a:t>
            </a:r>
            <a:r>
              <a:rPr lang="ja-JP" altLang="en-US" sz="3200" dirty="0"/>
              <a:t>円</a:t>
            </a:r>
            <a:endParaRPr lang="en-US" altLang="ja-JP" sz="3200" dirty="0"/>
          </a:p>
          <a:p>
            <a:r>
              <a:rPr lang="ja-JP" altLang="en-US" sz="3200" b="1" dirty="0"/>
              <a:t>５）活動内容：</a:t>
            </a:r>
            <a:r>
              <a:rPr lang="ja-JP" altLang="en-US" sz="3200" dirty="0"/>
              <a:t>地域の人々の支援内容</a:t>
            </a:r>
            <a:endParaRPr lang="en-US" altLang="ja-JP" sz="3200" dirty="0"/>
          </a:p>
          <a:p>
            <a:pPr marL="0" indent="0">
              <a:buNone/>
            </a:pPr>
            <a:r>
              <a:rPr lang="ja-JP" altLang="en-US" sz="3200" dirty="0"/>
              <a:t>　　　①安価な食事（弁当、会食）の提供</a:t>
            </a:r>
            <a:endParaRPr lang="en-US" altLang="ja-JP" sz="3200" dirty="0"/>
          </a:p>
          <a:p>
            <a:pPr marL="0" indent="0">
              <a:buNone/>
            </a:pPr>
            <a:r>
              <a:rPr lang="ja-JP" altLang="en-US" sz="3200" dirty="0"/>
              <a:t>　　　②居場所（遊び場）の提供</a:t>
            </a:r>
            <a:endParaRPr lang="en-US" altLang="ja-JP" sz="3200" dirty="0"/>
          </a:p>
          <a:p>
            <a:pPr marL="0" indent="0">
              <a:buNone/>
            </a:pPr>
            <a:r>
              <a:rPr lang="ja-JP" altLang="en-US" sz="3200" dirty="0"/>
              <a:t>　　　③交流の機会・場所の提供</a:t>
            </a:r>
            <a:endParaRPr lang="en-US" altLang="ja-JP" sz="3200" dirty="0"/>
          </a:p>
          <a:p>
            <a:endParaRPr lang="en-US" altLang="ja-JP" dirty="0"/>
          </a:p>
          <a:p>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8DCA4A7A-6445-05B8-A062-D284A02AA79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75C75B7-5949-B8C6-8F41-D063EEE9409B}"/>
              </a:ext>
            </a:extLst>
          </p:cNvPr>
          <p:cNvSpPr>
            <a:spLocks noGrp="1"/>
          </p:cNvSpPr>
          <p:nvPr>
            <p:ph type="sldNum" sz="quarter" idx="12"/>
          </p:nvPr>
        </p:nvSpPr>
        <p:spPr/>
        <p:txBody>
          <a:bodyPr/>
          <a:lstStyle/>
          <a:p>
            <a:fld id="{A3AF5B96-26A8-4930-9C92-BAD6D20757AD}" type="slidenum">
              <a:rPr kumimoji="1" lang="ja-JP" altLang="en-US" sz="2000" smtClean="0"/>
              <a:t>2</a:t>
            </a:fld>
            <a:endParaRPr kumimoji="1" lang="ja-JP" altLang="en-US" sz="2000" dirty="0"/>
          </a:p>
        </p:txBody>
      </p:sp>
    </p:spTree>
    <p:extLst>
      <p:ext uri="{BB962C8B-B14F-4D97-AF65-F5344CB8AC3E}">
        <p14:creationId xmlns:p14="http://schemas.microsoft.com/office/powerpoint/2010/main" val="160566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2D563-1CE4-79D3-FD1A-767AB5BE429E}"/>
              </a:ext>
            </a:extLst>
          </p:cNvPr>
          <p:cNvSpPr>
            <a:spLocks noGrp="1"/>
          </p:cNvSpPr>
          <p:nvPr>
            <p:ph type="title"/>
          </p:nvPr>
        </p:nvSpPr>
        <p:spPr/>
        <p:txBody>
          <a:bodyPr>
            <a:normAutofit/>
          </a:bodyPr>
          <a:lstStyle/>
          <a:p>
            <a:pPr algn="ctr"/>
            <a:r>
              <a:rPr kumimoji="1" lang="ja-JP" altLang="en-US" sz="4000" b="1" dirty="0">
                <a:latin typeface="+mn-ea"/>
                <a:ea typeface="+mn-ea"/>
              </a:rPr>
              <a:t>「まいにちおいで子ども食堂」のミッション</a:t>
            </a:r>
          </a:p>
        </p:txBody>
      </p:sp>
      <p:sp>
        <p:nvSpPr>
          <p:cNvPr id="3" name="コンテンツ プレースホルダー 2">
            <a:extLst>
              <a:ext uri="{FF2B5EF4-FFF2-40B4-BE49-F238E27FC236}">
                <a16:creationId xmlns:a16="http://schemas.microsoft.com/office/drawing/2014/main" id="{A320DCF8-F2E9-378B-E10C-C5C5EBC05218}"/>
              </a:ext>
            </a:extLst>
          </p:cNvPr>
          <p:cNvSpPr>
            <a:spLocks noGrp="1"/>
          </p:cNvSpPr>
          <p:nvPr>
            <p:ph idx="1"/>
          </p:nvPr>
        </p:nvSpPr>
        <p:spPr>
          <a:xfrm>
            <a:off x="288099" y="1828798"/>
            <a:ext cx="11648163" cy="4409163"/>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endParaRPr kumimoji="1" lang="en-US" altLang="ja-JP" sz="3200" b="1" dirty="0"/>
          </a:p>
          <a:p>
            <a:pPr marL="0" indent="0">
              <a:buNone/>
            </a:pPr>
            <a:r>
              <a:rPr kumimoji="1" lang="ja-JP" altLang="en-US" sz="3200" b="1" dirty="0"/>
              <a:t>①必要としている子ども・大人の食事を通して生活を支える場</a:t>
            </a:r>
          </a:p>
          <a:p>
            <a:pPr marL="0" indent="0">
              <a:buNone/>
            </a:pPr>
            <a:r>
              <a:rPr kumimoji="1" lang="ja-JP" altLang="en-US" sz="3200" b="1" dirty="0"/>
              <a:t>②子ども・大人がくつろげる居場所（遊び場）</a:t>
            </a:r>
          </a:p>
          <a:p>
            <a:pPr marL="0" indent="0">
              <a:buNone/>
            </a:pPr>
            <a:r>
              <a:rPr kumimoji="1" lang="ja-JP" altLang="en-US" sz="3200" b="1" dirty="0"/>
              <a:t>③多世代を含む多くの人が互いを大事にし、交流できる場</a:t>
            </a:r>
          </a:p>
          <a:p>
            <a:pPr marL="0" indent="0">
              <a:buNone/>
            </a:pPr>
            <a:r>
              <a:rPr kumimoji="1" lang="ja-JP" altLang="en-US" sz="3200" b="1" dirty="0"/>
              <a:t>④厳しい状況の人ほど言いたいことが言える、弱音を吐ける場</a:t>
            </a:r>
          </a:p>
          <a:p>
            <a:pPr marL="0" indent="0">
              <a:buNone/>
            </a:pPr>
            <a:r>
              <a:rPr kumimoji="1" lang="ja-JP" altLang="en-US" sz="3200" b="1" dirty="0"/>
              <a:t>⑤ボランティアする人、寄付する人にとって社会に役立てる場</a:t>
            </a:r>
          </a:p>
          <a:p>
            <a:pPr marL="0" indent="0">
              <a:buNone/>
            </a:pPr>
            <a:r>
              <a:rPr kumimoji="1" lang="ja-JP" altLang="en-US" sz="3200" b="1" dirty="0"/>
              <a:t>⑥利用する人もボランティアする人も成長できる場</a:t>
            </a:r>
          </a:p>
        </p:txBody>
      </p:sp>
      <p:sp>
        <p:nvSpPr>
          <p:cNvPr id="4" name="フッター プレースホルダー 3">
            <a:extLst>
              <a:ext uri="{FF2B5EF4-FFF2-40B4-BE49-F238E27FC236}">
                <a16:creationId xmlns:a16="http://schemas.microsoft.com/office/drawing/2014/main" id="{76983D29-3CE7-ABD6-CD25-D8B97A506DD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79330AA-4FDB-6A44-F726-B81474513933}"/>
              </a:ext>
            </a:extLst>
          </p:cNvPr>
          <p:cNvSpPr>
            <a:spLocks noGrp="1"/>
          </p:cNvSpPr>
          <p:nvPr>
            <p:ph type="sldNum" sz="quarter" idx="12"/>
          </p:nvPr>
        </p:nvSpPr>
        <p:spPr/>
        <p:txBody>
          <a:bodyPr/>
          <a:lstStyle/>
          <a:p>
            <a:fld id="{A3AF5B96-26A8-4930-9C92-BAD6D20757AD}"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355428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D4723-13E0-6C1C-30AA-07AEAA2C8B36}"/>
              </a:ext>
            </a:extLst>
          </p:cNvPr>
          <p:cNvSpPr>
            <a:spLocks noGrp="1"/>
          </p:cNvSpPr>
          <p:nvPr>
            <p:ph type="ctrTitle"/>
          </p:nvPr>
        </p:nvSpPr>
        <p:spPr>
          <a:xfrm>
            <a:off x="1336109" y="308172"/>
            <a:ext cx="9144000" cy="1144848"/>
          </a:xfrm>
        </p:spPr>
        <p:txBody>
          <a:bodyPr>
            <a:normAutofit/>
          </a:bodyPr>
          <a:lstStyle/>
          <a:p>
            <a:r>
              <a:rPr kumimoji="1" lang="ja-JP" altLang="en-US" sz="5400" b="1" dirty="0">
                <a:latin typeface="+mn-ea"/>
                <a:ea typeface="+mn-ea"/>
              </a:rPr>
              <a:t>子ども食堂の運営</a:t>
            </a:r>
          </a:p>
        </p:txBody>
      </p:sp>
      <p:sp>
        <p:nvSpPr>
          <p:cNvPr id="3" name="字幕 2">
            <a:extLst>
              <a:ext uri="{FF2B5EF4-FFF2-40B4-BE49-F238E27FC236}">
                <a16:creationId xmlns:a16="http://schemas.microsoft.com/office/drawing/2014/main" id="{5CB05EEA-A237-E5CF-D998-7FEAF30ECB02}"/>
              </a:ext>
            </a:extLst>
          </p:cNvPr>
          <p:cNvSpPr>
            <a:spLocks noGrp="1"/>
          </p:cNvSpPr>
          <p:nvPr>
            <p:ph type="subTitle" idx="1"/>
          </p:nvPr>
        </p:nvSpPr>
        <p:spPr>
          <a:xfrm>
            <a:off x="1524000" y="1315233"/>
            <a:ext cx="9144000" cy="5542767"/>
          </a:xfrm>
        </p:spPr>
        <p:txBody>
          <a:bodyPr>
            <a:normAutofit lnSpcReduction="10000"/>
          </a:bodyPr>
          <a:lstStyle/>
          <a:p>
            <a:pPr algn="l"/>
            <a:r>
              <a:rPr kumimoji="1" lang="ja-JP" altLang="en-US" sz="2800" b="1" dirty="0"/>
              <a:t>（１）運営体制</a:t>
            </a:r>
            <a:endParaRPr kumimoji="1" lang="en-US" altLang="ja-JP" sz="2800" b="1" dirty="0"/>
          </a:p>
          <a:p>
            <a:pPr algn="l"/>
            <a:r>
              <a:rPr lang="ja-JP" altLang="en-US" dirty="0"/>
              <a:t>　・理事</a:t>
            </a:r>
            <a:r>
              <a:rPr lang="en-US" altLang="ja-JP" dirty="0"/>
              <a:t>4</a:t>
            </a:r>
            <a:r>
              <a:rPr lang="ja-JP" altLang="en-US" dirty="0"/>
              <a:t>名、監事</a:t>
            </a:r>
            <a:r>
              <a:rPr lang="en-US" altLang="ja-JP" dirty="0"/>
              <a:t>1</a:t>
            </a:r>
            <a:r>
              <a:rPr lang="ja-JP" altLang="en-US" dirty="0"/>
              <a:t>名</a:t>
            </a:r>
            <a:endParaRPr lang="en-US" altLang="ja-JP" dirty="0"/>
          </a:p>
          <a:p>
            <a:pPr algn="l"/>
            <a:r>
              <a:rPr lang="ja-JP" altLang="en-US" sz="2800" b="1" dirty="0"/>
              <a:t>（２）曜日担当制（輪番制）</a:t>
            </a:r>
            <a:endParaRPr lang="en-US" altLang="ja-JP" sz="2800" b="1" dirty="0"/>
          </a:p>
          <a:p>
            <a:pPr algn="l"/>
            <a:r>
              <a:rPr lang="ja-JP" altLang="en-US" dirty="0"/>
              <a:t>　・曜日ごとに責任者を置いています。</a:t>
            </a:r>
            <a:endParaRPr lang="en-US" altLang="ja-JP" dirty="0"/>
          </a:p>
          <a:p>
            <a:pPr algn="l"/>
            <a:r>
              <a:rPr lang="ja-JP" altLang="en-US" dirty="0"/>
              <a:t>　・曜日担当者がその日の「子ども食堂」を仕切ります。</a:t>
            </a:r>
            <a:endParaRPr lang="en-US" altLang="ja-JP" dirty="0"/>
          </a:p>
          <a:p>
            <a:pPr algn="l"/>
            <a:r>
              <a:rPr lang="ja-JP" altLang="en-US" dirty="0"/>
              <a:t>　</a:t>
            </a:r>
            <a:r>
              <a:rPr lang="en-US" altLang="ja-JP" dirty="0"/>
              <a:t>※</a:t>
            </a:r>
            <a:r>
              <a:rPr lang="ja-JP" altLang="en-US" dirty="0"/>
              <a:t>曜日担当制が「まいにち」を可能にしています。</a:t>
            </a:r>
            <a:endParaRPr lang="en-US" altLang="ja-JP" dirty="0"/>
          </a:p>
          <a:p>
            <a:pPr algn="l"/>
            <a:r>
              <a:rPr lang="ja-JP" altLang="en-US" sz="2800" b="1" dirty="0"/>
              <a:t>（３）自由度を持ったボランティア体制</a:t>
            </a:r>
            <a:endParaRPr lang="en-US" altLang="ja-JP" sz="2800" b="1" dirty="0"/>
          </a:p>
          <a:p>
            <a:pPr algn="l"/>
            <a:r>
              <a:rPr lang="ja-JP" altLang="en-US" dirty="0"/>
              <a:t>　・ボランティアの都合を優先（</a:t>
            </a:r>
            <a:r>
              <a:rPr lang="en-US" altLang="ja-JP" dirty="0"/>
              <a:t>44</a:t>
            </a:r>
            <a:r>
              <a:rPr lang="ja-JP" altLang="en-US" dirty="0"/>
              <a:t>名）</a:t>
            </a:r>
            <a:endParaRPr lang="en-US" altLang="ja-JP" dirty="0"/>
          </a:p>
          <a:p>
            <a:pPr algn="l"/>
            <a:r>
              <a:rPr lang="ja-JP" altLang="en-US" sz="2800" b="1" dirty="0"/>
              <a:t>（４）自由な雰囲気</a:t>
            </a:r>
            <a:endParaRPr lang="en-US" altLang="ja-JP" sz="2800" b="1" dirty="0"/>
          </a:p>
          <a:p>
            <a:pPr algn="l"/>
            <a:r>
              <a:rPr kumimoji="1" lang="ja-JP" altLang="en-US" b="1" dirty="0"/>
              <a:t>　</a:t>
            </a:r>
            <a:r>
              <a:rPr kumimoji="1" lang="ja-JP" altLang="en-US" dirty="0"/>
              <a:t>・ボランティアの居場所、</a:t>
            </a:r>
            <a:r>
              <a:rPr lang="ja-JP" altLang="en-US" dirty="0"/>
              <a:t>多世代</a:t>
            </a:r>
            <a:r>
              <a:rPr kumimoji="1" lang="ja-JP" altLang="en-US" dirty="0"/>
              <a:t>交流の場</a:t>
            </a:r>
            <a:endParaRPr kumimoji="1" lang="en-US" altLang="ja-JP" dirty="0"/>
          </a:p>
          <a:p>
            <a:pPr algn="l"/>
            <a:r>
              <a:rPr kumimoji="1" lang="ja-JP" altLang="en-US" dirty="0"/>
              <a:t>　</a:t>
            </a:r>
            <a:r>
              <a:rPr kumimoji="1" lang="en-US" altLang="ja-JP" dirty="0"/>
              <a:t>※</a:t>
            </a:r>
            <a:r>
              <a:rPr kumimoji="1" lang="ja-JP" altLang="en-US" dirty="0"/>
              <a:t>料理という</a:t>
            </a:r>
            <a:r>
              <a:rPr lang="ja-JP" altLang="en-US" dirty="0"/>
              <a:t>協働作業、子ども接することから</a:t>
            </a:r>
            <a:endParaRPr lang="en-US" altLang="ja-JP" dirty="0"/>
          </a:p>
          <a:p>
            <a:pPr algn="l"/>
            <a:r>
              <a:rPr lang="ja-JP" altLang="en-US" dirty="0"/>
              <a:t>　　参加者は「生きがい」を感じています。</a:t>
            </a:r>
            <a:r>
              <a:rPr kumimoji="1" lang="ja-JP" altLang="en-US" dirty="0"/>
              <a:t>　　</a:t>
            </a:r>
          </a:p>
        </p:txBody>
      </p:sp>
      <p:sp>
        <p:nvSpPr>
          <p:cNvPr id="4" name="フッター プレースホルダー 3">
            <a:extLst>
              <a:ext uri="{FF2B5EF4-FFF2-40B4-BE49-F238E27FC236}">
                <a16:creationId xmlns:a16="http://schemas.microsoft.com/office/drawing/2014/main" id="{DCD218DB-2225-46E2-19B5-EF371B455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C03AF37-D965-4529-F4B8-D8770C3167D4}"/>
              </a:ext>
            </a:extLst>
          </p:cNvPr>
          <p:cNvSpPr>
            <a:spLocks noGrp="1"/>
          </p:cNvSpPr>
          <p:nvPr>
            <p:ph type="sldNum" sz="quarter" idx="12"/>
          </p:nvPr>
        </p:nvSpPr>
        <p:spPr/>
        <p:txBody>
          <a:bodyPr/>
          <a:lstStyle/>
          <a:p>
            <a:fld id="{A3AF5B96-26A8-4930-9C92-BAD6D20757AD}" type="slidenum">
              <a:rPr kumimoji="1" lang="ja-JP" altLang="en-US" sz="2000" smtClean="0"/>
              <a:t>4</a:t>
            </a:fld>
            <a:endParaRPr kumimoji="1" lang="ja-JP" altLang="en-US" sz="2000" dirty="0"/>
          </a:p>
        </p:txBody>
      </p:sp>
    </p:spTree>
    <p:extLst>
      <p:ext uri="{BB962C8B-B14F-4D97-AF65-F5344CB8AC3E}">
        <p14:creationId xmlns:p14="http://schemas.microsoft.com/office/powerpoint/2010/main" val="61998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72A477-953C-9D8C-79E8-0CD256A20F75}"/>
              </a:ext>
            </a:extLst>
          </p:cNvPr>
          <p:cNvSpPr>
            <a:spLocks noGrp="1"/>
          </p:cNvSpPr>
          <p:nvPr>
            <p:ph type="ctrTitle"/>
          </p:nvPr>
        </p:nvSpPr>
        <p:spPr>
          <a:xfrm>
            <a:off x="1524000" y="1122363"/>
            <a:ext cx="9144000" cy="731489"/>
          </a:xfrm>
        </p:spPr>
        <p:txBody>
          <a:bodyPr>
            <a:normAutofit/>
          </a:bodyPr>
          <a:lstStyle/>
          <a:p>
            <a:r>
              <a:rPr kumimoji="1" lang="en-US" altLang="ja-JP" sz="4000" b="1" dirty="0">
                <a:latin typeface="+mn-ea"/>
                <a:ea typeface="+mn-ea"/>
              </a:rPr>
              <a:t>2024</a:t>
            </a:r>
            <a:r>
              <a:rPr kumimoji="1" lang="ja-JP" altLang="en-US" sz="4000" b="1" dirty="0">
                <a:latin typeface="+mn-ea"/>
                <a:ea typeface="+mn-ea"/>
              </a:rPr>
              <a:t>年度の特徴は物価の高騰</a:t>
            </a:r>
          </a:p>
        </p:txBody>
      </p:sp>
      <p:sp>
        <p:nvSpPr>
          <p:cNvPr id="3" name="字幕 2">
            <a:extLst>
              <a:ext uri="{FF2B5EF4-FFF2-40B4-BE49-F238E27FC236}">
                <a16:creationId xmlns:a16="http://schemas.microsoft.com/office/drawing/2014/main" id="{4D75679E-6674-47DA-C72E-9FC9E51BADA6}"/>
              </a:ext>
            </a:extLst>
          </p:cNvPr>
          <p:cNvSpPr>
            <a:spLocks noGrp="1"/>
          </p:cNvSpPr>
          <p:nvPr>
            <p:ph type="subTitle" idx="1"/>
          </p:nvPr>
        </p:nvSpPr>
        <p:spPr>
          <a:xfrm>
            <a:off x="1302707" y="2116899"/>
            <a:ext cx="9845457" cy="4208746"/>
          </a:xfrm>
        </p:spPr>
        <p:txBody>
          <a:bodyPr>
            <a:noAutofit/>
          </a:bodyPr>
          <a:lstStyle/>
          <a:p>
            <a:pPr algn="l"/>
            <a:r>
              <a:rPr kumimoji="1" lang="en-US" altLang="ja-JP" sz="2800" b="1" dirty="0"/>
              <a:t>2024</a:t>
            </a:r>
            <a:r>
              <a:rPr kumimoji="1" lang="ja-JP" altLang="en-US" sz="2800" b="1" dirty="0"/>
              <a:t>年度の特徴：</a:t>
            </a:r>
            <a:r>
              <a:rPr kumimoji="1" lang="en-US" altLang="ja-JP" sz="2800" dirty="0"/>
              <a:t>7</a:t>
            </a:r>
            <a:r>
              <a:rPr kumimoji="1" lang="ja-JP" altLang="en-US" sz="2800" dirty="0"/>
              <a:t>月の中旬以降、食材費や光熱費が高騰</a:t>
            </a:r>
            <a:endParaRPr kumimoji="1" lang="en-US" altLang="ja-JP" sz="2800" dirty="0"/>
          </a:p>
          <a:p>
            <a:pPr algn="l"/>
            <a:endParaRPr kumimoji="1" lang="en-US" altLang="ja-JP" sz="2800" dirty="0"/>
          </a:p>
          <a:p>
            <a:pPr algn="l"/>
            <a:r>
              <a:rPr kumimoji="1" lang="ja-JP" altLang="en-US" sz="2800" b="1" dirty="0"/>
              <a:t>対処：</a:t>
            </a:r>
            <a:r>
              <a:rPr kumimoji="1" lang="ja-JP" altLang="en-US" sz="2800" dirty="0"/>
              <a:t>フードバンクの利用、調達先の工夫、ご寄付の喚起等</a:t>
            </a:r>
            <a:endParaRPr kumimoji="1" lang="en-US" altLang="ja-JP" sz="2800" dirty="0"/>
          </a:p>
          <a:p>
            <a:pPr algn="l"/>
            <a:r>
              <a:rPr kumimoji="1" lang="ja-JP" altLang="en-US" sz="2800" b="1" dirty="0"/>
              <a:t>結果：</a:t>
            </a:r>
            <a:r>
              <a:rPr kumimoji="1" lang="ja-JP" altLang="en-US" sz="2800" dirty="0"/>
              <a:t>食材費を前年比</a:t>
            </a:r>
            <a:r>
              <a:rPr kumimoji="1" lang="en-US" altLang="ja-JP" sz="2800" b="1" dirty="0"/>
              <a:t>1.5</a:t>
            </a:r>
            <a:r>
              <a:rPr kumimoji="1" lang="ja-JP" altLang="en-US" sz="2800" b="1" dirty="0"/>
              <a:t>倍</a:t>
            </a:r>
            <a:r>
              <a:rPr kumimoji="1" lang="ja-JP" altLang="en-US" sz="2800" dirty="0"/>
              <a:t>にまで抑えた。</a:t>
            </a:r>
            <a:endParaRPr kumimoji="1" lang="en-US" altLang="ja-JP" sz="2800" dirty="0"/>
          </a:p>
          <a:p>
            <a:pPr algn="l"/>
            <a:r>
              <a:rPr lang="ja-JP" altLang="en-US" sz="2800" dirty="0"/>
              <a:t>　　　</a:t>
            </a:r>
            <a:r>
              <a:rPr kumimoji="1" lang="ja-JP" altLang="en-US" sz="2800" dirty="0"/>
              <a:t>対策を講じなければ　</a:t>
            </a:r>
            <a:r>
              <a:rPr kumimoji="1" lang="en-US" altLang="ja-JP" sz="2800" b="1" dirty="0"/>
              <a:t>1.7</a:t>
            </a:r>
            <a:r>
              <a:rPr kumimoji="1" lang="ja-JP" altLang="en-US" sz="2800" b="1" dirty="0"/>
              <a:t>倍、</a:t>
            </a:r>
            <a:r>
              <a:rPr kumimoji="1" lang="en-US" altLang="ja-JP" sz="2800" b="1" dirty="0"/>
              <a:t>1.8</a:t>
            </a:r>
            <a:r>
              <a:rPr kumimoji="1" lang="ja-JP" altLang="en-US" sz="2800" b="1" dirty="0"/>
              <a:t>倍</a:t>
            </a:r>
            <a:r>
              <a:rPr kumimoji="1" lang="ja-JP" altLang="en-US" sz="2800" dirty="0"/>
              <a:t>になっていた。</a:t>
            </a:r>
            <a:endParaRPr kumimoji="1" lang="en-US" altLang="ja-JP" sz="2800" dirty="0"/>
          </a:p>
          <a:p>
            <a:pPr algn="l"/>
            <a:r>
              <a:rPr kumimoji="1" lang="ja-JP" altLang="en-US" sz="2800" b="1" dirty="0"/>
              <a:t>米の状況：</a:t>
            </a:r>
            <a:r>
              <a:rPr kumimoji="1" lang="ja-JP" altLang="en-US" sz="2800" dirty="0"/>
              <a:t>一時期危機的な状況になったが、</a:t>
            </a:r>
            <a:endParaRPr kumimoji="1" lang="en-US" altLang="ja-JP" sz="2800" dirty="0"/>
          </a:p>
          <a:p>
            <a:pPr algn="l"/>
            <a:r>
              <a:rPr lang="ja-JP" altLang="en-US" sz="2800" dirty="0"/>
              <a:t>　　　１</a:t>
            </a:r>
            <a:r>
              <a:rPr kumimoji="1" lang="ja-JP" altLang="en-US" sz="2800" dirty="0"/>
              <a:t>年間ほとんど米を買わず、寄付で賄うことが出来た。</a:t>
            </a:r>
            <a:endParaRPr kumimoji="1" lang="en-US" altLang="ja-JP" sz="2800" dirty="0"/>
          </a:p>
          <a:p>
            <a:pPr algn="l"/>
            <a:r>
              <a:rPr kumimoji="1" lang="ja-JP" altLang="en-US" sz="2800" dirty="0"/>
              <a:t>　　　</a:t>
            </a:r>
            <a:r>
              <a:rPr kumimoji="1" lang="en-US" altLang="ja-JP" sz="2800" dirty="0"/>
              <a:t>※</a:t>
            </a:r>
            <a:r>
              <a:rPr kumimoji="1" lang="en-US" altLang="ja-JP" sz="2800" b="1" dirty="0"/>
              <a:t>1</a:t>
            </a:r>
            <a:r>
              <a:rPr kumimoji="1" lang="ja-JP" altLang="en-US" sz="2800" b="1" dirty="0"/>
              <a:t>か月で</a:t>
            </a:r>
            <a:r>
              <a:rPr kumimoji="1" lang="en-US" altLang="ja-JP" sz="2800" b="1" dirty="0"/>
              <a:t>100kg</a:t>
            </a:r>
            <a:r>
              <a:rPr kumimoji="1" lang="ja-JP" altLang="en-US" sz="2800" dirty="0"/>
              <a:t>を消費します。</a:t>
            </a:r>
          </a:p>
        </p:txBody>
      </p:sp>
      <p:sp>
        <p:nvSpPr>
          <p:cNvPr id="4" name="フッター プレースホルダー 3">
            <a:extLst>
              <a:ext uri="{FF2B5EF4-FFF2-40B4-BE49-F238E27FC236}">
                <a16:creationId xmlns:a16="http://schemas.microsoft.com/office/drawing/2014/main" id="{230F821E-D59B-9DB9-F341-131039B25CF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975BC0-A889-2FFA-2356-FABAF3A128C8}"/>
              </a:ext>
            </a:extLst>
          </p:cNvPr>
          <p:cNvSpPr>
            <a:spLocks noGrp="1"/>
          </p:cNvSpPr>
          <p:nvPr>
            <p:ph type="sldNum" sz="quarter" idx="12"/>
          </p:nvPr>
        </p:nvSpPr>
        <p:spPr/>
        <p:txBody>
          <a:bodyPr/>
          <a:lstStyle/>
          <a:p>
            <a:fld id="{A3AF5B96-26A8-4930-9C92-BAD6D20757AD}" type="slidenum">
              <a:rPr kumimoji="1" lang="ja-JP" altLang="en-US" sz="2000" smtClean="0"/>
              <a:t>5</a:t>
            </a:fld>
            <a:endParaRPr kumimoji="1" lang="ja-JP" altLang="en-US" sz="2000" dirty="0"/>
          </a:p>
        </p:txBody>
      </p:sp>
    </p:spTree>
    <p:extLst>
      <p:ext uri="{BB962C8B-B14F-4D97-AF65-F5344CB8AC3E}">
        <p14:creationId xmlns:p14="http://schemas.microsoft.com/office/powerpoint/2010/main" val="411030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3A9ED-243E-24F5-0DC0-645CAF6F69C4}"/>
              </a:ext>
            </a:extLst>
          </p:cNvPr>
          <p:cNvSpPr>
            <a:spLocks noGrp="1"/>
          </p:cNvSpPr>
          <p:nvPr>
            <p:ph type="ctrTitle"/>
          </p:nvPr>
        </p:nvSpPr>
        <p:spPr>
          <a:xfrm>
            <a:off x="1524000" y="683953"/>
            <a:ext cx="9144000" cy="718963"/>
          </a:xfrm>
        </p:spPr>
        <p:txBody>
          <a:bodyPr>
            <a:normAutofit/>
          </a:bodyPr>
          <a:lstStyle/>
          <a:p>
            <a:r>
              <a:rPr kumimoji="1" lang="en-US" altLang="ja-JP" sz="3600" b="1" dirty="0">
                <a:latin typeface="+mn-ea"/>
                <a:ea typeface="+mn-ea"/>
              </a:rPr>
              <a:t>2024</a:t>
            </a:r>
            <a:r>
              <a:rPr kumimoji="1" lang="ja-JP" altLang="en-US" sz="3600" b="1" dirty="0">
                <a:latin typeface="+mn-ea"/>
                <a:ea typeface="+mn-ea"/>
              </a:rPr>
              <a:t>年度子ども食堂活動の成果（数値）</a:t>
            </a:r>
          </a:p>
        </p:txBody>
      </p:sp>
      <p:sp>
        <p:nvSpPr>
          <p:cNvPr id="3" name="字幕 2">
            <a:extLst>
              <a:ext uri="{FF2B5EF4-FFF2-40B4-BE49-F238E27FC236}">
                <a16:creationId xmlns:a16="http://schemas.microsoft.com/office/drawing/2014/main" id="{408EBB58-B6A9-3B27-54D8-F365ECB8E9EB}"/>
              </a:ext>
            </a:extLst>
          </p:cNvPr>
          <p:cNvSpPr>
            <a:spLocks noGrp="1"/>
          </p:cNvSpPr>
          <p:nvPr>
            <p:ph type="subTitle" idx="1"/>
          </p:nvPr>
        </p:nvSpPr>
        <p:spPr>
          <a:xfrm>
            <a:off x="826719" y="3431654"/>
            <a:ext cx="10333972" cy="3114457"/>
          </a:xfrm>
        </p:spPr>
        <p:txBody>
          <a:bodyPr>
            <a:noAutofit/>
          </a:bodyPr>
          <a:lstStyle/>
          <a:p>
            <a:pPr algn="l"/>
            <a:r>
              <a:rPr lang="ja-JP" altLang="en-US" sz="2800" b="1" dirty="0"/>
              <a:t>稼働日数：</a:t>
            </a:r>
            <a:r>
              <a:rPr lang="en-US" altLang="ja-JP" sz="2800" dirty="0"/>
              <a:t>2024</a:t>
            </a:r>
            <a:r>
              <a:rPr lang="ja-JP" altLang="en-US" sz="2800" dirty="0"/>
              <a:t>年度</a:t>
            </a:r>
            <a:r>
              <a:rPr kumimoji="1" lang="ja-JP" altLang="en-US" sz="2800" dirty="0"/>
              <a:t>１年間（</a:t>
            </a:r>
            <a:r>
              <a:rPr kumimoji="1" lang="en-US" altLang="ja-JP" sz="2800" dirty="0"/>
              <a:t>365</a:t>
            </a:r>
            <a:r>
              <a:rPr kumimoji="1" lang="ja-JP" altLang="en-US" sz="2800" dirty="0"/>
              <a:t>日）のうち</a:t>
            </a:r>
            <a:r>
              <a:rPr kumimoji="1" lang="en-US" altLang="ja-JP" sz="2800" b="1" dirty="0"/>
              <a:t>8</a:t>
            </a:r>
            <a:r>
              <a:rPr kumimoji="1" lang="ja-JP" altLang="en-US" sz="2800" b="1" dirty="0"/>
              <a:t>割</a:t>
            </a:r>
            <a:r>
              <a:rPr kumimoji="1" lang="ja-JP" altLang="en-US" sz="2800" dirty="0"/>
              <a:t>（</a:t>
            </a:r>
            <a:r>
              <a:rPr kumimoji="1" lang="en-US" altLang="ja-JP" sz="2800" dirty="0"/>
              <a:t>292</a:t>
            </a:r>
            <a:r>
              <a:rPr kumimoji="1" lang="ja-JP" altLang="en-US" sz="2800" dirty="0"/>
              <a:t>日）稼働</a:t>
            </a:r>
            <a:endParaRPr kumimoji="1" lang="en-US" altLang="ja-JP" sz="2800" dirty="0"/>
          </a:p>
          <a:p>
            <a:pPr algn="l"/>
            <a:r>
              <a:rPr lang="ja-JP" altLang="en-US" sz="2800" dirty="0"/>
              <a:t>　　　　　前年比</a:t>
            </a:r>
            <a:r>
              <a:rPr lang="en-US" altLang="ja-JP" sz="2800" b="1" dirty="0"/>
              <a:t>15</a:t>
            </a:r>
            <a:r>
              <a:rPr lang="ja-JP" altLang="en-US" sz="2800" b="1" dirty="0"/>
              <a:t>日増加</a:t>
            </a:r>
            <a:endParaRPr kumimoji="1" lang="en-US" altLang="ja-JP" sz="2800" b="1" dirty="0"/>
          </a:p>
          <a:p>
            <a:pPr algn="l"/>
            <a:r>
              <a:rPr kumimoji="1" lang="ja-JP" altLang="en-US" sz="2800" b="1" dirty="0"/>
              <a:t>ボランティア：</a:t>
            </a:r>
            <a:r>
              <a:rPr kumimoji="1" lang="en-US" altLang="ja-JP" sz="2800" dirty="0"/>
              <a:t>1,624</a:t>
            </a:r>
            <a:r>
              <a:rPr kumimoji="1" lang="ja-JP" altLang="en-US" sz="2800" dirty="0"/>
              <a:t>人、前年度比</a:t>
            </a:r>
            <a:r>
              <a:rPr kumimoji="1" lang="en-US" altLang="ja-JP" sz="2800" b="1" dirty="0"/>
              <a:t>16</a:t>
            </a:r>
            <a:r>
              <a:rPr kumimoji="1" lang="ja-JP" altLang="en-US" sz="2800" b="1" dirty="0"/>
              <a:t>％増加</a:t>
            </a:r>
            <a:endParaRPr kumimoji="1" lang="en-US" altLang="ja-JP" sz="2800" b="1" dirty="0"/>
          </a:p>
          <a:p>
            <a:pPr algn="l"/>
            <a:r>
              <a:rPr kumimoji="1" lang="ja-JP" altLang="en-US" sz="2800" b="1" dirty="0"/>
              <a:t>食事の提供：</a:t>
            </a:r>
            <a:r>
              <a:rPr kumimoji="1" lang="en-US" altLang="ja-JP" sz="2800" dirty="0"/>
              <a:t>12,651</a:t>
            </a:r>
            <a:r>
              <a:rPr kumimoji="1" lang="ja-JP" altLang="en-US" sz="2800" dirty="0"/>
              <a:t>食、</a:t>
            </a:r>
            <a:r>
              <a:rPr kumimoji="1" lang="ja-JP" altLang="en-US" sz="2800" b="1" dirty="0"/>
              <a:t>約</a:t>
            </a:r>
            <a:r>
              <a:rPr kumimoji="1" lang="en-US" altLang="ja-JP" sz="2800" b="1" dirty="0"/>
              <a:t>14</a:t>
            </a:r>
            <a:r>
              <a:rPr kumimoji="1" lang="ja-JP" altLang="en-US" sz="2800" b="1" dirty="0"/>
              <a:t>％増</a:t>
            </a:r>
            <a:endParaRPr kumimoji="1" lang="en-US" altLang="ja-JP" sz="2800" b="1" dirty="0"/>
          </a:p>
          <a:p>
            <a:pPr algn="l"/>
            <a:r>
              <a:rPr kumimoji="1" lang="ja-JP" altLang="en-US" sz="2800" b="1" dirty="0"/>
              <a:t>居場所（遊び場）：</a:t>
            </a:r>
            <a:r>
              <a:rPr kumimoji="1" lang="en-US" altLang="ja-JP" sz="2800" dirty="0"/>
              <a:t>1,154</a:t>
            </a:r>
            <a:r>
              <a:rPr kumimoji="1" lang="ja-JP" altLang="en-US" sz="2800" dirty="0"/>
              <a:t>人、</a:t>
            </a:r>
            <a:r>
              <a:rPr kumimoji="1" lang="ja-JP" altLang="en-US" sz="2800" b="1" dirty="0"/>
              <a:t>約</a:t>
            </a:r>
            <a:r>
              <a:rPr kumimoji="1" lang="en-US" altLang="ja-JP" sz="2800" b="1" dirty="0"/>
              <a:t>54</a:t>
            </a:r>
            <a:r>
              <a:rPr kumimoji="1" lang="ja-JP" altLang="en-US" sz="2800" b="1" dirty="0"/>
              <a:t>％増加</a:t>
            </a:r>
            <a:endParaRPr kumimoji="1" lang="en-US" altLang="ja-JP" sz="2800" b="1" dirty="0"/>
          </a:p>
          <a:p>
            <a:pPr algn="l"/>
            <a:r>
              <a:rPr kumimoji="1" lang="ja-JP" altLang="en-US" sz="2800" b="1" dirty="0"/>
              <a:t>利用者数（累計）：</a:t>
            </a:r>
            <a:r>
              <a:rPr kumimoji="1" lang="en-US" altLang="ja-JP" sz="2800" dirty="0"/>
              <a:t>13,805</a:t>
            </a:r>
            <a:r>
              <a:rPr kumimoji="1" lang="ja-JP" altLang="en-US" sz="2800" dirty="0"/>
              <a:t>人</a:t>
            </a:r>
            <a:r>
              <a:rPr kumimoji="1" lang="en-US" altLang="ja-JP" sz="2800" b="1" dirty="0"/>
              <a:t>16</a:t>
            </a:r>
            <a:r>
              <a:rPr kumimoji="1" lang="ja-JP" altLang="en-US" sz="2800" b="1" dirty="0"/>
              <a:t>％強増加　</a:t>
            </a:r>
          </a:p>
        </p:txBody>
      </p:sp>
      <p:pic>
        <p:nvPicPr>
          <p:cNvPr id="4" name="図 3">
            <a:extLst>
              <a:ext uri="{FF2B5EF4-FFF2-40B4-BE49-F238E27FC236}">
                <a16:creationId xmlns:a16="http://schemas.microsoft.com/office/drawing/2014/main" id="{06AB213B-E6F5-33B6-448D-386092ACE997}"/>
              </a:ext>
            </a:extLst>
          </p:cNvPr>
          <p:cNvPicPr>
            <a:picLocks noChangeAspect="1"/>
          </p:cNvPicPr>
          <p:nvPr/>
        </p:nvPicPr>
        <p:blipFill>
          <a:blip r:embed="rId2"/>
          <a:stretch>
            <a:fillRect/>
          </a:stretch>
        </p:blipFill>
        <p:spPr>
          <a:xfrm>
            <a:off x="573009" y="1628385"/>
            <a:ext cx="10813150" cy="1544923"/>
          </a:xfrm>
          <a:prstGeom prst="rect">
            <a:avLst/>
          </a:prstGeom>
        </p:spPr>
      </p:pic>
      <p:sp>
        <p:nvSpPr>
          <p:cNvPr id="5" name="フッター プレースホルダー 4">
            <a:extLst>
              <a:ext uri="{FF2B5EF4-FFF2-40B4-BE49-F238E27FC236}">
                <a16:creationId xmlns:a16="http://schemas.microsoft.com/office/drawing/2014/main" id="{691981A0-55EB-61A6-B33D-5F731EFDCAFA}"/>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2253919-9709-36C2-9402-D20F6AC493B3}"/>
              </a:ext>
            </a:extLst>
          </p:cNvPr>
          <p:cNvSpPr>
            <a:spLocks noGrp="1"/>
          </p:cNvSpPr>
          <p:nvPr>
            <p:ph type="sldNum" sz="quarter" idx="12"/>
          </p:nvPr>
        </p:nvSpPr>
        <p:spPr/>
        <p:txBody>
          <a:bodyPr/>
          <a:lstStyle/>
          <a:p>
            <a:fld id="{A3AF5B96-26A8-4930-9C92-BAD6D20757AD}" type="slidenum">
              <a:rPr kumimoji="1" lang="ja-JP" altLang="en-US" sz="2000" smtClean="0"/>
              <a:t>6</a:t>
            </a:fld>
            <a:endParaRPr kumimoji="1" lang="ja-JP" altLang="en-US" sz="2000" dirty="0"/>
          </a:p>
        </p:txBody>
      </p:sp>
    </p:spTree>
    <p:extLst>
      <p:ext uri="{BB962C8B-B14F-4D97-AF65-F5344CB8AC3E}">
        <p14:creationId xmlns:p14="http://schemas.microsoft.com/office/powerpoint/2010/main" val="31257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916D8-208F-3241-6BB9-4C4E4E7C4CC7}"/>
              </a:ext>
            </a:extLst>
          </p:cNvPr>
          <p:cNvSpPr>
            <a:spLocks noGrp="1"/>
          </p:cNvSpPr>
          <p:nvPr>
            <p:ph type="ctrTitle"/>
          </p:nvPr>
        </p:nvSpPr>
        <p:spPr>
          <a:xfrm>
            <a:off x="1524000" y="313151"/>
            <a:ext cx="9144000" cy="1007062"/>
          </a:xfrm>
        </p:spPr>
        <p:txBody>
          <a:bodyPr>
            <a:normAutofit/>
          </a:bodyPr>
          <a:lstStyle/>
          <a:p>
            <a:r>
              <a:rPr kumimoji="1" lang="ja-JP" altLang="en-US" sz="4400" b="1" dirty="0">
                <a:latin typeface="+mn-ea"/>
                <a:ea typeface="+mn-ea"/>
              </a:rPr>
              <a:t>物価高騰への対応</a:t>
            </a:r>
          </a:p>
        </p:txBody>
      </p:sp>
      <p:sp>
        <p:nvSpPr>
          <p:cNvPr id="3" name="字幕 2">
            <a:extLst>
              <a:ext uri="{FF2B5EF4-FFF2-40B4-BE49-F238E27FC236}">
                <a16:creationId xmlns:a16="http://schemas.microsoft.com/office/drawing/2014/main" id="{5A8D2C6A-8727-4371-553D-6AFB4D9BA027}"/>
              </a:ext>
            </a:extLst>
          </p:cNvPr>
          <p:cNvSpPr>
            <a:spLocks noGrp="1"/>
          </p:cNvSpPr>
          <p:nvPr>
            <p:ph type="subTitle" idx="1"/>
          </p:nvPr>
        </p:nvSpPr>
        <p:spPr>
          <a:xfrm>
            <a:off x="1060536" y="1640910"/>
            <a:ext cx="10313097" cy="5022937"/>
          </a:xfrm>
        </p:spPr>
        <p:txBody>
          <a:bodyPr>
            <a:normAutofit fontScale="92500"/>
          </a:bodyPr>
          <a:lstStyle/>
          <a:p>
            <a:pPr algn="l"/>
            <a:r>
              <a:rPr kumimoji="1" lang="ja-JP" altLang="en-US" sz="3000" b="1" dirty="0"/>
              <a:t>（１）物価高騰の内容</a:t>
            </a:r>
            <a:endParaRPr kumimoji="1" lang="en-US" altLang="ja-JP" sz="3000" b="1" dirty="0"/>
          </a:p>
          <a:p>
            <a:pPr algn="l"/>
            <a:r>
              <a:rPr lang="ja-JP" altLang="en-US" dirty="0"/>
              <a:t>　</a:t>
            </a:r>
            <a:r>
              <a:rPr lang="ja-JP" altLang="en-US" b="1" dirty="0"/>
              <a:t>①食材費：</a:t>
            </a:r>
            <a:r>
              <a:rPr lang="en-US" altLang="ja-JP" b="1" dirty="0"/>
              <a:t>1.5</a:t>
            </a:r>
            <a:r>
              <a:rPr lang="ja-JP" altLang="en-US" b="1" dirty="0"/>
              <a:t>倍</a:t>
            </a:r>
            <a:r>
              <a:rPr lang="ja-JP" altLang="en-US" dirty="0"/>
              <a:t>　</a:t>
            </a:r>
            <a:r>
              <a:rPr lang="en-US" altLang="ja-JP" dirty="0"/>
              <a:t>1,173</a:t>
            </a:r>
            <a:r>
              <a:rPr lang="ja-JP" altLang="en-US" dirty="0"/>
              <a:t>千円（</a:t>
            </a:r>
            <a:r>
              <a:rPr lang="en-US" altLang="ja-JP" dirty="0"/>
              <a:t>2023</a:t>
            </a:r>
            <a:r>
              <a:rPr lang="ja-JP" altLang="en-US" dirty="0"/>
              <a:t>年度）⇒</a:t>
            </a:r>
            <a:r>
              <a:rPr lang="en-US" altLang="ja-JP" dirty="0"/>
              <a:t>1,764</a:t>
            </a:r>
            <a:r>
              <a:rPr lang="ja-JP" altLang="en-US" dirty="0"/>
              <a:t>千円（</a:t>
            </a:r>
            <a:r>
              <a:rPr lang="en-US" altLang="ja-JP" dirty="0"/>
              <a:t>2024</a:t>
            </a:r>
            <a:r>
              <a:rPr lang="ja-JP" altLang="en-US" dirty="0"/>
              <a:t>年度）</a:t>
            </a:r>
            <a:endParaRPr lang="en-US" altLang="ja-JP" dirty="0"/>
          </a:p>
          <a:p>
            <a:pPr algn="l"/>
            <a:r>
              <a:rPr lang="ja-JP" altLang="en-US" dirty="0"/>
              <a:t>　</a:t>
            </a:r>
            <a:r>
              <a:rPr lang="ja-JP" altLang="en-US" b="1" dirty="0"/>
              <a:t>②光熱費：</a:t>
            </a:r>
            <a:r>
              <a:rPr lang="en-US" altLang="ja-JP" b="1" dirty="0"/>
              <a:t>1.12</a:t>
            </a:r>
            <a:r>
              <a:rPr lang="ja-JP" altLang="en-US" b="1" dirty="0"/>
              <a:t>倍</a:t>
            </a:r>
            <a:r>
              <a:rPr lang="ja-JP" altLang="en-US" dirty="0"/>
              <a:t>    </a:t>
            </a:r>
            <a:r>
              <a:rPr lang="en-US" altLang="ja-JP" dirty="0"/>
              <a:t>178</a:t>
            </a:r>
            <a:r>
              <a:rPr lang="ja-JP" altLang="en-US" dirty="0"/>
              <a:t>千円（</a:t>
            </a:r>
            <a:r>
              <a:rPr lang="en-US" altLang="ja-JP" dirty="0"/>
              <a:t>2023</a:t>
            </a:r>
            <a:r>
              <a:rPr lang="ja-JP" altLang="en-US" dirty="0"/>
              <a:t>年度）⇒　</a:t>
            </a:r>
            <a:r>
              <a:rPr lang="en-US" altLang="ja-JP" dirty="0"/>
              <a:t>199</a:t>
            </a:r>
            <a:r>
              <a:rPr lang="ja-JP" altLang="en-US" dirty="0"/>
              <a:t>千円（</a:t>
            </a:r>
            <a:r>
              <a:rPr lang="en-US" altLang="ja-JP" dirty="0"/>
              <a:t>2024</a:t>
            </a:r>
            <a:r>
              <a:rPr lang="ja-JP" altLang="en-US" dirty="0"/>
              <a:t>年度）</a:t>
            </a:r>
            <a:endParaRPr lang="en-US" altLang="ja-JP" dirty="0"/>
          </a:p>
          <a:p>
            <a:pPr algn="l"/>
            <a:r>
              <a:rPr lang="ja-JP" altLang="en-US" dirty="0"/>
              <a:t>　</a:t>
            </a:r>
            <a:r>
              <a:rPr lang="en-US" altLang="ja-JP" dirty="0"/>
              <a:t>※</a:t>
            </a:r>
            <a:r>
              <a:rPr lang="ja-JP" altLang="en-US" dirty="0"/>
              <a:t>昨年</a:t>
            </a:r>
            <a:r>
              <a:rPr lang="en-US" altLang="ja-JP" dirty="0"/>
              <a:t>8</a:t>
            </a:r>
            <a:r>
              <a:rPr lang="ja-JP" altLang="en-US" dirty="0"/>
              <a:t>月、</a:t>
            </a:r>
            <a:r>
              <a:rPr lang="en-US" altLang="ja-JP" dirty="0"/>
              <a:t>9</a:t>
            </a:r>
            <a:r>
              <a:rPr lang="ja-JP" altLang="en-US" dirty="0"/>
              <a:t>月ごろ米不足が発生。在庫が一時</a:t>
            </a:r>
            <a:r>
              <a:rPr lang="en-US" altLang="ja-JP" dirty="0"/>
              <a:t>1</a:t>
            </a:r>
            <a:r>
              <a:rPr lang="ja-JP" altLang="en-US" dirty="0"/>
              <a:t>週間分まで減少　　　　　</a:t>
            </a:r>
            <a:endParaRPr lang="en-US" altLang="ja-JP" dirty="0"/>
          </a:p>
          <a:p>
            <a:pPr algn="l"/>
            <a:r>
              <a:rPr lang="ja-JP" altLang="en-US" sz="2800" b="1" dirty="0"/>
              <a:t>（２）物価高騰の対応</a:t>
            </a:r>
            <a:endParaRPr lang="en-US" altLang="ja-JP" sz="2800" b="1" dirty="0"/>
          </a:p>
          <a:p>
            <a:pPr algn="l"/>
            <a:r>
              <a:rPr kumimoji="1" lang="ja-JP" altLang="en-US" dirty="0"/>
              <a:t>　①フードバンクの利用、まとめ買い、ネット通販、業務スーパー</a:t>
            </a:r>
            <a:endParaRPr kumimoji="1" lang="en-US" altLang="ja-JP" dirty="0"/>
          </a:p>
          <a:p>
            <a:pPr algn="l"/>
            <a:r>
              <a:rPr lang="ja-JP" altLang="en-US" dirty="0"/>
              <a:t>　②地元の商店の（安値）リサーチ</a:t>
            </a:r>
            <a:endParaRPr kumimoji="1" lang="en-US" altLang="ja-JP" dirty="0"/>
          </a:p>
          <a:p>
            <a:pPr algn="l"/>
            <a:r>
              <a:rPr lang="ja-JP" altLang="en-US" dirty="0"/>
              <a:t>　</a:t>
            </a:r>
            <a:r>
              <a:rPr lang="en-US" altLang="ja-JP" dirty="0"/>
              <a:t>※</a:t>
            </a:r>
            <a:r>
              <a:rPr lang="ja-JP" altLang="en-US" dirty="0"/>
              <a:t>地元の商店やスーパーに詳しいボランティアが歩きまわって値段をチェック</a:t>
            </a:r>
            <a:endParaRPr lang="en-US" altLang="ja-JP" dirty="0"/>
          </a:p>
          <a:p>
            <a:pPr algn="l"/>
            <a:r>
              <a:rPr kumimoji="1" lang="ja-JP" altLang="en-US" sz="2800" b="1" dirty="0"/>
              <a:t>（３）対策の効果</a:t>
            </a:r>
            <a:endParaRPr kumimoji="1" lang="en-US" altLang="ja-JP" sz="2800" b="1" dirty="0"/>
          </a:p>
          <a:p>
            <a:pPr algn="l"/>
            <a:r>
              <a:rPr kumimoji="1" lang="ja-JP" altLang="en-US" dirty="0"/>
              <a:t>　・食材費は</a:t>
            </a:r>
            <a:r>
              <a:rPr kumimoji="1" lang="en-US" altLang="ja-JP" dirty="0"/>
              <a:t>2023</a:t>
            </a:r>
            <a:r>
              <a:rPr kumimoji="1" lang="ja-JP" altLang="en-US" dirty="0"/>
              <a:t>年度上期（</a:t>
            </a:r>
            <a:r>
              <a:rPr kumimoji="1" lang="en-US" altLang="ja-JP" dirty="0"/>
              <a:t>4</a:t>
            </a:r>
            <a:r>
              <a:rPr kumimoji="1" lang="ja-JP" altLang="en-US" dirty="0"/>
              <a:t>月～</a:t>
            </a:r>
            <a:r>
              <a:rPr kumimoji="1" lang="en-US" altLang="ja-JP" dirty="0"/>
              <a:t>9</a:t>
            </a:r>
            <a:r>
              <a:rPr kumimoji="1" lang="ja-JP" altLang="en-US" dirty="0"/>
              <a:t>月）と</a:t>
            </a:r>
            <a:r>
              <a:rPr kumimoji="1" lang="en-US" altLang="ja-JP" dirty="0"/>
              <a:t>2024</a:t>
            </a:r>
            <a:r>
              <a:rPr kumimoji="1" lang="ja-JP" altLang="en-US" dirty="0"/>
              <a:t>年度上期の比率は</a:t>
            </a:r>
            <a:r>
              <a:rPr kumimoji="1" lang="en-US" altLang="ja-JP" b="1" dirty="0"/>
              <a:t>1.7</a:t>
            </a:r>
            <a:r>
              <a:rPr kumimoji="1" lang="ja-JP" altLang="en-US" b="1" dirty="0"/>
              <a:t>倍</a:t>
            </a:r>
            <a:endParaRPr kumimoji="1" lang="en-US" altLang="ja-JP" b="1" dirty="0"/>
          </a:p>
          <a:p>
            <a:pPr algn="l"/>
            <a:r>
              <a:rPr lang="ja-JP" altLang="en-US" dirty="0"/>
              <a:t>　・</a:t>
            </a:r>
            <a:r>
              <a:rPr lang="en-US" altLang="ja-JP" dirty="0"/>
              <a:t>2023</a:t>
            </a:r>
            <a:r>
              <a:rPr lang="ja-JP" altLang="en-US" dirty="0"/>
              <a:t>年度の食材費と</a:t>
            </a:r>
            <a:r>
              <a:rPr lang="en-US" altLang="ja-JP" dirty="0"/>
              <a:t>2024</a:t>
            </a:r>
            <a:r>
              <a:rPr lang="ja-JP" altLang="en-US" dirty="0"/>
              <a:t>年度の食材費に比率は</a:t>
            </a:r>
            <a:r>
              <a:rPr lang="en-US" altLang="ja-JP" b="1" dirty="0"/>
              <a:t>1.5</a:t>
            </a:r>
            <a:r>
              <a:rPr lang="ja-JP" altLang="en-US" b="1" dirty="0"/>
              <a:t>倍</a:t>
            </a:r>
            <a:endParaRPr kumimoji="1" lang="ja-JP" altLang="en-US" b="1" dirty="0"/>
          </a:p>
        </p:txBody>
      </p:sp>
      <p:sp>
        <p:nvSpPr>
          <p:cNvPr id="4" name="フッター プレースホルダー 3">
            <a:extLst>
              <a:ext uri="{FF2B5EF4-FFF2-40B4-BE49-F238E27FC236}">
                <a16:creationId xmlns:a16="http://schemas.microsoft.com/office/drawing/2014/main" id="{305E57CB-699C-04F2-2588-50BC9780896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B3D0B9C-5D58-4F24-7F9A-CAA5390DE3D4}"/>
              </a:ext>
            </a:extLst>
          </p:cNvPr>
          <p:cNvSpPr>
            <a:spLocks noGrp="1"/>
          </p:cNvSpPr>
          <p:nvPr>
            <p:ph type="sldNum" sz="quarter" idx="12"/>
          </p:nvPr>
        </p:nvSpPr>
        <p:spPr/>
        <p:txBody>
          <a:bodyPr/>
          <a:lstStyle/>
          <a:p>
            <a:fld id="{A3AF5B96-26A8-4930-9C92-BAD6D20757AD}"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397934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E9470-853E-6DD9-860B-6C2B8AA8CA5F}"/>
              </a:ext>
            </a:extLst>
          </p:cNvPr>
          <p:cNvSpPr>
            <a:spLocks noGrp="1"/>
          </p:cNvSpPr>
          <p:nvPr>
            <p:ph type="ctrTitle"/>
          </p:nvPr>
        </p:nvSpPr>
        <p:spPr>
          <a:xfrm>
            <a:off x="1524000" y="846791"/>
            <a:ext cx="9144000" cy="1032114"/>
          </a:xfrm>
        </p:spPr>
        <p:txBody>
          <a:bodyPr>
            <a:normAutofit/>
          </a:bodyPr>
          <a:lstStyle/>
          <a:p>
            <a:r>
              <a:rPr kumimoji="1" lang="ja-JP" altLang="en-US" sz="5400" b="1" dirty="0">
                <a:latin typeface="+mn-lt"/>
              </a:rPr>
              <a:t>顕在化した課題</a:t>
            </a:r>
          </a:p>
        </p:txBody>
      </p:sp>
      <p:sp>
        <p:nvSpPr>
          <p:cNvPr id="3" name="字幕 2">
            <a:extLst>
              <a:ext uri="{FF2B5EF4-FFF2-40B4-BE49-F238E27FC236}">
                <a16:creationId xmlns:a16="http://schemas.microsoft.com/office/drawing/2014/main" id="{4CD36CB0-FE4D-C975-54A4-A31A484C066A}"/>
              </a:ext>
            </a:extLst>
          </p:cNvPr>
          <p:cNvSpPr>
            <a:spLocks noGrp="1"/>
          </p:cNvSpPr>
          <p:nvPr>
            <p:ph type="subTitle" idx="1"/>
          </p:nvPr>
        </p:nvSpPr>
        <p:spPr>
          <a:xfrm>
            <a:off x="1524000" y="2116898"/>
            <a:ext cx="9144000" cy="4008329"/>
          </a:xfrm>
        </p:spPr>
        <p:txBody>
          <a:bodyPr>
            <a:normAutofit/>
          </a:bodyPr>
          <a:lstStyle/>
          <a:p>
            <a:pPr algn="l"/>
            <a:r>
              <a:rPr kumimoji="1" lang="ja-JP" altLang="en-US" sz="3200" b="1" dirty="0"/>
              <a:t>①物価高騰とその対応（</a:t>
            </a:r>
            <a:r>
              <a:rPr kumimoji="1" lang="en-US" altLang="ja-JP" sz="3200" b="1" dirty="0"/>
              <a:t>2025</a:t>
            </a:r>
            <a:r>
              <a:rPr kumimoji="1" lang="ja-JP" altLang="en-US" sz="3200" b="1" dirty="0"/>
              <a:t>年度も続く）</a:t>
            </a:r>
            <a:endParaRPr kumimoji="1" lang="en-US" altLang="ja-JP" sz="3200" b="1" dirty="0"/>
          </a:p>
          <a:p>
            <a:pPr algn="l"/>
            <a:r>
              <a:rPr lang="ja-JP" altLang="en-US" sz="3200" b="1" dirty="0"/>
              <a:t>②財務体質の強化（収入源の増加・強化等）</a:t>
            </a:r>
            <a:endParaRPr kumimoji="1" lang="en-US" altLang="ja-JP" sz="3200" b="1" dirty="0"/>
          </a:p>
          <a:p>
            <a:pPr algn="l"/>
            <a:r>
              <a:rPr lang="ja-JP" altLang="en-US" sz="3200" b="1" dirty="0"/>
              <a:t>③中核スタッフの高齢化（世代交代の模索）</a:t>
            </a:r>
            <a:endParaRPr lang="en-US" altLang="ja-JP" sz="3200" b="1" dirty="0"/>
          </a:p>
          <a:p>
            <a:pPr algn="l"/>
            <a:r>
              <a:rPr lang="ja-JP" altLang="en-US" sz="3200" b="1" dirty="0"/>
              <a:t>④</a:t>
            </a:r>
            <a:r>
              <a:rPr kumimoji="1" lang="ja-JP" altLang="en-US" sz="3200" b="1" dirty="0"/>
              <a:t>ボランティア不足（登録ボランティア</a:t>
            </a:r>
            <a:r>
              <a:rPr kumimoji="1" lang="en-US" altLang="ja-JP" sz="3200" b="1" dirty="0"/>
              <a:t>44</a:t>
            </a:r>
            <a:r>
              <a:rPr kumimoji="1" lang="ja-JP" altLang="en-US" sz="3200" b="1" dirty="0"/>
              <a:t>名）</a:t>
            </a:r>
            <a:endParaRPr kumimoji="1" lang="en-US" altLang="ja-JP" sz="3200" b="1" dirty="0"/>
          </a:p>
          <a:p>
            <a:pPr algn="l"/>
            <a:r>
              <a:rPr lang="ja-JP" altLang="en-US" sz="3200" b="1" dirty="0"/>
              <a:t>　・</a:t>
            </a:r>
            <a:r>
              <a:rPr kumimoji="1" lang="ja-JP" altLang="en-US" sz="3200" b="1" dirty="0"/>
              <a:t>子ども対応や夕方以降のボランティア</a:t>
            </a:r>
            <a:endParaRPr kumimoji="1" lang="en-US" altLang="ja-JP" sz="3200" b="1" dirty="0"/>
          </a:p>
          <a:p>
            <a:pPr algn="l"/>
            <a:r>
              <a:rPr lang="ja-JP" altLang="en-US" sz="3200" b="1" dirty="0"/>
              <a:t>　・土日のボランティア</a:t>
            </a:r>
            <a:endParaRPr lang="en-US" altLang="ja-JP" sz="3200" b="1" dirty="0"/>
          </a:p>
          <a:p>
            <a:pPr algn="l"/>
            <a:r>
              <a:rPr kumimoji="1" lang="ja-JP" altLang="en-US" sz="3200" b="1" dirty="0"/>
              <a:t>⑤広報・会計等のスタッフ不足</a:t>
            </a:r>
            <a:endParaRPr kumimoji="1" lang="en-US" altLang="ja-JP" sz="3200" b="1" dirty="0"/>
          </a:p>
          <a:p>
            <a:pPr algn="l"/>
            <a:endParaRPr kumimoji="1" lang="en-US" altLang="ja-JP" sz="3200" dirty="0"/>
          </a:p>
          <a:p>
            <a:pPr algn="l"/>
            <a:endParaRPr kumimoji="1" lang="ja-JP" altLang="en-US" sz="3200" dirty="0"/>
          </a:p>
        </p:txBody>
      </p:sp>
      <p:sp>
        <p:nvSpPr>
          <p:cNvPr id="4" name="フッター プレースホルダー 3">
            <a:extLst>
              <a:ext uri="{FF2B5EF4-FFF2-40B4-BE49-F238E27FC236}">
                <a16:creationId xmlns:a16="http://schemas.microsoft.com/office/drawing/2014/main" id="{F10EB77A-3755-DE63-78EA-9349C4F8D91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FFD26F2-50C7-D537-1341-D38EA84D4ABA}"/>
              </a:ext>
            </a:extLst>
          </p:cNvPr>
          <p:cNvSpPr>
            <a:spLocks noGrp="1"/>
          </p:cNvSpPr>
          <p:nvPr>
            <p:ph type="sldNum" sz="quarter" idx="12"/>
          </p:nvPr>
        </p:nvSpPr>
        <p:spPr/>
        <p:txBody>
          <a:bodyPr/>
          <a:lstStyle/>
          <a:p>
            <a:fld id="{A3AF5B96-26A8-4930-9C92-BAD6D20757AD}"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332388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1A3D7-7D5C-1451-2A48-25DB2AF27018}"/>
              </a:ext>
            </a:extLst>
          </p:cNvPr>
          <p:cNvSpPr>
            <a:spLocks noGrp="1"/>
          </p:cNvSpPr>
          <p:nvPr>
            <p:ph type="ctrTitle"/>
          </p:nvPr>
        </p:nvSpPr>
        <p:spPr>
          <a:xfrm>
            <a:off x="1524000" y="596270"/>
            <a:ext cx="9144000" cy="969484"/>
          </a:xfrm>
        </p:spPr>
        <p:txBody>
          <a:bodyPr>
            <a:normAutofit/>
          </a:bodyPr>
          <a:lstStyle/>
          <a:p>
            <a:r>
              <a:rPr kumimoji="1" lang="en-US" altLang="ja-JP" sz="4800" b="1" dirty="0">
                <a:latin typeface="+mn-ea"/>
                <a:ea typeface="+mn-ea"/>
              </a:rPr>
              <a:t>2025</a:t>
            </a:r>
            <a:r>
              <a:rPr kumimoji="1" lang="ja-JP" altLang="en-US" sz="4800" b="1" dirty="0">
                <a:latin typeface="+mn-ea"/>
                <a:ea typeface="+mn-ea"/>
              </a:rPr>
              <a:t>年度及び以降の展開</a:t>
            </a:r>
          </a:p>
        </p:txBody>
      </p:sp>
      <p:sp>
        <p:nvSpPr>
          <p:cNvPr id="3" name="字幕 2">
            <a:extLst>
              <a:ext uri="{FF2B5EF4-FFF2-40B4-BE49-F238E27FC236}">
                <a16:creationId xmlns:a16="http://schemas.microsoft.com/office/drawing/2014/main" id="{4CCFACC9-75D6-7EE6-3F61-B71E9E67DE9D}"/>
              </a:ext>
            </a:extLst>
          </p:cNvPr>
          <p:cNvSpPr>
            <a:spLocks noGrp="1"/>
          </p:cNvSpPr>
          <p:nvPr>
            <p:ph type="subTitle" idx="1"/>
          </p:nvPr>
        </p:nvSpPr>
        <p:spPr>
          <a:xfrm>
            <a:off x="1524000" y="1653437"/>
            <a:ext cx="9144000" cy="4885150"/>
          </a:xfrm>
        </p:spPr>
        <p:txBody>
          <a:bodyPr>
            <a:normAutofit fontScale="92500" lnSpcReduction="10000"/>
          </a:bodyPr>
          <a:lstStyle/>
          <a:p>
            <a:pPr algn="l"/>
            <a:r>
              <a:rPr kumimoji="1" lang="ja-JP" altLang="en-US" sz="3000" b="1" dirty="0"/>
              <a:t>（１）中核メンバーの高齢化に伴い、</a:t>
            </a:r>
            <a:r>
              <a:rPr lang="ja-JP" altLang="en-US" sz="3000" b="1" dirty="0"/>
              <a:t>世代</a:t>
            </a:r>
            <a:r>
              <a:rPr kumimoji="1" lang="ja-JP" altLang="en-US" sz="3000" b="1" dirty="0"/>
              <a:t>交代を進める</a:t>
            </a:r>
            <a:endParaRPr kumimoji="1" lang="en-US" altLang="ja-JP" sz="3000" b="1" dirty="0"/>
          </a:p>
          <a:p>
            <a:pPr algn="l"/>
            <a:r>
              <a:rPr lang="ja-JP" altLang="en-US" sz="3000" dirty="0"/>
              <a:t>　・「子ども食堂」にふさわしい方（</a:t>
            </a:r>
            <a:r>
              <a:rPr lang="en-US" altLang="ja-JP" sz="3000" dirty="0"/>
              <a:t>60</a:t>
            </a:r>
            <a:r>
              <a:rPr lang="ja-JP" altLang="en-US" sz="3000" dirty="0"/>
              <a:t>歳代より若い方、</a:t>
            </a:r>
            <a:endParaRPr lang="en-US" altLang="ja-JP" sz="3000" dirty="0"/>
          </a:p>
          <a:p>
            <a:pPr algn="l"/>
            <a:r>
              <a:rPr lang="ja-JP" altLang="en-US" sz="3000" dirty="0"/>
              <a:t>　　　考え方、性格等）へシフトしていく。</a:t>
            </a:r>
            <a:endParaRPr lang="en-US" altLang="ja-JP" sz="3000" dirty="0"/>
          </a:p>
          <a:p>
            <a:pPr algn="l"/>
            <a:r>
              <a:rPr kumimoji="1" lang="ja-JP" altLang="en-US" sz="3000" b="1" dirty="0"/>
              <a:t>（２）財務体質の強化</a:t>
            </a:r>
            <a:endParaRPr kumimoji="1" lang="en-US" altLang="ja-JP" sz="3000" b="1" dirty="0"/>
          </a:p>
          <a:p>
            <a:pPr algn="l"/>
            <a:r>
              <a:rPr lang="ja-JP" altLang="en-US" sz="3000" dirty="0"/>
              <a:t>　・法人からの支援（寄付）を増やす</a:t>
            </a:r>
            <a:endParaRPr lang="en-US" altLang="ja-JP" sz="3000" dirty="0"/>
          </a:p>
          <a:p>
            <a:pPr algn="l"/>
            <a:r>
              <a:rPr kumimoji="1" lang="ja-JP" altLang="en-US" sz="3000" dirty="0"/>
              <a:t>　・</a:t>
            </a:r>
            <a:r>
              <a:rPr lang="ja-JP" altLang="en-US" sz="3000" dirty="0"/>
              <a:t>定期的な支援（寄付）を増やす</a:t>
            </a:r>
            <a:endParaRPr lang="en-US" altLang="ja-JP" sz="3000" dirty="0"/>
          </a:p>
          <a:p>
            <a:pPr algn="l"/>
            <a:r>
              <a:rPr kumimoji="1" lang="ja-JP" altLang="en-US" sz="3000" b="1" dirty="0"/>
              <a:t>（３）「子ども食堂」の対応力を上げる</a:t>
            </a:r>
            <a:endParaRPr kumimoji="1" lang="en-US" altLang="ja-JP" sz="3000" b="1" dirty="0"/>
          </a:p>
          <a:p>
            <a:pPr algn="l"/>
            <a:r>
              <a:rPr lang="ja-JP" altLang="en-US" sz="3000" dirty="0"/>
              <a:t>　・居場所の解放日を増やす、会食を増やす</a:t>
            </a:r>
            <a:endParaRPr lang="en-US" altLang="ja-JP" sz="3000" dirty="0"/>
          </a:p>
          <a:p>
            <a:pPr algn="l"/>
            <a:r>
              <a:rPr lang="ja-JP" altLang="en-US" sz="3000" b="1" dirty="0"/>
              <a:t>（４）事務局（作業）の強化</a:t>
            </a:r>
            <a:endParaRPr lang="en-US" altLang="ja-JP" sz="3000" b="1" dirty="0"/>
          </a:p>
          <a:p>
            <a:pPr algn="l"/>
            <a:r>
              <a:rPr lang="ja-JP" altLang="en-US" sz="3000" dirty="0"/>
              <a:t>　・広報（情報発信）、会計業務</a:t>
            </a:r>
            <a:endParaRPr lang="en-US" altLang="ja-JP" sz="3000" dirty="0"/>
          </a:p>
          <a:p>
            <a:pPr algn="l"/>
            <a:endParaRPr kumimoji="1" lang="ja-JP" altLang="en-US" dirty="0"/>
          </a:p>
        </p:txBody>
      </p:sp>
      <p:sp>
        <p:nvSpPr>
          <p:cNvPr id="4" name="フッター プレースホルダー 3">
            <a:extLst>
              <a:ext uri="{FF2B5EF4-FFF2-40B4-BE49-F238E27FC236}">
                <a16:creationId xmlns:a16="http://schemas.microsoft.com/office/drawing/2014/main" id="{E00352F4-D522-807C-E401-59CE49AAE04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FF171F1-6F34-EBC2-4246-BF21C475841A}"/>
              </a:ext>
            </a:extLst>
          </p:cNvPr>
          <p:cNvSpPr>
            <a:spLocks noGrp="1"/>
          </p:cNvSpPr>
          <p:nvPr>
            <p:ph type="sldNum" sz="quarter" idx="12"/>
          </p:nvPr>
        </p:nvSpPr>
        <p:spPr/>
        <p:txBody>
          <a:bodyPr/>
          <a:lstStyle/>
          <a:p>
            <a:fld id="{A3AF5B96-26A8-4930-9C92-BAD6D20757AD}" type="slidenum">
              <a:rPr kumimoji="1" lang="ja-JP" altLang="en-US" sz="2000" smtClean="0"/>
              <a:t>9</a:t>
            </a:fld>
            <a:endParaRPr kumimoji="1" lang="ja-JP" altLang="en-US" sz="2000" dirty="0"/>
          </a:p>
        </p:txBody>
      </p:sp>
    </p:spTree>
    <p:extLst>
      <p:ext uri="{BB962C8B-B14F-4D97-AF65-F5344CB8AC3E}">
        <p14:creationId xmlns:p14="http://schemas.microsoft.com/office/powerpoint/2010/main" val="11014063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1124</Words>
  <Application>Microsoft Office PowerPoint</Application>
  <PresentationFormat>ワイド画面</PresentationFormat>
  <Paragraphs>110</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子ども食堂の多世代間・多様性ある交流拠点機能の強化</vt:lpstr>
      <vt:lpstr>「まいにちおいで子ども食堂」の概要</vt:lpstr>
      <vt:lpstr>「まいにちおいで子ども食堂」のミッション</vt:lpstr>
      <vt:lpstr>子ども食堂の運営</vt:lpstr>
      <vt:lpstr>2024年度の特徴は物価の高騰</vt:lpstr>
      <vt:lpstr>2024年度子ども食堂活動の成果（数値）</vt:lpstr>
      <vt:lpstr>物価高騰への対応</vt:lpstr>
      <vt:lpstr>顕在化した課題</vt:lpstr>
      <vt:lpstr>2025年度及び以降の展開</vt:lpstr>
      <vt:lpstr>「子ども食堂」による支援の効用</vt:lpstr>
      <vt:lpstr>「子ども食堂」の様子（弁当）</vt:lpstr>
      <vt:lpstr>「子ども食堂」の様子（居場所）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重雄 武井</dc:creator>
  <cp:lastModifiedBy>方人 長谷</cp:lastModifiedBy>
  <cp:revision>37</cp:revision>
  <cp:lastPrinted>2025-05-08T05:44:14Z</cp:lastPrinted>
  <dcterms:created xsi:type="dcterms:W3CDTF">2025-05-03T12:05:10Z</dcterms:created>
  <dcterms:modified xsi:type="dcterms:W3CDTF">2025-05-12T07:10:30Z</dcterms:modified>
</cp:coreProperties>
</file>