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93" r:id="rId2"/>
    <p:sldId id="256" r:id="rId3"/>
    <p:sldId id="297" r:id="rId4"/>
    <p:sldId id="296" r:id="rId5"/>
    <p:sldId id="298" r:id="rId6"/>
    <p:sldId id="303" r:id="rId7"/>
    <p:sldId id="299" r:id="rId8"/>
    <p:sldId id="300" r:id="rId9"/>
    <p:sldId id="301" r:id="rId10"/>
    <p:sldId id="302" r:id="rId11"/>
    <p:sldId id="304" r:id="rId12"/>
    <p:sldId id="306"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9"/>
    <p:restoredTop sz="9474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DCEFE-A492-7F4A-88E9-4FBE880A9531}" type="datetimeFigureOut">
              <a:rPr kumimoji="1" lang="ja-JP" altLang="en-US" smtClean="0"/>
              <a:t>2025/5/13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B99FDC-0079-D54B-8D6D-2820C4E8C478}" type="slidenum">
              <a:rPr kumimoji="1" lang="ja-JP" altLang="en-US" smtClean="0"/>
              <a:t>‹#›</a:t>
            </a:fld>
            <a:endParaRPr kumimoji="1" lang="ja-JP" altLang="en-US"/>
          </a:p>
        </p:txBody>
      </p:sp>
    </p:spTree>
    <p:extLst>
      <p:ext uri="{BB962C8B-B14F-4D97-AF65-F5344CB8AC3E}">
        <p14:creationId xmlns:p14="http://schemas.microsoft.com/office/powerpoint/2010/main" val="28489724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0EB7375-DAC1-0844-928B-21EA8D2E1D5E}" type="slidenum">
              <a:rPr kumimoji="1" lang="ja-JP" altLang="en-US" smtClean="0"/>
              <a:t>1</a:t>
            </a:fld>
            <a:endParaRPr kumimoji="1" lang="ja-JP" altLang="en-US"/>
          </a:p>
        </p:txBody>
      </p:sp>
    </p:spTree>
    <p:extLst>
      <p:ext uri="{BB962C8B-B14F-4D97-AF65-F5344CB8AC3E}">
        <p14:creationId xmlns:p14="http://schemas.microsoft.com/office/powerpoint/2010/main" val="3726119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8B99FDC-0079-D54B-8D6D-2820C4E8C478}" type="slidenum">
              <a:rPr kumimoji="1" lang="ja-JP" altLang="en-US" smtClean="0"/>
              <a:t>8</a:t>
            </a:fld>
            <a:endParaRPr kumimoji="1" lang="ja-JP" altLang="en-US"/>
          </a:p>
        </p:txBody>
      </p:sp>
    </p:spTree>
    <p:extLst>
      <p:ext uri="{BB962C8B-B14F-4D97-AF65-F5344CB8AC3E}">
        <p14:creationId xmlns:p14="http://schemas.microsoft.com/office/powerpoint/2010/main" val="2734121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EC0877-B5EC-2877-392C-EDF1193940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C25BF26-95B3-D9EF-0A37-8137C41B2E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7EE5950-58D1-11ED-B621-8D5CC92C8D7C}"/>
              </a:ext>
            </a:extLst>
          </p:cNvPr>
          <p:cNvSpPr>
            <a:spLocks noGrp="1"/>
          </p:cNvSpPr>
          <p:nvPr>
            <p:ph type="dt" sz="half" idx="10"/>
          </p:nvPr>
        </p:nvSpPr>
        <p:spPr/>
        <p:txBody>
          <a:body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68DC203A-98A0-087C-8A6D-2FF60559E6AE}"/>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FEFB9C96-F856-C55E-394B-1F9C2229F016}"/>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424216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C8FE82-C4E0-9871-6EE2-A5A18A32263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C337B1E-333E-DA99-2E3C-88A029B3364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E681E0-FAFF-4AB0-F191-A06099D22D87}"/>
              </a:ext>
            </a:extLst>
          </p:cNvPr>
          <p:cNvSpPr>
            <a:spLocks noGrp="1"/>
          </p:cNvSpPr>
          <p:nvPr>
            <p:ph type="dt" sz="half" idx="10"/>
          </p:nvPr>
        </p:nvSpPr>
        <p:spPr/>
        <p:txBody>
          <a:body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EA048529-2F23-4224-3A2F-12E7F73C609E}"/>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45AA05CE-ECB4-1887-EB75-B95B8BD70934}"/>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1227117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E45BA4-1C65-2DB4-B3EC-3B1EEA96660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BB6E979-88B2-4000-2958-D8B23B3DA77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25CB96-3ED1-C989-7ACE-636B3D24DED6}"/>
              </a:ext>
            </a:extLst>
          </p:cNvPr>
          <p:cNvSpPr>
            <a:spLocks noGrp="1"/>
          </p:cNvSpPr>
          <p:nvPr>
            <p:ph type="dt" sz="half" idx="10"/>
          </p:nvPr>
        </p:nvSpPr>
        <p:spPr/>
        <p:txBody>
          <a:body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4B5EBA41-371A-FE61-8A0C-659A00F8CDD5}"/>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1564E965-EF42-AAD2-94F1-D395B98E5ACB}"/>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3071358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CC0E34-A4FA-4C31-C02E-6F1A74EAEB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5E467DA-ABBA-DA88-F945-8948B04D7AF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AAD4C16-61A0-8827-29F8-6BD4288C5A35}"/>
              </a:ext>
            </a:extLst>
          </p:cNvPr>
          <p:cNvSpPr>
            <a:spLocks noGrp="1"/>
          </p:cNvSpPr>
          <p:nvPr>
            <p:ph type="dt" sz="half" idx="10"/>
          </p:nvPr>
        </p:nvSpPr>
        <p:spPr/>
        <p:txBody>
          <a:body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543BC141-AB90-F344-C75A-D28E34BBBBC0}"/>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A18D26BF-44BD-7B45-65FF-E339D96C23AE}"/>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1363284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44F6F-4C9E-9AFE-5441-00D25FDA4B5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078BA0-442F-5FC2-C8D0-2D965A7701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3898B80-3EA2-F659-10B0-EC39B0995274}"/>
              </a:ext>
            </a:extLst>
          </p:cNvPr>
          <p:cNvSpPr>
            <a:spLocks noGrp="1"/>
          </p:cNvSpPr>
          <p:nvPr>
            <p:ph type="dt" sz="half" idx="10"/>
          </p:nvPr>
        </p:nvSpPr>
        <p:spPr/>
        <p:txBody>
          <a:body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32E71C8D-9A39-8227-F83B-EA6341B3120D}"/>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4106E0A8-5E1B-DF78-D13F-E2A1C9C5E6C7}"/>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91379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669957-D1EE-8CC9-DF8C-391500844C0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B267DED-9955-9306-CF23-7F6E8758A0A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D5E2EE4-6FDE-AE62-1F1C-25452B443F6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636A44D-EA59-E79A-D421-90D88FAB9EF6}"/>
              </a:ext>
            </a:extLst>
          </p:cNvPr>
          <p:cNvSpPr>
            <a:spLocks noGrp="1"/>
          </p:cNvSpPr>
          <p:nvPr>
            <p:ph type="dt" sz="half" idx="10"/>
          </p:nvPr>
        </p:nvSpPr>
        <p:spPr/>
        <p:txBody>
          <a:bodyPr/>
          <a:lstStyle/>
          <a:p>
            <a:r>
              <a:rPr kumimoji="1" lang="en-US" altLang="ja-JP"/>
              <a:t>2025/5/17</a:t>
            </a:r>
            <a:endParaRPr kumimoji="1" lang="ja-JP" altLang="en-US"/>
          </a:p>
        </p:txBody>
      </p:sp>
      <p:sp>
        <p:nvSpPr>
          <p:cNvPr id="6" name="フッター プレースホルダー 5">
            <a:extLst>
              <a:ext uri="{FF2B5EF4-FFF2-40B4-BE49-F238E27FC236}">
                <a16:creationId xmlns:a16="http://schemas.microsoft.com/office/drawing/2014/main" id="{C3B8F2F9-C328-F1D5-2B57-A8CF0FCF4FE6}"/>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7" name="スライド番号プレースホルダー 6">
            <a:extLst>
              <a:ext uri="{FF2B5EF4-FFF2-40B4-BE49-F238E27FC236}">
                <a16:creationId xmlns:a16="http://schemas.microsoft.com/office/drawing/2014/main" id="{83FB310E-F720-50DA-6929-E00D38BC241C}"/>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23646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9FA29A-48FC-D268-E99E-927AC5023F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BAE5DB-8BD2-4612-B840-1892F16AFA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BF931B0-70B6-57E7-A62E-9150FCA50A2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2879C29-DDBD-DA59-6CD7-4A0C80099C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D4BF476-BE7B-2E4E-7D9B-EE92D40CE18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5ADCD58-AE33-68B6-3037-E21E77C5B95B}"/>
              </a:ext>
            </a:extLst>
          </p:cNvPr>
          <p:cNvSpPr>
            <a:spLocks noGrp="1"/>
          </p:cNvSpPr>
          <p:nvPr>
            <p:ph type="dt" sz="half" idx="10"/>
          </p:nvPr>
        </p:nvSpPr>
        <p:spPr/>
        <p:txBody>
          <a:bodyPr/>
          <a:lstStyle/>
          <a:p>
            <a:r>
              <a:rPr kumimoji="1" lang="en-US" altLang="ja-JP"/>
              <a:t>2025/5/17</a:t>
            </a:r>
            <a:endParaRPr kumimoji="1" lang="ja-JP" altLang="en-US"/>
          </a:p>
        </p:txBody>
      </p:sp>
      <p:sp>
        <p:nvSpPr>
          <p:cNvPr id="8" name="フッター プレースホルダー 7">
            <a:extLst>
              <a:ext uri="{FF2B5EF4-FFF2-40B4-BE49-F238E27FC236}">
                <a16:creationId xmlns:a16="http://schemas.microsoft.com/office/drawing/2014/main" id="{5DC61E85-D5D8-AB46-4878-33147D4F4164}"/>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9" name="スライド番号プレースホルダー 8">
            <a:extLst>
              <a:ext uri="{FF2B5EF4-FFF2-40B4-BE49-F238E27FC236}">
                <a16:creationId xmlns:a16="http://schemas.microsoft.com/office/drawing/2014/main" id="{4DC845CC-228E-8FBD-C79F-9ADE15249C00}"/>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887221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F73B4F-03F5-3B26-CC79-4F26BF6AA93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6500358-71B3-2ABD-1808-30268A992CC4}"/>
              </a:ext>
            </a:extLst>
          </p:cNvPr>
          <p:cNvSpPr>
            <a:spLocks noGrp="1"/>
          </p:cNvSpPr>
          <p:nvPr>
            <p:ph type="dt" sz="half" idx="10"/>
          </p:nvPr>
        </p:nvSpPr>
        <p:spPr/>
        <p:txBody>
          <a:bodyPr/>
          <a:lstStyle/>
          <a:p>
            <a:r>
              <a:rPr kumimoji="1" lang="en-US" altLang="ja-JP"/>
              <a:t>2025/5/17</a:t>
            </a:r>
            <a:endParaRPr kumimoji="1" lang="ja-JP" altLang="en-US"/>
          </a:p>
        </p:txBody>
      </p:sp>
      <p:sp>
        <p:nvSpPr>
          <p:cNvPr id="4" name="フッター プレースホルダー 3">
            <a:extLst>
              <a:ext uri="{FF2B5EF4-FFF2-40B4-BE49-F238E27FC236}">
                <a16:creationId xmlns:a16="http://schemas.microsoft.com/office/drawing/2014/main" id="{8BDF3B1B-EC38-7142-02B2-A24A1E050037}"/>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5" name="スライド番号プレースホルダー 4">
            <a:extLst>
              <a:ext uri="{FF2B5EF4-FFF2-40B4-BE49-F238E27FC236}">
                <a16:creationId xmlns:a16="http://schemas.microsoft.com/office/drawing/2014/main" id="{1C4325EA-346A-BD90-EE32-94CE6605DF45}"/>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140008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D3983C4-75C3-D66E-FCFC-BF45542C0378}"/>
              </a:ext>
            </a:extLst>
          </p:cNvPr>
          <p:cNvSpPr>
            <a:spLocks noGrp="1"/>
          </p:cNvSpPr>
          <p:nvPr>
            <p:ph type="dt" sz="half" idx="10"/>
          </p:nvPr>
        </p:nvSpPr>
        <p:spPr/>
        <p:txBody>
          <a:bodyPr/>
          <a:lstStyle/>
          <a:p>
            <a:r>
              <a:rPr kumimoji="1" lang="en-US" altLang="ja-JP"/>
              <a:t>2025/5/17</a:t>
            </a:r>
            <a:endParaRPr kumimoji="1" lang="ja-JP" altLang="en-US"/>
          </a:p>
        </p:txBody>
      </p:sp>
      <p:sp>
        <p:nvSpPr>
          <p:cNvPr id="3" name="フッター プレースホルダー 2">
            <a:extLst>
              <a:ext uri="{FF2B5EF4-FFF2-40B4-BE49-F238E27FC236}">
                <a16:creationId xmlns:a16="http://schemas.microsoft.com/office/drawing/2014/main" id="{6F9914E4-1CF1-ACE6-8BA9-F73FE5C9D706}"/>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4" name="スライド番号プレースホルダー 3">
            <a:extLst>
              <a:ext uri="{FF2B5EF4-FFF2-40B4-BE49-F238E27FC236}">
                <a16:creationId xmlns:a16="http://schemas.microsoft.com/office/drawing/2014/main" id="{00F8BB2C-48F0-9BFD-9D13-9D4C697C09BD}"/>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664827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3454F6-FC7F-F8C8-843F-6E0C12C73AB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D8225F-97FC-CC6A-150C-1338B4909D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3F20A97-0541-8882-8DBF-0F4D9989DC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3ED6C5A-AEB5-DBF5-962B-0A41F6970794}"/>
              </a:ext>
            </a:extLst>
          </p:cNvPr>
          <p:cNvSpPr>
            <a:spLocks noGrp="1"/>
          </p:cNvSpPr>
          <p:nvPr>
            <p:ph type="dt" sz="half" idx="10"/>
          </p:nvPr>
        </p:nvSpPr>
        <p:spPr/>
        <p:txBody>
          <a:bodyPr/>
          <a:lstStyle/>
          <a:p>
            <a:r>
              <a:rPr kumimoji="1" lang="en-US" altLang="ja-JP"/>
              <a:t>2025/5/17</a:t>
            </a:r>
            <a:endParaRPr kumimoji="1" lang="ja-JP" altLang="en-US"/>
          </a:p>
        </p:txBody>
      </p:sp>
      <p:sp>
        <p:nvSpPr>
          <p:cNvPr id="6" name="フッター プレースホルダー 5">
            <a:extLst>
              <a:ext uri="{FF2B5EF4-FFF2-40B4-BE49-F238E27FC236}">
                <a16:creationId xmlns:a16="http://schemas.microsoft.com/office/drawing/2014/main" id="{FD8DA49F-8379-5143-C485-301B9D3C337F}"/>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7" name="スライド番号プレースホルダー 6">
            <a:extLst>
              <a:ext uri="{FF2B5EF4-FFF2-40B4-BE49-F238E27FC236}">
                <a16:creationId xmlns:a16="http://schemas.microsoft.com/office/drawing/2014/main" id="{DCA50037-BE2D-C1B8-45ED-0BDF6545B75F}"/>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677353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81FDBC-27AB-07B2-9BB5-E3B2155BCF2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141AC07-5AF8-482B-9A58-95F16B61CB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3A32096-C999-3CF0-78C8-9165985D37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16F0F12-4A1D-E480-631B-E7FA1499B9A0}"/>
              </a:ext>
            </a:extLst>
          </p:cNvPr>
          <p:cNvSpPr>
            <a:spLocks noGrp="1"/>
          </p:cNvSpPr>
          <p:nvPr>
            <p:ph type="dt" sz="half" idx="10"/>
          </p:nvPr>
        </p:nvSpPr>
        <p:spPr/>
        <p:txBody>
          <a:bodyPr/>
          <a:lstStyle/>
          <a:p>
            <a:r>
              <a:rPr kumimoji="1" lang="en-US" altLang="ja-JP"/>
              <a:t>2025/5/17</a:t>
            </a:r>
            <a:endParaRPr kumimoji="1" lang="ja-JP" altLang="en-US"/>
          </a:p>
        </p:txBody>
      </p:sp>
      <p:sp>
        <p:nvSpPr>
          <p:cNvPr id="6" name="フッター プレースホルダー 5">
            <a:extLst>
              <a:ext uri="{FF2B5EF4-FFF2-40B4-BE49-F238E27FC236}">
                <a16:creationId xmlns:a16="http://schemas.microsoft.com/office/drawing/2014/main" id="{3AC4E020-E6F2-B405-F20C-40190E460543}"/>
              </a:ext>
            </a:extLst>
          </p:cNvPr>
          <p:cNvSpPr>
            <a:spLocks noGrp="1"/>
          </p:cNvSpPr>
          <p:nvPr>
            <p:ph type="ftr" sz="quarter" idx="11"/>
          </p:nvPr>
        </p:nvSpPr>
        <p:spPr/>
        <p:txBody>
          <a:body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7" name="スライド番号プレースホルダー 6">
            <a:extLst>
              <a:ext uri="{FF2B5EF4-FFF2-40B4-BE49-F238E27FC236}">
                <a16:creationId xmlns:a16="http://schemas.microsoft.com/office/drawing/2014/main" id="{41756633-14E1-174E-B289-BF55E1BB3F35}"/>
              </a:ext>
            </a:extLst>
          </p:cNvPr>
          <p:cNvSpPr>
            <a:spLocks noGrp="1"/>
          </p:cNvSpPr>
          <p:nvPr>
            <p:ph type="sldNum" sz="quarter" idx="12"/>
          </p:nvPr>
        </p:nvSpPr>
        <p:spPr/>
        <p:txBody>
          <a:body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4239505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F1A5FC3-00C0-96AE-B8C8-3A1C20468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ADD7AF-505A-92CB-AFEC-D1E6218A3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D74AED-BB51-940D-84C5-35BFA206B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2025/5/17</a:t>
            </a:r>
            <a:endParaRPr kumimoji="1" lang="ja-JP" altLang="en-US"/>
          </a:p>
        </p:txBody>
      </p:sp>
      <p:sp>
        <p:nvSpPr>
          <p:cNvPr id="5" name="フッター プレースホルダー 4">
            <a:extLst>
              <a:ext uri="{FF2B5EF4-FFF2-40B4-BE49-F238E27FC236}">
                <a16:creationId xmlns:a16="http://schemas.microsoft.com/office/drawing/2014/main" id="{CBE86270-A0E5-8E4D-E7D0-863CF2C8D7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特定非営利活動法人 </a:t>
            </a:r>
            <a:r>
              <a:rPr kumimoji="1" lang="en" altLang="ja-JP"/>
              <a:t>Education in Ourselves </a:t>
            </a:r>
            <a:r>
              <a:rPr kumimoji="1" lang="ja-JP" altLang="en-US"/>
              <a:t>教育を軸に子どもの成長を考えるフォーラム</a:t>
            </a:r>
          </a:p>
        </p:txBody>
      </p:sp>
      <p:sp>
        <p:nvSpPr>
          <p:cNvPr id="6" name="スライド番号プレースホルダー 5">
            <a:extLst>
              <a:ext uri="{FF2B5EF4-FFF2-40B4-BE49-F238E27FC236}">
                <a16:creationId xmlns:a16="http://schemas.microsoft.com/office/drawing/2014/main" id="{1AE23BF1-CD89-23AF-C5F2-8CA7E0CE7A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F23A70-0BCC-854A-9083-14A5457E2B0E}" type="slidenum">
              <a:rPr kumimoji="1" lang="ja-JP" altLang="en-US" smtClean="0"/>
              <a:t>‹#›</a:t>
            </a:fld>
            <a:endParaRPr kumimoji="1" lang="ja-JP" altLang="en-US"/>
          </a:p>
        </p:txBody>
      </p:sp>
    </p:spTree>
    <p:extLst>
      <p:ext uri="{BB962C8B-B14F-4D97-AF65-F5344CB8AC3E}">
        <p14:creationId xmlns:p14="http://schemas.microsoft.com/office/powerpoint/2010/main" val="2692948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E5B9689-F3ED-CD43-B289-F8A962091F8C}"/>
              </a:ext>
            </a:extLst>
          </p:cNvPr>
          <p:cNvSpPr txBox="1"/>
          <p:nvPr/>
        </p:nvSpPr>
        <p:spPr>
          <a:xfrm>
            <a:off x="1305019" y="0"/>
            <a:ext cx="9273203" cy="369332"/>
          </a:xfrm>
          <a:prstGeom prst="rect">
            <a:avLst/>
          </a:prstGeom>
          <a:solidFill>
            <a:schemeClr val="accent3">
              <a:lumMod val="20000"/>
              <a:lumOff val="80000"/>
              <a:alpha val="3000"/>
            </a:schemeClr>
          </a:solidFill>
        </p:spPr>
        <p:txBody>
          <a:bodyPr wrap="square" rtlCol="0">
            <a:spAutoFit/>
          </a:bodyPr>
          <a:lstStyle/>
          <a:p>
            <a:endParaRPr lang="ja-JP" altLang="en-US"/>
          </a:p>
        </p:txBody>
      </p:sp>
      <p:sp>
        <p:nvSpPr>
          <p:cNvPr id="5" name="タイトル 1">
            <a:extLst>
              <a:ext uri="{FF2B5EF4-FFF2-40B4-BE49-F238E27FC236}">
                <a16:creationId xmlns:a16="http://schemas.microsoft.com/office/drawing/2014/main" id="{6F9D6AE5-E948-4045-AD26-F32AB13459EF}"/>
              </a:ext>
            </a:extLst>
          </p:cNvPr>
          <p:cNvSpPr txBox="1">
            <a:spLocks noChangeAspect="1"/>
          </p:cNvSpPr>
          <p:nvPr/>
        </p:nvSpPr>
        <p:spPr>
          <a:xfrm>
            <a:off x="0" y="1"/>
            <a:ext cx="12192000" cy="6858000"/>
          </a:xfrm>
          <a:prstGeom prst="rect">
            <a:avLst/>
          </a:prstGeom>
          <a:solidFill>
            <a:schemeClr val="accent4">
              <a:alpha val="18000"/>
            </a:schemeClr>
          </a:solidFill>
          <a:ln>
            <a:solidFill>
              <a:schemeClr val="bg2">
                <a:lumMod val="90000"/>
              </a:schemeClr>
            </a:solidFill>
          </a:ln>
        </p:spPr>
        <p:txBody>
          <a:bodyPr/>
          <a:lstStyle>
            <a:lvl1pPr algn="l" defTabSz="685800" rtl="0" eaLnBrk="1" latinLnBrk="0" hangingPunct="1">
              <a:lnSpc>
                <a:spcPct val="90000"/>
              </a:lnSpc>
              <a:spcBef>
                <a:spcPct val="0"/>
              </a:spcBef>
              <a:buNone/>
              <a:defRPr kumimoji="1" sz="5100" kern="1200" cap="all" spc="150" baseline="0">
                <a:solidFill>
                  <a:schemeClr val="tx2"/>
                </a:solidFill>
                <a:latin typeface="+mj-lt"/>
                <a:ea typeface="+mj-ea"/>
                <a:cs typeface="+mj-cs"/>
              </a:defRPr>
            </a:lvl1pPr>
          </a:lstStyle>
          <a:p>
            <a:pPr algn="ctr"/>
            <a:endParaRPr lang="en-US" altLang="ja-JP" sz="4800" b="1" spc="0" dirty="0">
              <a:solidFill>
                <a:srgbClr val="FFC000">
                  <a:alpha val="85000"/>
                </a:srgbClr>
              </a:solidFill>
              <a:latin typeface="Yu Gothic" panose="020B0400000000000000" pitchFamily="34" charset="-128"/>
              <a:ea typeface="Yu Gothic" panose="020B0400000000000000" pitchFamily="34" charset="-128"/>
            </a:endParaRPr>
          </a:p>
          <a:p>
            <a:pPr algn="ctr"/>
            <a:endParaRPr lang="en-US" altLang="ja-JP" sz="4800" spc="0" dirty="0">
              <a:solidFill>
                <a:schemeClr val="tx2">
                  <a:lumMod val="50000"/>
                  <a:lumOff val="50000"/>
                  <a:alpha val="85000"/>
                </a:schemeClr>
              </a:solidFill>
              <a:latin typeface="Yu Gothic" panose="020B0400000000000000" pitchFamily="34" charset="-128"/>
              <a:ea typeface="Yu Gothic" panose="020B0400000000000000" pitchFamily="34" charset="-128"/>
            </a:endParaRPr>
          </a:p>
          <a:p>
            <a:pPr algn="ctr"/>
            <a:endParaRPr lang="en-US" altLang="ja-JP" sz="4800" spc="0" dirty="0">
              <a:solidFill>
                <a:schemeClr val="tx2">
                  <a:lumMod val="50000"/>
                  <a:lumOff val="50000"/>
                  <a:alpha val="85000"/>
                </a:schemeClr>
              </a:solidFill>
              <a:latin typeface="Yu Gothic" panose="020B0400000000000000" pitchFamily="34" charset="-128"/>
              <a:ea typeface="Yu Gothic" panose="020B0400000000000000" pitchFamily="34" charset="-128"/>
            </a:endParaRPr>
          </a:p>
          <a:p>
            <a:pPr algn="ctr"/>
            <a:br>
              <a:rPr lang="en-US" altLang="ja-JP" sz="4800" b="1" spc="0" dirty="0">
                <a:solidFill>
                  <a:srgbClr val="FFC000"/>
                </a:solidFill>
                <a:latin typeface="Yu Gothic" panose="020B0400000000000000" pitchFamily="34" charset="-128"/>
                <a:ea typeface="Yu Gothic" panose="020B0400000000000000" pitchFamily="34" charset="-128"/>
              </a:rPr>
            </a:br>
            <a:br>
              <a:rPr lang="en-US" altLang="ja-JP" sz="4800" spc="0" dirty="0">
                <a:solidFill>
                  <a:schemeClr val="bg1">
                    <a:alpha val="85000"/>
                  </a:schemeClr>
                </a:solidFill>
                <a:latin typeface="Yu Gothic" panose="020B0400000000000000" pitchFamily="34" charset="-128"/>
                <a:ea typeface="Yu Gothic" panose="020B0400000000000000" pitchFamily="34" charset="-128"/>
              </a:rPr>
            </a:br>
            <a:endParaRPr lang="ja-JP" altLang="en-US" sz="4800" spc="0">
              <a:solidFill>
                <a:schemeClr val="bg1">
                  <a:alpha val="85000"/>
                </a:schemeClr>
              </a:solidFill>
              <a:latin typeface="Yu Gothic" panose="020B0400000000000000" pitchFamily="34" charset="-128"/>
              <a:ea typeface="Yu Gothic" panose="020B0400000000000000" pitchFamily="34" charset="-128"/>
            </a:endParaRPr>
          </a:p>
        </p:txBody>
      </p:sp>
      <p:sp>
        <p:nvSpPr>
          <p:cNvPr id="3" name="角丸四角形 2">
            <a:extLst>
              <a:ext uri="{FF2B5EF4-FFF2-40B4-BE49-F238E27FC236}">
                <a16:creationId xmlns:a16="http://schemas.microsoft.com/office/drawing/2014/main" id="{EBDA865B-EB91-C647-B8C8-2B8DE19EA56B}"/>
              </a:ext>
            </a:extLst>
          </p:cNvPr>
          <p:cNvSpPr/>
          <p:nvPr/>
        </p:nvSpPr>
        <p:spPr>
          <a:xfrm>
            <a:off x="4070444" y="1248073"/>
            <a:ext cx="4322617" cy="3669475"/>
          </a:xfrm>
          <a:prstGeom prst="roundRect">
            <a:avLst/>
          </a:prstGeom>
          <a:solidFill>
            <a:schemeClr val="accent1">
              <a:lumMod val="40000"/>
              <a:lumOff val="6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31D6AD75-2A21-2D49-8A92-60392CF8AA3B}"/>
              </a:ext>
            </a:extLst>
          </p:cNvPr>
          <p:cNvSpPr txBox="1">
            <a:spLocks/>
          </p:cNvSpPr>
          <p:nvPr/>
        </p:nvSpPr>
        <p:spPr>
          <a:xfrm>
            <a:off x="2363134" y="1425500"/>
            <a:ext cx="7737231" cy="4007002"/>
          </a:xfrm>
          <a:prstGeom prst="rect">
            <a:avLst/>
          </a:prstGeom>
        </p:spPr>
        <p:txBody>
          <a:bodyPr/>
          <a:lstStyle>
            <a:lvl1pPr algn="l" defTabSz="685800" rtl="0" eaLnBrk="1" latinLnBrk="0" hangingPunct="1">
              <a:lnSpc>
                <a:spcPct val="90000"/>
              </a:lnSpc>
              <a:spcBef>
                <a:spcPct val="0"/>
              </a:spcBef>
              <a:buNone/>
              <a:defRPr kumimoji="1" sz="5100" kern="1200" cap="all" spc="150" baseline="0">
                <a:solidFill>
                  <a:schemeClr val="tx2"/>
                </a:solidFill>
                <a:latin typeface="+mj-lt"/>
                <a:ea typeface="+mj-ea"/>
                <a:cs typeface="+mj-cs"/>
              </a:defRPr>
            </a:lvl1pPr>
          </a:lstStyle>
          <a:p>
            <a:pPr algn="ctr"/>
            <a:r>
              <a:rPr lang="ja-JP" altLang="en-US" sz="5400" b="1" spc="600">
                <a:solidFill>
                  <a:srgbClr val="00B0F0"/>
                </a:solidFill>
                <a:latin typeface="HGPSoeiKakugothicUB" panose="020B0900000000000000" pitchFamily="34" charset="-128"/>
                <a:ea typeface="HGPSoeiKakugothicUB" panose="020B0900000000000000" pitchFamily="34" charset="-128"/>
              </a:rPr>
              <a:t>発達障害児</a:t>
            </a:r>
            <a:r>
              <a:rPr lang="ja-JP" altLang="en-US" sz="4000" b="1" spc="600">
                <a:solidFill>
                  <a:srgbClr val="00B0F0"/>
                </a:solidFill>
                <a:latin typeface="HGPSoeiKakugothicUB" panose="020B0900000000000000" pitchFamily="34" charset="-128"/>
                <a:ea typeface="HGPSoeiKakugothicUB" panose="020B0900000000000000" pitchFamily="34" charset="-128"/>
              </a:rPr>
              <a:t>への</a:t>
            </a:r>
            <a:endParaRPr lang="en-US" altLang="ja-JP" sz="4000" b="1" spc="600" dirty="0">
              <a:solidFill>
                <a:srgbClr val="00B0F0"/>
              </a:solidFill>
              <a:latin typeface="HGPSoeiKakugothicUB" panose="020B0900000000000000" pitchFamily="34" charset="-128"/>
              <a:ea typeface="HGPSoeiKakugothicUB" panose="020B0900000000000000" pitchFamily="34" charset="-128"/>
            </a:endParaRPr>
          </a:p>
          <a:p>
            <a:pPr algn="ctr"/>
            <a:r>
              <a:rPr lang="ja-JP" altLang="en-US" sz="5400" b="1" spc="600">
                <a:solidFill>
                  <a:srgbClr val="00B0F0"/>
                </a:solidFill>
                <a:latin typeface="HGPSoeiKakugothicUB" panose="020B0900000000000000" pitchFamily="34" charset="-128"/>
                <a:ea typeface="HGPSoeiKakugothicUB" panose="020B0900000000000000" pitchFamily="34" charset="-128"/>
              </a:rPr>
              <a:t>接し方・教え方</a:t>
            </a:r>
            <a:r>
              <a:rPr lang="ja-JP" altLang="en-US" sz="4000" b="1" spc="600">
                <a:solidFill>
                  <a:srgbClr val="00B0F0"/>
                </a:solidFill>
                <a:latin typeface="HGPSoeiKakugothicUB" panose="020B0900000000000000" pitchFamily="34" charset="-128"/>
                <a:ea typeface="HGPSoeiKakugothicUB" panose="020B0900000000000000" pitchFamily="34" charset="-128"/>
              </a:rPr>
              <a:t>を</a:t>
            </a:r>
            <a:endParaRPr lang="en-US" altLang="ja-JP" sz="4000" b="1" spc="600" dirty="0">
              <a:solidFill>
                <a:srgbClr val="00B0F0"/>
              </a:solidFill>
              <a:latin typeface="HGPSoeiKakugothicUB" panose="020B0900000000000000" pitchFamily="34" charset="-128"/>
              <a:ea typeface="HGPSoeiKakugothicUB" panose="020B0900000000000000" pitchFamily="34" charset="-128"/>
            </a:endParaRPr>
          </a:p>
          <a:p>
            <a:pPr algn="ctr"/>
            <a:r>
              <a:rPr lang="ja-JP" altLang="en-US" sz="5400" b="1" spc="600">
                <a:solidFill>
                  <a:srgbClr val="0070C0"/>
                </a:solidFill>
                <a:latin typeface="HGPSoeiKakugothicUB" panose="020B0900000000000000" pitchFamily="34" charset="-128"/>
                <a:ea typeface="HGPSoeiKakugothicUB" panose="020B0900000000000000" pitchFamily="34" charset="-128"/>
              </a:rPr>
              <a:t>学校関係者</a:t>
            </a:r>
            <a:r>
              <a:rPr lang="ja-JP" altLang="en-US" sz="4000" b="1" spc="600">
                <a:solidFill>
                  <a:srgbClr val="0070C0"/>
                </a:solidFill>
                <a:latin typeface="HGPSoeiKakugothicUB" panose="020B0900000000000000" pitchFamily="34" charset="-128"/>
                <a:ea typeface="HGPSoeiKakugothicUB" panose="020B0900000000000000" pitchFamily="34" charset="-128"/>
              </a:rPr>
              <a:t>と一緒に</a:t>
            </a:r>
            <a:endParaRPr lang="en-US" altLang="ja-JP" sz="4000" b="1" spc="600" dirty="0">
              <a:solidFill>
                <a:srgbClr val="0070C0"/>
              </a:solidFill>
              <a:latin typeface="HGPSoeiKakugothicUB" panose="020B0900000000000000" pitchFamily="34" charset="-128"/>
              <a:ea typeface="HGPSoeiKakugothicUB" panose="020B0900000000000000" pitchFamily="34" charset="-128"/>
            </a:endParaRPr>
          </a:p>
          <a:p>
            <a:pPr algn="ctr"/>
            <a:r>
              <a:rPr lang="ja-JP" altLang="en-US" sz="4000" b="1" spc="600">
                <a:solidFill>
                  <a:srgbClr val="0070C0"/>
                </a:solidFill>
                <a:latin typeface="HGPSoeiKakugothicUB" panose="020B0900000000000000" pitchFamily="34" charset="-128"/>
                <a:ea typeface="HGPSoeiKakugothicUB" panose="020B0900000000000000" pitchFamily="34" charset="-128"/>
              </a:rPr>
              <a:t>探る</a:t>
            </a:r>
            <a:r>
              <a:rPr lang="ja-JP" altLang="en-US" sz="5400" b="1" spc="600">
                <a:solidFill>
                  <a:srgbClr val="0070C0"/>
                </a:solidFill>
                <a:latin typeface="HGPSoeiKakugothicUB" panose="020B0900000000000000" pitchFamily="34" charset="-128"/>
                <a:ea typeface="HGPSoeiKakugothicUB" panose="020B0900000000000000" pitchFamily="34" charset="-128"/>
              </a:rPr>
              <a:t>研修会</a:t>
            </a:r>
            <a:endParaRPr lang="en-US" altLang="ja-JP" sz="5400" b="1" spc="600" dirty="0">
              <a:solidFill>
                <a:srgbClr val="0070C0"/>
              </a:solidFill>
              <a:latin typeface="HGPSoeiKakugothicUB" panose="020B0900000000000000" pitchFamily="34" charset="-128"/>
              <a:ea typeface="HGPSoeiKakugothicUB" panose="020B0900000000000000" pitchFamily="34" charset="-128"/>
            </a:endParaRPr>
          </a:p>
          <a:p>
            <a:pPr algn="ctr"/>
            <a:br>
              <a:rPr lang="en-US" altLang="ja-JP" sz="3200" b="1" spc="600" dirty="0">
                <a:solidFill>
                  <a:srgbClr val="0070C0"/>
                </a:solidFill>
                <a:latin typeface="HGPSoeiKakugothicUB" panose="020B0900000000000000" pitchFamily="34" charset="-128"/>
                <a:ea typeface="HGPSoeiKakugothicUB" panose="020B0900000000000000" pitchFamily="34" charset="-128"/>
              </a:rPr>
            </a:br>
            <a:br>
              <a:rPr lang="en-US" altLang="ja-JP" sz="3200" b="1" spc="600" dirty="0">
                <a:solidFill>
                  <a:srgbClr val="FFC000"/>
                </a:solidFill>
                <a:latin typeface="HGPSoeiKakugothicUB" panose="020B0900000000000000" pitchFamily="34" charset="-128"/>
                <a:ea typeface="HGPSoeiKakugothicUB" panose="020B0900000000000000" pitchFamily="34" charset="-128"/>
              </a:rPr>
            </a:br>
            <a:br>
              <a:rPr lang="en-US" altLang="ja-JP" sz="3200" b="1" spc="600" dirty="0">
                <a:solidFill>
                  <a:srgbClr val="002060"/>
                </a:solidFill>
                <a:latin typeface="HGPSoeiKakugothicUB" panose="020B0900000000000000" pitchFamily="34" charset="-128"/>
                <a:ea typeface="HGPSoeiKakugothicUB" panose="020B0900000000000000" pitchFamily="34" charset="-128"/>
              </a:rPr>
            </a:br>
            <a:br>
              <a:rPr lang="en-US" altLang="ja-JP" sz="3200" b="1" spc="600" dirty="0">
                <a:solidFill>
                  <a:srgbClr val="FFC000"/>
                </a:solidFill>
                <a:latin typeface="HGPSoeiKakugothicUB" panose="020B0900000000000000" pitchFamily="34" charset="-128"/>
                <a:ea typeface="HGPSoeiKakugothicUB" panose="020B0900000000000000" pitchFamily="34" charset="-128"/>
              </a:rPr>
            </a:br>
            <a:endParaRPr lang="ja-JP" altLang="en-US" sz="6000" b="1" spc="600">
              <a:solidFill>
                <a:srgbClr val="0070C0"/>
              </a:solidFill>
              <a:latin typeface="HGPSoeiKakugothicUB" panose="020B0900000000000000" pitchFamily="34" charset="-128"/>
              <a:ea typeface="HGPSoeiKakugothicUB" panose="020B0900000000000000" pitchFamily="34" charset="-128"/>
            </a:endParaRPr>
          </a:p>
        </p:txBody>
      </p:sp>
      <p:sp>
        <p:nvSpPr>
          <p:cNvPr id="7" name="字幕 2">
            <a:extLst>
              <a:ext uri="{FF2B5EF4-FFF2-40B4-BE49-F238E27FC236}">
                <a16:creationId xmlns:a16="http://schemas.microsoft.com/office/drawing/2014/main" id="{4A8E67F3-4C30-3C42-AF93-0DDF2E605FAE}"/>
              </a:ext>
            </a:extLst>
          </p:cNvPr>
          <p:cNvSpPr txBox="1">
            <a:spLocks/>
          </p:cNvSpPr>
          <p:nvPr/>
        </p:nvSpPr>
        <p:spPr>
          <a:xfrm>
            <a:off x="3214735" y="5123753"/>
            <a:ext cx="6034030" cy="1382491"/>
          </a:xfrm>
          <a:prstGeom prst="rect">
            <a:avLst/>
          </a:prstGeom>
        </p:spPr>
        <p:txBody>
          <a:bodyPr>
            <a:normAutofit/>
          </a:bodyPr>
          <a:lst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kumimoji="1"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kumimoji="1"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kumimoji="1"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kumimoji="1"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kumimoji="1"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kumimoji="1"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kumimoji="1"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kumimoji="1"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kumimoji="1" sz="1400" kern="1200" baseline="0">
                <a:solidFill>
                  <a:schemeClr val="tx1">
                    <a:lumMod val="65000"/>
                    <a:lumOff val="35000"/>
                  </a:schemeClr>
                </a:solidFill>
                <a:latin typeface="+mn-lt"/>
                <a:ea typeface="+mn-ea"/>
                <a:cs typeface="+mn-cs"/>
              </a:defRPr>
            </a:lvl9pPr>
          </a:lstStyle>
          <a:p>
            <a:pPr marL="0" indent="0" algn="ctr">
              <a:buNone/>
            </a:pPr>
            <a:r>
              <a:rPr lang="ja-JP" altLang="en-US" sz="1050" b="1">
                <a:solidFill>
                  <a:srgbClr val="FF0000"/>
                </a:solidFill>
                <a:latin typeface="Yu Gothic" panose="020B0400000000000000" pitchFamily="34" charset="-128"/>
                <a:ea typeface="Yu Gothic" panose="020B0400000000000000" pitchFamily="34" charset="-128"/>
              </a:rPr>
              <a:t>特定非営利活動法人</a:t>
            </a:r>
            <a:endParaRPr lang="en-US" altLang="ja-JP" sz="1050" b="1" dirty="0">
              <a:solidFill>
                <a:srgbClr val="FF0000"/>
              </a:solidFill>
              <a:latin typeface="Yu Gothic" panose="020B0400000000000000" pitchFamily="34" charset="-128"/>
              <a:ea typeface="Yu Gothic" panose="020B0400000000000000" pitchFamily="34" charset="-128"/>
            </a:endParaRPr>
          </a:p>
          <a:p>
            <a:pPr marL="0" indent="0" algn="ctr">
              <a:buNone/>
            </a:pPr>
            <a:r>
              <a:rPr lang="ja-JP" altLang="en-US" sz="1050" b="1">
                <a:solidFill>
                  <a:srgbClr val="00B050"/>
                </a:solidFill>
                <a:latin typeface="Yu Gothic" panose="020B0400000000000000" pitchFamily="34" charset="-128"/>
                <a:ea typeface="Yu Gothic" panose="020B0400000000000000" pitchFamily="34" charset="-128"/>
              </a:rPr>
              <a:t> </a:t>
            </a:r>
            <a:r>
              <a:rPr lang="en-US" altLang="ja-JP" sz="1050" b="1" dirty="0">
                <a:solidFill>
                  <a:srgbClr val="92D050"/>
                </a:solidFill>
                <a:latin typeface="Yu Gothic" panose="020B0400000000000000" pitchFamily="34" charset="-128"/>
                <a:ea typeface="Yu Gothic" panose="020B0400000000000000" pitchFamily="34" charset="-128"/>
              </a:rPr>
              <a:t>Education in Ourselves</a:t>
            </a:r>
            <a:r>
              <a:rPr lang="en-US" altLang="ja-JP" sz="1050" dirty="0">
                <a:solidFill>
                  <a:srgbClr val="92D050"/>
                </a:solidFill>
                <a:latin typeface="Yu Gothic" panose="020B0400000000000000" pitchFamily="34" charset="-128"/>
                <a:ea typeface="Yu Gothic" panose="020B0400000000000000" pitchFamily="34" charset="-128"/>
              </a:rPr>
              <a:t> </a:t>
            </a:r>
          </a:p>
          <a:p>
            <a:pPr marL="0" indent="0" algn="ctr">
              <a:buNone/>
            </a:pPr>
            <a:r>
              <a:rPr lang="ja-JP" altLang="en-US" sz="1600" b="1">
                <a:solidFill>
                  <a:srgbClr val="00B050"/>
                </a:solidFill>
                <a:latin typeface="Yu Gothic" panose="020B0400000000000000" pitchFamily="34" charset="-128"/>
                <a:ea typeface="Yu Gothic" panose="020B0400000000000000" pitchFamily="34" charset="-128"/>
              </a:rPr>
              <a:t>教育を軸に子どもの成長を考えるフォーラム</a:t>
            </a:r>
            <a:endParaRPr lang="en-US" altLang="ja-JP" sz="1600" b="1" dirty="0">
              <a:solidFill>
                <a:srgbClr val="00B050"/>
              </a:solidFill>
              <a:latin typeface="Yu Gothic" panose="020B0400000000000000" pitchFamily="34" charset="-128"/>
              <a:ea typeface="Yu Gothic" panose="020B0400000000000000" pitchFamily="34" charset="-128"/>
            </a:endParaRPr>
          </a:p>
          <a:p>
            <a:pPr marL="0" indent="0" algn="ctr">
              <a:buNone/>
            </a:pPr>
            <a:endParaRPr lang="en-US" altLang="ja-JP" sz="1200" b="1" dirty="0">
              <a:solidFill>
                <a:srgbClr val="FF0000"/>
              </a:solidFill>
              <a:latin typeface="Yu Gothic" panose="020B0400000000000000" pitchFamily="34" charset="-128"/>
              <a:ea typeface="Yu Gothic" panose="020B0400000000000000" pitchFamily="34" charset="-128"/>
            </a:endParaRPr>
          </a:p>
        </p:txBody>
      </p:sp>
      <p:sp>
        <p:nvSpPr>
          <p:cNvPr id="8" name="円/楕円 7">
            <a:extLst>
              <a:ext uri="{FF2B5EF4-FFF2-40B4-BE49-F238E27FC236}">
                <a16:creationId xmlns:a16="http://schemas.microsoft.com/office/drawing/2014/main" id="{4FC0BB6B-CC1F-8C4C-BB5F-B5E855E68C17}"/>
              </a:ext>
            </a:extLst>
          </p:cNvPr>
          <p:cNvSpPr/>
          <p:nvPr/>
        </p:nvSpPr>
        <p:spPr>
          <a:xfrm>
            <a:off x="1258809" y="1350953"/>
            <a:ext cx="1440000" cy="144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bg1">
                    <a:lumMod val="85000"/>
                  </a:schemeClr>
                </a:solidFill>
                <a:latin typeface="HGPSoeiKakugothicUB" panose="020B0900000000000000" pitchFamily="34" charset="-128"/>
                <a:ea typeface="HGPSoeiKakugothicUB" panose="020B0900000000000000" pitchFamily="34" charset="-128"/>
              </a:rPr>
              <a:t>草の根事業育成助成</a:t>
            </a:r>
            <a:endParaRPr lang="en-US" altLang="ja-JP" sz="1200" dirty="0">
              <a:solidFill>
                <a:schemeClr val="bg1">
                  <a:lumMod val="85000"/>
                </a:schemeClr>
              </a:solidFill>
              <a:latin typeface="HGPSoeiKakugothicUB" panose="020B0900000000000000" pitchFamily="34" charset="-128"/>
              <a:ea typeface="HGPSoeiKakugothicUB" panose="020B0900000000000000" pitchFamily="34" charset="-128"/>
            </a:endParaRPr>
          </a:p>
          <a:p>
            <a:pPr algn="ctr"/>
            <a:r>
              <a:rPr lang="ja-JP" altLang="en-US" sz="1100">
                <a:solidFill>
                  <a:schemeClr val="bg1">
                    <a:lumMod val="85000"/>
                  </a:schemeClr>
                </a:solidFill>
                <a:latin typeface="HGPSoeiKakugothicUB" panose="020B0900000000000000" pitchFamily="34" charset="-128"/>
                <a:ea typeface="HGPSoeiKakugothicUB" panose="020B0900000000000000" pitchFamily="34" charset="-128"/>
              </a:rPr>
              <a:t>■</a:t>
            </a:r>
            <a:endParaRPr lang="en-US" altLang="ja-JP" sz="1100" dirty="0">
              <a:solidFill>
                <a:schemeClr val="bg1">
                  <a:lumMod val="85000"/>
                </a:schemeClr>
              </a:solidFill>
              <a:latin typeface="HGPSoeiKakugothicUB" panose="020B0900000000000000" pitchFamily="34" charset="-128"/>
              <a:ea typeface="HGPSoeiKakugothicUB" panose="020B0900000000000000" pitchFamily="34" charset="-128"/>
            </a:endParaRPr>
          </a:p>
          <a:p>
            <a:pPr algn="ctr"/>
            <a:r>
              <a:rPr lang="ja-JP" altLang="en-US" sz="1400">
                <a:solidFill>
                  <a:srgbClr val="92D050"/>
                </a:solidFill>
                <a:latin typeface="HGPSoeiKakugothicUB" panose="020B0900000000000000" pitchFamily="34" charset="-128"/>
                <a:ea typeface="HGPSoeiKakugothicUB" panose="020B0900000000000000" pitchFamily="34" charset="-128"/>
              </a:rPr>
              <a:t>報</a:t>
            </a:r>
            <a:r>
              <a:rPr lang="en-US" altLang="ja-JP" sz="1400" dirty="0">
                <a:solidFill>
                  <a:srgbClr val="92D050"/>
                </a:solidFill>
                <a:latin typeface="HGPSoeiKakugothicUB" panose="020B0900000000000000" pitchFamily="34" charset="-128"/>
                <a:ea typeface="HGPSoeiKakugothicUB" panose="020B0900000000000000" pitchFamily="34" charset="-128"/>
              </a:rPr>
              <a:t> </a:t>
            </a:r>
            <a:r>
              <a:rPr lang="ja-JP" altLang="en-US" sz="1400">
                <a:solidFill>
                  <a:srgbClr val="92D050"/>
                </a:solidFill>
                <a:latin typeface="HGPSoeiKakugothicUB" panose="020B0900000000000000" pitchFamily="34" charset="-128"/>
                <a:ea typeface="HGPSoeiKakugothicUB" panose="020B0900000000000000" pitchFamily="34" charset="-128"/>
              </a:rPr>
              <a:t>告</a:t>
            </a:r>
            <a:endParaRPr lang="en-US" altLang="ja-JP" sz="1400" dirty="0">
              <a:solidFill>
                <a:srgbClr val="92D050"/>
              </a:solidFill>
              <a:latin typeface="HGPSoeiKakugothicUB" panose="020B0900000000000000" pitchFamily="34" charset="-128"/>
              <a:ea typeface="HGPSoeiKakugothicUB" panose="020B0900000000000000" pitchFamily="34" charset="-128"/>
            </a:endParaRPr>
          </a:p>
          <a:p>
            <a:pPr algn="ctr"/>
            <a:endParaRPr lang="en-US" altLang="ja-JP" sz="1400" dirty="0">
              <a:solidFill>
                <a:srgbClr val="92D050"/>
              </a:solidFill>
              <a:latin typeface="HGPSoeiKakugothicUB" panose="020B0900000000000000" pitchFamily="34" charset="-128"/>
              <a:ea typeface="HGPSoeiKakugothicUB" panose="020B0900000000000000" pitchFamily="34" charset="-128"/>
            </a:endParaRPr>
          </a:p>
          <a:p>
            <a:pPr algn="ctr"/>
            <a:r>
              <a:rPr lang="en-US" altLang="ja-JP" sz="1050" dirty="0">
                <a:solidFill>
                  <a:schemeClr val="tx1">
                    <a:lumMod val="65000"/>
                    <a:lumOff val="35000"/>
                  </a:schemeClr>
                </a:solidFill>
                <a:latin typeface="HGPSoeiKakugothicUB" panose="020B0900000000000000" pitchFamily="34" charset="-128"/>
                <a:ea typeface="HGPSoeiKakugothicUB" panose="020B0900000000000000" pitchFamily="34" charset="-128"/>
              </a:rPr>
              <a:t>2025</a:t>
            </a:r>
            <a:r>
              <a:rPr lang="ja-JP" altLang="en-US" sz="1050">
                <a:solidFill>
                  <a:schemeClr val="tx1">
                    <a:lumMod val="65000"/>
                    <a:lumOff val="35000"/>
                  </a:schemeClr>
                </a:solidFill>
                <a:latin typeface="HGPSoeiKakugothicUB" panose="020B0900000000000000" pitchFamily="34" charset="-128"/>
                <a:ea typeface="HGPSoeiKakugothicUB" panose="020B0900000000000000" pitchFamily="34" charset="-128"/>
              </a:rPr>
              <a:t>年</a:t>
            </a:r>
            <a:r>
              <a:rPr lang="en-US" altLang="ja-JP" sz="1050" dirty="0">
                <a:solidFill>
                  <a:schemeClr val="tx1">
                    <a:lumMod val="65000"/>
                    <a:lumOff val="35000"/>
                  </a:schemeClr>
                </a:solidFill>
                <a:latin typeface="HGPSoeiKakugothicUB" panose="020B0900000000000000" pitchFamily="34" charset="-128"/>
                <a:ea typeface="HGPSoeiKakugothicUB" panose="020B0900000000000000" pitchFamily="34" charset="-128"/>
              </a:rPr>
              <a:t>5</a:t>
            </a:r>
            <a:r>
              <a:rPr lang="ja-JP" altLang="en-US" sz="1050">
                <a:solidFill>
                  <a:schemeClr val="tx1">
                    <a:lumMod val="65000"/>
                    <a:lumOff val="35000"/>
                  </a:schemeClr>
                </a:solidFill>
                <a:latin typeface="HGPSoeiKakugothicUB" panose="020B0900000000000000" pitchFamily="34" charset="-128"/>
                <a:ea typeface="HGPSoeiKakugothicUB" panose="020B0900000000000000" pitchFamily="34" charset="-128"/>
              </a:rPr>
              <a:t>月</a:t>
            </a:r>
          </a:p>
        </p:txBody>
      </p:sp>
      <p:sp>
        <p:nvSpPr>
          <p:cNvPr id="10" name="スライド番号プレースホルダー 9">
            <a:extLst>
              <a:ext uri="{FF2B5EF4-FFF2-40B4-BE49-F238E27FC236}">
                <a16:creationId xmlns:a16="http://schemas.microsoft.com/office/drawing/2014/main" id="{55C8A2BB-AFAD-18BE-76F9-D2D1AB74B171}"/>
              </a:ext>
            </a:extLst>
          </p:cNvPr>
          <p:cNvSpPr>
            <a:spLocks noGrp="1"/>
          </p:cNvSpPr>
          <p:nvPr>
            <p:ph type="sldNum" sz="quarter" idx="12"/>
          </p:nvPr>
        </p:nvSpPr>
        <p:spPr/>
        <p:txBody>
          <a:bodyPr/>
          <a:lstStyle/>
          <a:p>
            <a:fld id="{2DF23A70-0BCC-854A-9083-14A5457E2B0E}" type="slidenum">
              <a:rPr kumimoji="1" lang="ja-JP" altLang="en-US" smtClean="0"/>
              <a:t>1</a:t>
            </a:fld>
            <a:endParaRPr kumimoji="1" lang="ja-JP" altLang="en-US"/>
          </a:p>
        </p:txBody>
      </p:sp>
    </p:spTree>
    <p:extLst>
      <p:ext uri="{BB962C8B-B14F-4D97-AF65-F5344CB8AC3E}">
        <p14:creationId xmlns:p14="http://schemas.microsoft.com/office/powerpoint/2010/main" val="184387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39523-A185-8C1F-B5D8-5554BF7DAFA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31B867F-80DF-53AB-B5EB-41BBF6223BA7}"/>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活動を通してのメッセージ</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907335B2-08C5-F636-F2AF-F4BD89F61EEB}"/>
              </a:ext>
            </a:extLst>
          </p:cNvPr>
          <p:cNvSpPr>
            <a:spLocks noGrp="1"/>
          </p:cNvSpPr>
          <p:nvPr>
            <p:ph type="subTitle" idx="1"/>
          </p:nvPr>
        </p:nvSpPr>
        <p:spPr>
          <a:xfrm>
            <a:off x="1524000" y="1589314"/>
            <a:ext cx="9144000" cy="4735285"/>
          </a:xfrm>
        </p:spPr>
        <p:txBody>
          <a:bodyPr>
            <a:noAutofit/>
          </a:bodyPr>
          <a:lstStyle/>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l">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1</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）発達障害児であっても、将来、穏やかな社会生活を送れるよう、学校現場で社会性をきちん</a:t>
            </a: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l">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と教えていく必要があり、学校関係者はそのノウハウを学ぶこと</a:t>
            </a:r>
          </a:p>
          <a:p>
            <a:pPr algn="l">
              <a:buNone/>
            </a:pP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l"/>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latin typeface="Yu Gothic" panose="020B0400000000000000" pitchFamily="34" charset="-128"/>
                <a:ea typeface="Yu Gothic" panose="020B0400000000000000" pitchFamily="34" charset="-128"/>
                <a:cs typeface="Times New Roman" panose="02020603050405020304" pitchFamily="18" charset="0"/>
              </a:rPr>
              <a:t>2</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a:t>
            </a:r>
            <a:r>
              <a:rPr lang="ja-JP" altLang="en-US" sz="1600" b="1" kern="100">
                <a:latin typeface="Yu Gothic" panose="020B0400000000000000" pitchFamily="34" charset="-128"/>
                <a:ea typeface="Yu Gothic" panose="020B0400000000000000" pitchFamily="34" charset="-128"/>
                <a:cs typeface="ＭＳ ゴシック" panose="020B0609070205080204" pitchFamily="49" charset="-128"/>
              </a:rPr>
              <a:t>その第一歩は、</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挨拶や返事、文字を丁寧に書く</a:t>
            </a:r>
            <a:r>
              <a:rPr lang="ja-JP" altLang="en-US" sz="1600" b="1" kern="100">
                <a:latin typeface="Yu Gothic" panose="020B0400000000000000" pitchFamily="34" charset="-128"/>
                <a:ea typeface="Yu Gothic" panose="020B0400000000000000" pitchFamily="34" charset="-128"/>
                <a:cs typeface="Times New Roman" panose="02020603050405020304" pitchFamily="18" charset="0"/>
              </a:rPr>
              <a:t>などの</a:t>
            </a:r>
            <a:r>
              <a:rPr lang="ja-JP" altLang="ja-JP" sz="1600" b="1" kern="100">
                <a:latin typeface="Yu Gothic" panose="020B0400000000000000" pitchFamily="34" charset="-128"/>
                <a:ea typeface="Yu Gothic" panose="020B0400000000000000" pitchFamily="34" charset="-128"/>
                <a:cs typeface="ＭＳ ゴシック" panose="020B0609070205080204" pitchFamily="49" charset="-128"/>
              </a:rPr>
              <a:t>基本的な学習面の指導を徹底すること</a:t>
            </a:r>
            <a:endParaRPr lang="ja-JP" altLang="ja-JP" sz="1600" b="1" kern="100">
              <a:latin typeface="Yu Gothic" panose="020B0400000000000000" pitchFamily="34" charset="-128"/>
              <a:ea typeface="Yu Gothic" panose="020B0400000000000000" pitchFamily="34" charset="-128"/>
              <a:cs typeface="Times New Roman" panose="02020603050405020304" pitchFamily="18" charset="0"/>
            </a:endParaRPr>
          </a:p>
          <a:p>
            <a:pPr algn="l">
              <a:buNone/>
            </a:pP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l"/>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latin typeface="Yu Gothic" panose="020B0400000000000000" pitchFamily="34" charset="-128"/>
                <a:ea typeface="Yu Gothic" panose="020B0400000000000000" pitchFamily="34" charset="-128"/>
                <a:cs typeface="Times New Roman" panose="02020603050405020304" pitchFamily="18" charset="0"/>
              </a:rPr>
              <a:t>3</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a:t>
            </a:r>
            <a:r>
              <a:rPr lang="ja-JP" altLang="ja-JP" sz="1600" b="1" kern="100">
                <a:latin typeface="Yu Gothic" panose="020B0400000000000000" pitchFamily="34" charset="-128"/>
                <a:ea typeface="Yu Gothic" panose="020B0400000000000000" pitchFamily="34" charset="-128"/>
                <a:cs typeface="Apple Color Emoji" pitchFamily="2" charset="0"/>
              </a:rPr>
              <a:t>個々</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の教師がバラバラの対応をするのではなく、</a:t>
            </a:r>
            <a:r>
              <a:rPr lang="ja-JP" altLang="ja-JP" sz="1600" b="1" kern="100">
                <a:latin typeface="Yu Gothic" panose="020B0400000000000000" pitchFamily="34" charset="-128"/>
                <a:ea typeface="Yu Gothic" panose="020B0400000000000000" pitchFamily="34" charset="-128"/>
                <a:cs typeface="ＭＳ ゴシック" panose="020B0609070205080204" pitchFamily="49" charset="-128"/>
              </a:rPr>
              <a:t>学校全体で共通理解を図って同一歩調でブ</a:t>
            </a:r>
            <a:endParaRPr lang="en-US" altLang="ja-JP" sz="1600" b="1" kern="100" dirty="0">
              <a:latin typeface="Yu Gothic" panose="020B0400000000000000" pitchFamily="34" charset="-128"/>
              <a:ea typeface="Yu Gothic" panose="020B0400000000000000" pitchFamily="34" charset="-128"/>
              <a:cs typeface="ＭＳ ゴシック" panose="020B0609070205080204" pitchFamily="49" charset="-128"/>
            </a:endParaRPr>
          </a:p>
          <a:p>
            <a:pPr algn="l"/>
            <a:r>
              <a:rPr lang="ja-JP" altLang="ja-JP" sz="1600" b="1" kern="100">
                <a:latin typeface="Yu Gothic" panose="020B0400000000000000" pitchFamily="34" charset="-128"/>
                <a:ea typeface="Yu Gothic" panose="020B0400000000000000" pitchFamily="34" charset="-128"/>
                <a:cs typeface="ＭＳ ゴシック" panose="020B0609070205080204" pitchFamily="49" charset="-128"/>
              </a:rPr>
              <a:t>レない指導していくことが大切</a:t>
            </a:r>
            <a:r>
              <a:rPr lang="ja-JP" altLang="en-US" sz="1600" b="1" kern="100">
                <a:latin typeface="Yu Gothic" panose="020B0400000000000000" pitchFamily="34" charset="-128"/>
                <a:ea typeface="Yu Gothic" panose="020B0400000000000000" pitchFamily="34" charset="-128"/>
                <a:cs typeface="ＭＳ ゴシック" panose="020B0609070205080204" pitchFamily="49" charset="-128"/>
              </a:rPr>
              <a:t>であり、効果的</a:t>
            </a:r>
            <a:endParaRPr lang="ja-JP" altLang="ja-JP" sz="1600" b="1" kern="100">
              <a:latin typeface="Yu Gothic" panose="020B0400000000000000" pitchFamily="34" charset="-128"/>
              <a:ea typeface="Yu Gothic" panose="020B0400000000000000" pitchFamily="34" charset="-128"/>
              <a:cs typeface="Times New Roman" panose="02020603050405020304" pitchFamily="18" charset="0"/>
            </a:endParaRPr>
          </a:p>
          <a:p>
            <a:pPr algn="l"/>
            <a:endParaRPr lang="en-US" altLang="ja-JP" sz="1600" b="1" kern="100" dirty="0">
              <a:latin typeface="Yu Gothic" panose="020B0400000000000000" pitchFamily="34" charset="-128"/>
              <a:ea typeface="Yu Gothic" panose="020B0400000000000000" pitchFamily="34" charset="-128"/>
              <a:cs typeface="Times New Roman" panose="02020603050405020304" pitchFamily="18" charset="0"/>
            </a:endParaRPr>
          </a:p>
          <a:p>
            <a:pPr algn="l">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4</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）ネックとなっているのが「発達障害児＝特別な子ども」という捉え方</a:t>
            </a:r>
            <a:r>
              <a:rPr lang="ja-JP" altLang="en-US" sz="1600" b="1" kern="100">
                <a:latin typeface="Yu Gothic" panose="020B0400000000000000" pitchFamily="34" charset="-128"/>
                <a:ea typeface="Yu Gothic" panose="020B0400000000000000" pitchFamily="34" charset="-128"/>
                <a:cs typeface="Times New Roman" panose="02020603050405020304" pitchFamily="18" charset="0"/>
              </a:rPr>
              <a:t>。</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1600" b="1" kern="100">
                <a:effectLst/>
                <a:latin typeface="Yu Gothic" panose="020B0400000000000000" pitchFamily="34" charset="-128"/>
                <a:ea typeface="Yu Gothic" panose="020B0400000000000000" pitchFamily="34" charset="-128"/>
                <a:cs typeface="ＭＳ ゴシック" panose="020B0609070205080204" pitchFamily="49" charset="-128"/>
              </a:rPr>
              <a:t>無理をさせるから</a:t>
            </a:r>
            <a:endParaRPr lang="en-US" altLang="ja-JP" sz="1600" b="1" kern="100" dirty="0">
              <a:effectLst/>
              <a:latin typeface="Yu Gothic" panose="020B0400000000000000" pitchFamily="34" charset="-128"/>
              <a:ea typeface="Yu Gothic" panose="020B0400000000000000" pitchFamily="34" charset="-128"/>
              <a:cs typeface="ＭＳ ゴシック" panose="020B0609070205080204" pitchFamily="49" charset="-128"/>
            </a:endParaRPr>
          </a:p>
          <a:p>
            <a:pPr algn="l">
              <a:buNone/>
            </a:pPr>
            <a:r>
              <a:rPr lang="ja-JP" altLang="ja-JP" sz="1600" b="1" kern="100">
                <a:effectLst/>
                <a:latin typeface="Yu Gothic" panose="020B0400000000000000" pitchFamily="34" charset="-128"/>
                <a:ea typeface="Yu Gothic" panose="020B0400000000000000" pitchFamily="34" charset="-128"/>
                <a:cs typeface="ＭＳ ゴシック" panose="020B0609070205080204" pitchFamily="49" charset="-128"/>
              </a:rPr>
              <a:t>こそ、子ども本人は頑張るし努力するし伸びていくのではないか</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」という保護者（精神科医）の声</a:t>
            </a: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l">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に学校関係者はもっと耳を傾け、対応するべき</a:t>
            </a:r>
          </a:p>
          <a:p>
            <a:pPr algn="l">
              <a:buNone/>
            </a:pP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l"/>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5</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1600" b="1" kern="100">
                <a:effectLst/>
                <a:latin typeface="Yu Gothic" panose="020B0400000000000000" pitchFamily="34" charset="-128"/>
                <a:ea typeface="Yu Gothic" panose="020B0400000000000000" pitchFamily="34" charset="-128"/>
                <a:cs typeface="ＭＳ ゴシック" panose="020B0609070205080204" pitchFamily="49" charset="-128"/>
              </a:rPr>
              <a:t>学校と保護者</a:t>
            </a:r>
            <a:r>
              <a:rPr lang="ja-JP" altLang="en-US" sz="1600" b="1" kern="100">
                <a:effectLst/>
                <a:latin typeface="Yu Gothic" panose="020B0400000000000000" pitchFamily="34" charset="-128"/>
                <a:ea typeface="Yu Gothic" panose="020B0400000000000000" pitchFamily="34" charset="-128"/>
                <a:cs typeface="ＭＳ ゴシック" panose="020B0609070205080204" pitchFamily="49" charset="-128"/>
              </a:rPr>
              <a:t>は車の両輪。そ</a:t>
            </a:r>
            <a:r>
              <a:rPr lang="ja-JP" altLang="ja-JP" sz="1600" b="1" kern="100">
                <a:effectLst/>
                <a:latin typeface="Yu Gothic" panose="020B0400000000000000" pitchFamily="34" charset="-128"/>
                <a:ea typeface="Yu Gothic" panose="020B0400000000000000" pitchFamily="34" charset="-128"/>
                <a:cs typeface="ＭＳ ゴシック" panose="020B0609070205080204" pitchFamily="49" charset="-128"/>
              </a:rPr>
              <a:t>の信頼関係をしっかり構築すること</a:t>
            </a:r>
            <a:r>
              <a:rPr lang="ja-JP" altLang="en-US" sz="1600" b="1" kern="100">
                <a:effectLst/>
                <a:latin typeface="Yu Gothic" panose="020B0400000000000000" pitchFamily="34" charset="-128"/>
                <a:ea typeface="Yu Gothic" panose="020B0400000000000000" pitchFamily="34" charset="-128"/>
                <a:cs typeface="ＭＳ ゴシック" panose="020B0609070205080204" pitchFamily="49" charset="-128"/>
              </a:rPr>
              <a:t>が重要</a:t>
            </a:r>
            <a:endPar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D12DFB13-30AA-339C-96AF-3D3ED429BB79}"/>
              </a:ext>
            </a:extLst>
          </p:cNvPr>
          <p:cNvSpPr>
            <a:spLocks noGrp="1"/>
          </p:cNvSpPr>
          <p:nvPr>
            <p:ph type="sldNum" sz="quarter" idx="12"/>
          </p:nvPr>
        </p:nvSpPr>
        <p:spPr/>
        <p:txBody>
          <a:bodyPr/>
          <a:lstStyle/>
          <a:p>
            <a:fld id="{2DF23A70-0BCC-854A-9083-14A5457E2B0E}" type="slidenum">
              <a:rPr kumimoji="1" lang="ja-JP" altLang="en-US" smtClean="0"/>
              <a:t>10</a:t>
            </a:fld>
            <a:endParaRPr kumimoji="1" lang="ja-JP" altLang="en-US"/>
          </a:p>
        </p:txBody>
      </p:sp>
    </p:spTree>
    <p:extLst>
      <p:ext uri="{BB962C8B-B14F-4D97-AF65-F5344CB8AC3E}">
        <p14:creationId xmlns:p14="http://schemas.microsoft.com/office/powerpoint/2010/main" val="2184159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3EC0-DF0B-4799-4ED0-96F3F5B775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CCF3B78-551A-CBE9-21F9-E4F3E1DC8AB1}"/>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 </a:t>
            </a:r>
            <a:r>
              <a:rPr kumimoji="1" lang="ja-JP" altLang="en-US" sz="2000" b="1">
                <a:solidFill>
                  <a:schemeClr val="accent2"/>
                </a:solidFill>
                <a:latin typeface="Yu Mincho Demibold" panose="02020400000000000000" pitchFamily="18" charset="-128"/>
                <a:ea typeface="Yu Mincho Demibold" panose="02020400000000000000" pitchFamily="18" charset="-128"/>
              </a:rPr>
              <a:t>自己評価・今後の課題</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F15ABB4C-08B1-0247-199F-060BCDEF9643}"/>
              </a:ext>
            </a:extLst>
          </p:cNvPr>
          <p:cNvSpPr>
            <a:spLocks noGrp="1"/>
          </p:cNvSpPr>
          <p:nvPr>
            <p:ph type="subTitle" idx="1"/>
          </p:nvPr>
        </p:nvSpPr>
        <p:spPr>
          <a:xfrm>
            <a:off x="1524000" y="1589315"/>
            <a:ext cx="9144000" cy="4451890"/>
          </a:xfrm>
        </p:spPr>
        <p:txBody>
          <a:bodyPr>
            <a:noAutofit/>
          </a:bodyPr>
          <a:lstStyle/>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r>
              <a:rPr lang="ja-JP" altLang="ja-JP" sz="20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sz="20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自己評価</a:t>
            </a:r>
            <a:r>
              <a:rPr lang="ja-JP" altLang="ja-JP" sz="20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a:t>
            </a:r>
          </a:p>
          <a:p>
            <a:pPr algn="just">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2</a:t>
            </a:r>
            <a:r>
              <a:rPr lang="ja-JP" altLang="en-US" sz="1600" b="1" kern="100">
                <a:effectLst/>
                <a:latin typeface="Yu Gothic" panose="020B0400000000000000" pitchFamily="34" charset="-128"/>
                <a:ea typeface="Yu Gothic" panose="020B0400000000000000" pitchFamily="34" charset="-128"/>
                <a:cs typeface="Times New Roman" panose="02020603050405020304" pitchFamily="18" charset="0"/>
              </a:rPr>
              <a:t>時間半という</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時間的な制約はあったものの、参加者間で予想以上に活発な話し合いが行われ、</a:t>
            </a: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評価も高かった（</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23</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通のアンケート回答のうち、「次回も参加したい」が</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11</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人／</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48%</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、「で</a:t>
            </a: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きるだけ参加したい」が</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10</a:t>
            </a:r>
            <a:r>
              <a:rPr lang="ja-JP" altLang="ja-JP" sz="1600" b="1" kern="100">
                <a:effectLst/>
                <a:latin typeface="Yu Gothic" panose="020B0400000000000000" pitchFamily="34" charset="-128"/>
                <a:ea typeface="Yu Gothic" panose="020B0400000000000000" pitchFamily="34" charset="-128"/>
                <a:cs typeface="Times New Roman" panose="02020603050405020304" pitchFamily="18" charset="0"/>
              </a:rPr>
              <a:t>人／</a:t>
            </a:r>
            <a:r>
              <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rPr>
              <a:t>43%</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、無記入が</a:t>
            </a:r>
            <a:r>
              <a:rPr lang="en-US" altLang="ja-JP" sz="1600" b="1" kern="100" dirty="0">
                <a:latin typeface="Yu Gothic" panose="020B0400000000000000" pitchFamily="34" charset="-128"/>
                <a:ea typeface="Yu Gothic" panose="020B0400000000000000" pitchFamily="34" charset="-128"/>
                <a:cs typeface="Times New Roman" panose="02020603050405020304" pitchFamily="18" charset="0"/>
              </a:rPr>
              <a:t>2</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人／</a:t>
            </a:r>
            <a:r>
              <a:rPr lang="en-US" altLang="ja-JP" sz="1600" b="1" kern="100" dirty="0">
                <a:latin typeface="Yu Gothic" panose="020B0400000000000000" pitchFamily="34" charset="-128"/>
                <a:ea typeface="Yu Gothic" panose="020B0400000000000000" pitchFamily="34" charset="-128"/>
                <a:cs typeface="Times New Roman" panose="02020603050405020304" pitchFamily="18" charset="0"/>
              </a:rPr>
              <a:t>9%</a:t>
            </a:r>
            <a:r>
              <a:rPr lang="ja-JP" altLang="ja-JP" sz="1600" b="1" kern="100">
                <a:latin typeface="Yu Gothic" panose="020B0400000000000000" pitchFamily="34" charset="-128"/>
                <a:ea typeface="Yu Gothic" panose="020B0400000000000000" pitchFamily="34" charset="-128"/>
                <a:cs typeface="Times New Roman" panose="02020603050405020304" pitchFamily="18" charset="0"/>
              </a:rPr>
              <a:t>）</a:t>
            </a:r>
          </a:p>
          <a:p>
            <a:pPr algn="just">
              <a:buNone/>
            </a:pPr>
            <a:endParaRPr lang="en-US" altLang="ja-JP" sz="1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0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【今後の課題】</a:t>
            </a:r>
          </a:p>
          <a:p>
            <a:pPr algn="just">
              <a:buNone/>
            </a:pP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・参加者間の話し合いを</a:t>
            </a:r>
            <a:r>
              <a:rPr lang="ja-JP" altLang="en-US" sz="1600" b="1" kern="100">
                <a:effectLst/>
                <a:latin typeface="游明朝" panose="02020400000000000000" pitchFamily="18" charset="-128"/>
                <a:ea typeface="Yu Gothic" panose="020B0400000000000000" pitchFamily="34" charset="-128"/>
                <a:cs typeface="Times New Roman" panose="02020603050405020304" pitchFamily="18" charset="0"/>
              </a:rPr>
              <a:t>踏まえ</a:t>
            </a: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、より活発な議論につなげ、テーマを深く掘り下げる</a:t>
            </a:r>
            <a:r>
              <a:rPr lang="ja-JP" altLang="en-US" sz="1600" b="1" kern="100">
                <a:effectLst/>
                <a:latin typeface="游明朝" panose="02020400000000000000" pitchFamily="18" charset="-128"/>
                <a:ea typeface="Yu Gothic" panose="020B0400000000000000" pitchFamily="34" charset="-128"/>
                <a:cs typeface="Times New Roman" panose="02020603050405020304" pitchFamily="18" charset="0"/>
              </a:rPr>
              <a:t>こと</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・当日話し合われた内容やアンケート内容をわかりやすくまとめて参加者などへ報告する</a:t>
            </a:r>
            <a:r>
              <a:rPr lang="ja-JP" altLang="en-US" sz="1600" b="1" kern="100">
                <a:effectLst/>
                <a:latin typeface="游明朝" panose="02020400000000000000" pitchFamily="18" charset="-128"/>
                <a:ea typeface="Yu Gothic" panose="020B0400000000000000" pitchFamily="34" charset="-128"/>
                <a:cs typeface="Times New Roman" panose="02020603050405020304" pitchFamily="18" charset="0"/>
              </a:rPr>
              <a:t>こと</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・より多くの方へ告知する方法を探</a:t>
            </a:r>
            <a:r>
              <a:rPr lang="ja-JP" altLang="en-US" sz="1600" b="1" kern="100">
                <a:effectLst/>
                <a:latin typeface="游明朝" panose="02020400000000000000" pitchFamily="18" charset="-128"/>
                <a:ea typeface="Yu Gothic" panose="020B0400000000000000" pitchFamily="34" charset="-128"/>
                <a:cs typeface="Times New Roman" panose="02020603050405020304" pitchFamily="18" charset="0"/>
              </a:rPr>
              <a:t>りながら</a:t>
            </a:r>
            <a:r>
              <a:rPr lang="ja-JP" altLang="en-US" sz="1600" b="1" kern="100">
                <a:latin typeface="游明朝" panose="02020400000000000000" pitchFamily="18" charset="-128"/>
                <a:ea typeface="Yu Gothic" panose="020B0400000000000000" pitchFamily="34" charset="-128"/>
                <a:cs typeface="Times New Roman" panose="02020603050405020304" pitchFamily="18" charset="0"/>
              </a:rPr>
              <a:t>、</a:t>
            </a: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この問題で悩んでいるより多くの方に参加し、議論</a:t>
            </a:r>
            <a:endParaRPr lang="en-US" altLang="ja-JP" sz="16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buNone/>
            </a:pPr>
            <a:r>
              <a:rPr lang="ja-JP" altLang="ja-JP" sz="1600" b="1" kern="100">
                <a:effectLst/>
                <a:latin typeface="游明朝" panose="02020400000000000000" pitchFamily="18" charset="-128"/>
                <a:ea typeface="Yu Gothic" panose="020B0400000000000000" pitchFamily="34" charset="-128"/>
                <a:cs typeface="Times New Roman" panose="02020603050405020304" pitchFamily="18" charset="0"/>
              </a:rPr>
              <a:t>に加わってもらうこと</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kumimoji="1" lang="ja-JP" altLang="en-US" sz="1400"/>
          </a:p>
        </p:txBody>
      </p:sp>
      <p:sp>
        <p:nvSpPr>
          <p:cNvPr id="4" name="スライド番号プレースホルダー 3">
            <a:extLst>
              <a:ext uri="{FF2B5EF4-FFF2-40B4-BE49-F238E27FC236}">
                <a16:creationId xmlns:a16="http://schemas.microsoft.com/office/drawing/2014/main" id="{F65498A2-0E9B-963B-45B6-8BFC30BC1062}"/>
              </a:ext>
            </a:extLst>
          </p:cNvPr>
          <p:cNvSpPr>
            <a:spLocks noGrp="1"/>
          </p:cNvSpPr>
          <p:nvPr>
            <p:ph type="sldNum" sz="quarter" idx="12"/>
          </p:nvPr>
        </p:nvSpPr>
        <p:spPr/>
        <p:txBody>
          <a:bodyPr/>
          <a:lstStyle/>
          <a:p>
            <a:fld id="{2DF23A70-0BCC-854A-9083-14A5457E2B0E}" type="slidenum">
              <a:rPr kumimoji="1" lang="ja-JP" altLang="en-US" smtClean="0"/>
              <a:t>11</a:t>
            </a:fld>
            <a:endParaRPr kumimoji="1" lang="ja-JP" altLang="en-US"/>
          </a:p>
        </p:txBody>
      </p:sp>
    </p:spTree>
    <p:extLst>
      <p:ext uri="{BB962C8B-B14F-4D97-AF65-F5344CB8AC3E}">
        <p14:creationId xmlns:p14="http://schemas.microsoft.com/office/powerpoint/2010/main" val="306059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EBCA2-9990-33B6-35BC-AB469BB6101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28AE6C3-D0B6-E97F-32A8-587138B00573}"/>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今後の取り組み</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DEA9A54D-0195-CAA7-323B-29A71D98CF8A}"/>
              </a:ext>
            </a:extLst>
          </p:cNvPr>
          <p:cNvSpPr>
            <a:spLocks noGrp="1"/>
          </p:cNvSpPr>
          <p:nvPr>
            <p:ph type="subTitle" idx="1"/>
          </p:nvPr>
        </p:nvSpPr>
        <p:spPr>
          <a:xfrm>
            <a:off x="1524000" y="1589314"/>
            <a:ext cx="9144000" cy="4724399"/>
          </a:xfrm>
        </p:spPr>
        <p:txBody>
          <a:bodyPr>
            <a:noAutofit/>
          </a:bodyPr>
          <a:lstStyle/>
          <a:p>
            <a:pPr algn="just">
              <a:buNone/>
            </a:pPr>
            <a:endParaRPr lang="en-US" altLang="ja-JP" sz="1400" kern="100" dirty="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kumimoji="1" lang="ja-JP" altLang="en-US" sz="1400"/>
          </a:p>
        </p:txBody>
      </p:sp>
      <p:sp>
        <p:nvSpPr>
          <p:cNvPr id="4" name="スライド番号プレースホルダー 3">
            <a:extLst>
              <a:ext uri="{FF2B5EF4-FFF2-40B4-BE49-F238E27FC236}">
                <a16:creationId xmlns:a16="http://schemas.microsoft.com/office/drawing/2014/main" id="{64945330-42FB-4B95-0B6E-2C4D87E3B008}"/>
              </a:ext>
            </a:extLst>
          </p:cNvPr>
          <p:cNvSpPr>
            <a:spLocks noGrp="1"/>
          </p:cNvSpPr>
          <p:nvPr>
            <p:ph type="sldNum" sz="quarter" idx="12"/>
          </p:nvPr>
        </p:nvSpPr>
        <p:spPr/>
        <p:txBody>
          <a:bodyPr/>
          <a:lstStyle/>
          <a:p>
            <a:fld id="{2DF23A70-0BCC-854A-9083-14A5457E2B0E}" type="slidenum">
              <a:rPr kumimoji="1" lang="ja-JP" altLang="en-US" smtClean="0"/>
              <a:t>12</a:t>
            </a:fld>
            <a:endParaRPr kumimoji="1" lang="ja-JP" altLang="en-US"/>
          </a:p>
        </p:txBody>
      </p:sp>
      <p:sp>
        <p:nvSpPr>
          <p:cNvPr id="5" name="角丸四角形 1">
            <a:extLst>
              <a:ext uri="{FF2B5EF4-FFF2-40B4-BE49-F238E27FC236}">
                <a16:creationId xmlns:a16="http://schemas.microsoft.com/office/drawing/2014/main" id="{A82A93AC-CE96-7AC3-45A5-8EE346E85F90}"/>
              </a:ext>
            </a:extLst>
          </p:cNvPr>
          <p:cNvSpPr>
            <a:spLocks noChangeArrowheads="1"/>
          </p:cNvSpPr>
          <p:nvPr/>
        </p:nvSpPr>
        <p:spPr bwMode="auto">
          <a:xfrm>
            <a:off x="2002968" y="1865874"/>
            <a:ext cx="7979231" cy="936821"/>
          </a:xfrm>
          <a:prstGeom prst="roundRect">
            <a:avLst>
              <a:gd name="adj" fmla="val 16667"/>
            </a:avLst>
          </a:prstGeom>
          <a:solidFill>
            <a:srgbClr val="8EAADB"/>
          </a:solidFill>
          <a:ln w="1270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endParaRPr>
          </a:p>
          <a:p>
            <a:pPr lvl="0" eaLnBrk="0" fontAlgn="base" hangingPunct="0">
              <a:spcBef>
                <a:spcPct val="0"/>
              </a:spcBef>
              <a:spcAft>
                <a:spcPct val="0"/>
              </a:spcAft>
            </a:pPr>
            <a:r>
              <a:rPr kumimoji="0" lang="ja-JP" altLang="en-US" sz="1400" b="1">
                <a:solidFill>
                  <a:schemeClr val="bg1"/>
                </a:solidFill>
                <a:latin typeface="Yu Gothic" panose="020B0400000000000000" pitchFamily="34" charset="-128"/>
                <a:ea typeface="Yu Gothic" panose="020B0400000000000000" pitchFamily="34" charset="-128"/>
                <a:cs typeface="Times New Roman" panose="02020603050405020304" pitchFamily="18" charset="0"/>
              </a:rPr>
              <a:t>研修会へ</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の</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期待・</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要望が</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大きい</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ことが改めてわかった点が最大の成果でした。</a:t>
            </a:r>
            <a:endPar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特別支援教育・学校教育のレベルアップに貢献できると確信しました。</a:t>
            </a:r>
            <a:endPar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 name="AutoShape 2">
            <a:extLst>
              <a:ext uri="{FF2B5EF4-FFF2-40B4-BE49-F238E27FC236}">
                <a16:creationId xmlns:a16="http://schemas.microsoft.com/office/drawing/2014/main" id="{07B45CD3-E48F-5E64-2E1E-D7ABDA33028E}"/>
              </a:ext>
            </a:extLst>
          </p:cNvPr>
          <p:cNvSpPr>
            <a:spLocks noChangeArrowheads="1"/>
          </p:cNvSpPr>
          <p:nvPr/>
        </p:nvSpPr>
        <p:spPr bwMode="auto">
          <a:xfrm>
            <a:off x="2002969" y="2929560"/>
            <a:ext cx="7979231" cy="1600200"/>
          </a:xfrm>
          <a:prstGeom prst="roundRect">
            <a:avLst>
              <a:gd name="adj" fmla="val 16667"/>
            </a:avLst>
          </a:prstGeom>
          <a:solidFill>
            <a:srgbClr val="8EAADB"/>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申請事業終了後、2024年12月に2回目の研修会</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（セミナー第</a:t>
            </a:r>
            <a:r>
              <a:rPr kumimoji="0" lang="en-US" altLang="ja-JP" sz="14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37</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回）の</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開催が</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実現し</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ました</a:t>
            </a:r>
            <a:r>
              <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（会場は渋谷区地域共生サポートセンター 〈結・しぶや〉）</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a:t>
            </a:r>
            <a:endPar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endParaRPr>
          </a:p>
          <a:p>
            <a:pPr lvl="0" eaLnBrk="0" fontAlgn="base" hangingPunct="0">
              <a:spcBef>
                <a:spcPct val="0"/>
              </a:spcBef>
              <a:spcAft>
                <a:spcPct val="0"/>
              </a:spcAf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参加者 39名</a:t>
            </a:r>
            <a:r>
              <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（通常学級・特別支援</a:t>
            </a:r>
            <a:r>
              <a:rPr kumimoji="0" lang="ja-JP" altLang="ja-JP" sz="1200" b="1">
                <a:solidFill>
                  <a:schemeClr val="bg1"/>
                </a:solidFill>
                <a:latin typeface="Yu Gothic" panose="020B0400000000000000" pitchFamily="34" charset="-128"/>
                <a:ea typeface="Yu Gothic" panose="020B0400000000000000" pitchFamily="34" charset="-128"/>
                <a:cs typeface="Times New Roman" panose="02020603050405020304" pitchFamily="18" charset="0"/>
              </a:rPr>
              <a:t>学級・特別支援</a:t>
            </a:r>
            <a:r>
              <a:rPr kumimoji="0" lang="ja-JP" altLang="en-US" sz="1200" b="1">
                <a:solidFill>
                  <a:schemeClr val="bg1"/>
                </a:solidFill>
                <a:latin typeface="Yu Gothic" panose="020B0400000000000000" pitchFamily="34" charset="-128"/>
                <a:ea typeface="Yu Gothic" panose="020B0400000000000000" pitchFamily="34" charset="-128"/>
                <a:cs typeface="Times New Roman" panose="02020603050405020304" pitchFamily="18" charset="0"/>
              </a:rPr>
              <a:t>学校</a:t>
            </a:r>
            <a:r>
              <a:rPr kumimoji="0" lang="ja-JP" altLang="ja-JP" sz="1200" b="1">
                <a:solidFill>
                  <a:schemeClr val="bg1"/>
                </a:solidFill>
                <a:latin typeface="Yu Gothic" panose="020B0400000000000000" pitchFamily="34" charset="-128"/>
                <a:ea typeface="Yu Gothic" panose="020B0400000000000000" pitchFamily="34" charset="-128"/>
                <a:cs typeface="Times New Roman" panose="02020603050405020304" pitchFamily="18" charset="0"/>
              </a:rPr>
              <a:t>の</a:t>
            </a:r>
            <a:r>
              <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担任など、学校関係者26名　その他）</a:t>
            </a:r>
            <a:endPar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【内訳】埼玉県、東京都、神奈川県、千葉県、山形県、栃木県、兵庫県に在住の方々</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 name="AutoShape 1">
            <a:extLst>
              <a:ext uri="{FF2B5EF4-FFF2-40B4-BE49-F238E27FC236}">
                <a16:creationId xmlns:a16="http://schemas.microsoft.com/office/drawing/2014/main" id="{36342C51-3D01-3FA3-3E1B-FF80CC6832FB}"/>
              </a:ext>
            </a:extLst>
          </p:cNvPr>
          <p:cNvSpPr>
            <a:spLocks noChangeArrowheads="1"/>
          </p:cNvSpPr>
          <p:nvPr/>
        </p:nvSpPr>
        <p:spPr bwMode="auto">
          <a:xfrm>
            <a:off x="2002969" y="4656625"/>
            <a:ext cx="7979230" cy="1502048"/>
          </a:xfrm>
          <a:prstGeom prst="roundRect">
            <a:avLst>
              <a:gd name="adj" fmla="val 16667"/>
            </a:avLst>
          </a:prstGeom>
          <a:solidFill>
            <a:srgbClr val="8EAADB"/>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i="0" u="none" strike="noStrike" cap="none" normalizeH="0" baseline="0" dirty="0">
              <a:ln>
                <a:noFill/>
              </a:ln>
              <a:solidFill>
                <a:schemeClr val="bg1"/>
              </a:solidFill>
              <a:effectLst/>
              <a:latin typeface="游明朝" panose="02020400000000000000" pitchFamily="18" charset="-128"/>
              <a:ea typeface="Yu Gothic" panose="020B0400000000000000" pitchFamily="34" charset="-128"/>
              <a:cs typeface="Times New Roman" panose="02020603050405020304" pitchFamily="18" charset="0"/>
            </a:endParaRPr>
          </a:p>
          <a:p>
            <a:pPr lvl="0" eaLnBrk="0" fontAlgn="base" hangingPunct="0">
              <a:spcBef>
                <a:spcPct val="0"/>
              </a:spcBef>
              <a:spcAft>
                <a:spcPct val="0"/>
              </a:spcAf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そして、2025年度の活動へとつながりました。</a:t>
            </a:r>
            <a:r>
              <a:rPr kumimoji="0" lang="ja-JP" altLang="en-US" sz="1400" b="1">
                <a:solidFill>
                  <a:schemeClr val="bg1"/>
                </a:solidFill>
                <a:latin typeface="Yu Gothic" panose="020B0400000000000000" pitchFamily="34" charset="-128"/>
                <a:ea typeface="Yu Gothic" panose="020B0400000000000000" pitchFamily="34" charset="-128"/>
                <a:cs typeface="Times New Roman" panose="02020603050405020304" pitchFamily="18" charset="0"/>
              </a:rPr>
              <a:t> 「子どもの努力」を支える活動を続けます。</a:t>
            </a:r>
            <a:endPar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（1）3回目の研修会</a:t>
            </a:r>
            <a:r>
              <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a:t>
            </a:r>
            <a:r>
              <a:rPr kumimoji="0" lang="en-US" altLang="ja-JP" sz="12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2025</a:t>
            </a:r>
            <a:r>
              <a:rPr kumimoji="0" lang="ja-JP" altLang="en-US"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年</a:t>
            </a:r>
            <a:r>
              <a:rPr kumimoji="0" lang="ja-JP" altLang="ja-JP"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7月28日開催予定/会場は渋谷区文化総合センター 大和田</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a:t>
            </a:r>
            <a:endParaRPr kumimoji="0" lang="en-US" altLang="ja-JP" sz="14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（2）実践的な「〈教わる力〉を育てる指導研究会」</a:t>
            </a:r>
            <a:r>
              <a:rPr kumimoji="0" lang="ja-JP" altLang="en-US"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（メンバー</a:t>
            </a:r>
            <a:r>
              <a:rPr kumimoji="0" lang="en-US" altLang="ja-JP" sz="1200" b="1" u="none" strike="noStrike" cap="none" normalizeH="0" baseline="0" dirty="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11</a:t>
            </a:r>
            <a:r>
              <a:rPr kumimoji="0" lang="ja-JP" altLang="en-US" sz="12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名）</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を2025年3月</a:t>
            </a:r>
            <a:r>
              <a:rPr kumimoji="0" lang="ja-JP" altLang="en-US"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から</a:t>
            </a:r>
            <a:r>
              <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cs typeface="Times New Roman" panose="02020603050405020304" pitchFamily="18" charset="0"/>
              </a:rPr>
              <a:t>スタート</a:t>
            </a:r>
            <a:endParaRPr kumimoji="0" lang="ja-JP" altLang="ja-JP" sz="1400" b="1" u="none" strike="noStrike" cap="none" normalizeH="0" baseline="0">
              <a:ln>
                <a:noFill/>
              </a:ln>
              <a:solidFill>
                <a:schemeClr val="bg1"/>
              </a:solidFill>
              <a:effectLst/>
              <a:latin typeface="Yu Gothic" panose="020B0400000000000000" pitchFamily="34" charset="-128"/>
              <a:ea typeface="Yu Gothic" panose="020B0400000000000000"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 name="Rectangle 4">
            <a:extLst>
              <a:ext uri="{FF2B5EF4-FFF2-40B4-BE49-F238E27FC236}">
                <a16:creationId xmlns:a16="http://schemas.microsoft.com/office/drawing/2014/main" id="{2B620521-A3B8-034A-6F0C-133DBF606C9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9" name="Rectangle 6">
            <a:extLst>
              <a:ext uri="{FF2B5EF4-FFF2-40B4-BE49-F238E27FC236}">
                <a16:creationId xmlns:a16="http://schemas.microsoft.com/office/drawing/2014/main" id="{846434B4-EB42-86C8-3331-414647B267B6}"/>
              </a:ext>
            </a:extLst>
          </p:cNvPr>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 name="Rectangle 8">
            <a:extLst>
              <a:ext uri="{FF2B5EF4-FFF2-40B4-BE49-F238E27FC236}">
                <a16:creationId xmlns:a16="http://schemas.microsoft.com/office/drawing/2014/main" id="{39C5C907-08AD-5EA1-A564-5D32153B9AA1}"/>
              </a:ext>
            </a:extLst>
          </p:cNvPr>
          <p:cNvSpPr>
            <a:spLocks noChangeArrowheads="1"/>
          </p:cNvSpPr>
          <p:nvPr/>
        </p:nvSpPr>
        <p:spPr bwMode="auto">
          <a:xfrm>
            <a:off x="0" y="683344"/>
            <a:ext cx="45719"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 name="Rectangle 10">
            <a:extLst>
              <a:ext uri="{FF2B5EF4-FFF2-40B4-BE49-F238E27FC236}">
                <a16:creationId xmlns:a16="http://schemas.microsoft.com/office/drawing/2014/main" id="{A11CF4A9-045C-57F4-B69B-C3C0F4ACB4D5}"/>
              </a:ext>
            </a:extLst>
          </p:cNvPr>
          <p:cNvSpPr>
            <a:spLocks noChangeArrowheads="1"/>
          </p:cNvSpPr>
          <p:nvPr/>
        </p:nvSpPr>
        <p:spPr bwMode="auto">
          <a:xfrm>
            <a:off x="0" y="1346285"/>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 name="三角形 13">
            <a:extLst>
              <a:ext uri="{FF2B5EF4-FFF2-40B4-BE49-F238E27FC236}">
                <a16:creationId xmlns:a16="http://schemas.microsoft.com/office/drawing/2014/main" id="{87636F03-EF9C-F292-6C14-698A1266555B}"/>
              </a:ext>
            </a:extLst>
          </p:cNvPr>
          <p:cNvSpPr/>
          <p:nvPr/>
        </p:nvSpPr>
        <p:spPr>
          <a:xfrm flipV="1">
            <a:off x="5529943" y="2680248"/>
            <a:ext cx="360000" cy="360000"/>
          </a:xfrm>
          <a:prstGeom prs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三角形 14">
            <a:extLst>
              <a:ext uri="{FF2B5EF4-FFF2-40B4-BE49-F238E27FC236}">
                <a16:creationId xmlns:a16="http://schemas.microsoft.com/office/drawing/2014/main" id="{24320E36-3D48-71E9-398D-5FC07F03854F}"/>
              </a:ext>
            </a:extLst>
          </p:cNvPr>
          <p:cNvSpPr/>
          <p:nvPr/>
        </p:nvSpPr>
        <p:spPr>
          <a:xfrm flipV="1">
            <a:off x="5529943" y="4425340"/>
            <a:ext cx="360000" cy="360000"/>
          </a:xfrm>
          <a:prstGeom prs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2836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0F54E3-B7B3-DBE9-75C0-1D34E213B051}"/>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全体事業</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C18CC171-313F-7219-4823-30275591DFD1}"/>
              </a:ext>
            </a:extLst>
          </p:cNvPr>
          <p:cNvSpPr>
            <a:spLocks noGrp="1"/>
          </p:cNvSpPr>
          <p:nvPr>
            <p:ph type="subTitle" idx="1"/>
          </p:nvPr>
        </p:nvSpPr>
        <p:spPr>
          <a:xfrm>
            <a:off x="1524000" y="1589315"/>
            <a:ext cx="9144000" cy="4474028"/>
          </a:xfrm>
        </p:spPr>
        <p:txBody>
          <a:bodyPr>
            <a:normAutofit fontScale="92500" lnSpcReduction="10000"/>
          </a:bodyPr>
          <a:lstStyle/>
          <a:p>
            <a:pPr algn="just">
              <a:buNone/>
            </a:pPr>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1</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セミナー</a:t>
            </a:r>
            <a:r>
              <a:rPr lang="en-US" altLang="ja-JP" sz="22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研修会事業の企画・準備</a:t>
            </a:r>
            <a:r>
              <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rPr>
              <a:t>……</a:t>
            </a:r>
          </a:p>
          <a:p>
            <a:pPr algn="just">
              <a:buNone/>
            </a:pP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セミナー ［教育を軸に子どもの成長を考えるフォーラム］を</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38</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回開催</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（今年</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7</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月に第</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39</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回を</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予定）</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参加者は毎回</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30</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100</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名、保護者、教育・保育・福祉関係者など。首都圏各地、遠</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く</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は北海</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道、青森県、大阪府、鹿児島県などに在住の方も</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参加</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。その企画・告知・準備・運営。</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2</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出版事業の編集・販売</a:t>
            </a:r>
            <a:r>
              <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rPr>
              <a:t>……</a:t>
            </a:r>
          </a:p>
          <a:p>
            <a:pPr algn="just">
              <a:buNone/>
            </a:pP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セミナーで報告された成長記録集をまとめた記録集、発達障害児の指導ノウハウを</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活かして</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すべて</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の子にわかりやす</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く教えられる</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学習ドリル（全</a:t>
            </a:r>
            <a:r>
              <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rPr>
              <a:t>4</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巻）</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の</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編集と販売（取次との折衝</a:t>
            </a:r>
            <a:r>
              <a:rPr lang="ja-JP" altLang="en-US" sz="1700" b="1" kern="100">
                <a:effectLst/>
                <a:latin typeface="Yu Gothic" panose="020B0400000000000000" pitchFamily="34" charset="-128"/>
                <a:ea typeface="Yu Gothic" panose="020B0400000000000000" pitchFamily="34" charset="-128"/>
                <a:cs typeface="Times New Roman" panose="02020603050405020304" pitchFamily="18" charset="0"/>
              </a:rPr>
              <a:t>も</a:t>
            </a:r>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a:t>
            </a:r>
            <a:endParaRPr lang="en-US" altLang="ja-JP" sz="17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ja-JP" altLang="ja-JP" sz="1800" b="1" kern="10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3</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研究活動</a:t>
            </a:r>
            <a:r>
              <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rPr>
              <a:t>……</a:t>
            </a:r>
          </a:p>
          <a:p>
            <a:pPr algn="just"/>
            <a:r>
              <a:rPr lang="ja-JP" altLang="ja-JP" sz="1700" b="1" kern="100">
                <a:effectLst/>
                <a:latin typeface="Yu Gothic" panose="020B0400000000000000" pitchFamily="34" charset="-128"/>
                <a:ea typeface="Yu Gothic" panose="020B0400000000000000" pitchFamily="34" charset="-128"/>
                <a:cs typeface="Times New Roman" panose="02020603050405020304" pitchFamily="18" charset="0"/>
              </a:rPr>
              <a:t>実践的な研究会「〈教わる力〉を育てる指導研究会」の活動をサポート。</a:t>
            </a:r>
          </a:p>
          <a:p>
            <a:endParaRPr kumimoji="1" lang="ja-JP" altLang="en-US"/>
          </a:p>
        </p:txBody>
      </p:sp>
      <p:sp>
        <p:nvSpPr>
          <p:cNvPr id="4" name="スライド番号プレースホルダー 3">
            <a:extLst>
              <a:ext uri="{FF2B5EF4-FFF2-40B4-BE49-F238E27FC236}">
                <a16:creationId xmlns:a16="http://schemas.microsoft.com/office/drawing/2014/main" id="{94C64147-529C-CC91-53DD-A00BC7777324}"/>
              </a:ext>
            </a:extLst>
          </p:cNvPr>
          <p:cNvSpPr>
            <a:spLocks noGrp="1"/>
          </p:cNvSpPr>
          <p:nvPr>
            <p:ph type="sldNum" sz="quarter" idx="12"/>
          </p:nvPr>
        </p:nvSpPr>
        <p:spPr/>
        <p:txBody>
          <a:bodyPr/>
          <a:lstStyle/>
          <a:p>
            <a:fld id="{2DF23A70-0BCC-854A-9083-14A5457E2B0E}" type="slidenum">
              <a:rPr kumimoji="1" lang="ja-JP" altLang="en-US" smtClean="0"/>
              <a:t>2</a:t>
            </a:fld>
            <a:endParaRPr kumimoji="1" lang="ja-JP" altLang="en-US"/>
          </a:p>
        </p:txBody>
      </p:sp>
    </p:spTree>
    <p:extLst>
      <p:ext uri="{BB962C8B-B14F-4D97-AF65-F5344CB8AC3E}">
        <p14:creationId xmlns:p14="http://schemas.microsoft.com/office/powerpoint/2010/main" val="1410555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EEF03-C8E1-8A83-D8D0-1007EC3D910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E14273D-F5C5-E51A-34B4-66C8759F664E}"/>
              </a:ext>
            </a:extLst>
          </p:cNvPr>
          <p:cNvSpPr>
            <a:spLocks noGrp="1"/>
          </p:cNvSpPr>
          <p:nvPr>
            <p:ph type="title"/>
          </p:nvPr>
        </p:nvSpPr>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年間予算と申請事業の経費・助成金額</a:t>
            </a:r>
            <a:r>
              <a:rPr kumimoji="1" lang="en-US" altLang="ja-JP" sz="2000" b="1">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D8DDE429-2410-E316-DA8D-31850B7CC4C1}"/>
              </a:ext>
            </a:extLst>
          </p:cNvPr>
          <p:cNvSpPr>
            <a:spLocks noGrp="1"/>
          </p:cNvSpPr>
          <p:nvPr>
            <p:ph sz="half" idx="1"/>
          </p:nvPr>
        </p:nvSpPr>
        <p:spPr>
          <a:xfrm>
            <a:off x="838200" y="1690688"/>
            <a:ext cx="5181600" cy="4486275"/>
          </a:xfrm>
        </p:spPr>
        <p:txBody>
          <a:bodyPr>
            <a:normAutofit/>
          </a:bodyPr>
          <a:lstStyle/>
          <a:p>
            <a:pPr algn="just">
              <a:buNone/>
            </a:pPr>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［年間予算］</a:t>
            </a:r>
            <a:endParaRPr lang="en-US" altLang="ja-JP" sz="22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2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2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0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0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ja-JP" altLang="ja-JP" sz="20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l"/>
            <a:endParaRPr kumimoji="1" lang="ja-JP" altLang="en-US"/>
          </a:p>
        </p:txBody>
      </p:sp>
      <p:sp>
        <p:nvSpPr>
          <p:cNvPr id="11" name="コンテンツ プレースホルダー 10">
            <a:extLst>
              <a:ext uri="{FF2B5EF4-FFF2-40B4-BE49-F238E27FC236}">
                <a16:creationId xmlns:a16="http://schemas.microsoft.com/office/drawing/2014/main" id="{A299C6FA-B06A-60FC-6A0D-4739C6F77101}"/>
              </a:ext>
            </a:extLst>
          </p:cNvPr>
          <p:cNvSpPr>
            <a:spLocks noGrp="1"/>
          </p:cNvSpPr>
          <p:nvPr>
            <p:ph sz="half" idx="2"/>
          </p:nvPr>
        </p:nvSpPr>
        <p:spPr>
          <a:xfrm>
            <a:off x="6172200" y="1690688"/>
            <a:ext cx="5181600" cy="4486275"/>
          </a:xfrm>
        </p:spPr>
        <p:txBody>
          <a:bodyPr>
            <a:normAutofit/>
          </a:bodyPr>
          <a:lstStyle/>
          <a:p>
            <a:pPr marL="0" indent="0">
              <a:buNone/>
            </a:pPr>
            <a:endParaRPr lang="en-US" altLang="ja-JP" sz="22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r>
              <a:rPr lang="ja-JP" altLang="en-US" sz="2200"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［申請事業経費・助成金額］</a:t>
            </a:r>
            <a:endParaRPr lang="en-US" altLang="ja-JP" sz="22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endParaRPr lang="en-US" altLang="ja-JP" sz="2400" b="1" kern="100" dirty="0">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r>
              <a:rPr lang="ja-JP" altLang="en-US" sz="2000" b="1" kern="100">
                <a:latin typeface="Yu Gothic" panose="020B0400000000000000" pitchFamily="34" charset="-128"/>
                <a:ea typeface="Yu Gothic" panose="020B0400000000000000" pitchFamily="34" charset="-128"/>
                <a:cs typeface="Times New Roman" panose="02020603050405020304" pitchFamily="18" charset="0"/>
              </a:rPr>
              <a:t>　草の根事業育成助成</a:t>
            </a:r>
            <a:endParaRPr lang="en-US" altLang="ja-JP" sz="2000" b="1" kern="100" dirty="0">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endParaRPr lang="en-US" altLang="ja-JP" sz="2200" b="1" kern="100" dirty="0">
              <a:solidFill>
                <a:schemeClr val="accent1"/>
              </a:solidFill>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endParaRPr lang="en-US" altLang="ja-JP" sz="22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endParaRPr lang="en-US" altLang="ja-JP" dirty="0"/>
          </a:p>
          <a:p>
            <a:pPr marL="0" indent="0">
              <a:buNone/>
            </a:pPr>
            <a:endParaRPr lang="en-US" altLang="ja-JP" dirty="0"/>
          </a:p>
          <a:p>
            <a:pPr algn="just">
              <a:buNone/>
            </a:pPr>
            <a:endParaRPr lang="en-US" altLang="ja-JP" sz="28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8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20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8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800" b="1" kern="100" dirty="0">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20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marL="0" indent="0">
              <a:buNone/>
            </a:pPr>
            <a:endParaRPr lang="ja-JP" altLang="en-US"/>
          </a:p>
        </p:txBody>
      </p:sp>
      <p:sp>
        <p:nvSpPr>
          <p:cNvPr id="4" name="スライド番号プレースホルダー 3">
            <a:extLst>
              <a:ext uri="{FF2B5EF4-FFF2-40B4-BE49-F238E27FC236}">
                <a16:creationId xmlns:a16="http://schemas.microsoft.com/office/drawing/2014/main" id="{8D783D5B-60F1-11A6-BC0A-0EE5B259AFC7}"/>
              </a:ext>
            </a:extLst>
          </p:cNvPr>
          <p:cNvSpPr>
            <a:spLocks noGrp="1"/>
          </p:cNvSpPr>
          <p:nvPr>
            <p:ph type="sldNum" sz="quarter" idx="12"/>
          </p:nvPr>
        </p:nvSpPr>
        <p:spPr/>
        <p:txBody>
          <a:bodyPr/>
          <a:lstStyle/>
          <a:p>
            <a:fld id="{2DF23A70-0BCC-854A-9083-14A5457E2B0E}" type="slidenum">
              <a:rPr kumimoji="1" lang="ja-JP" altLang="en-US" smtClean="0"/>
              <a:t>3</a:t>
            </a:fld>
            <a:endParaRPr kumimoji="1" lang="ja-JP" altLang="en-US"/>
          </a:p>
        </p:txBody>
      </p:sp>
      <p:graphicFrame>
        <p:nvGraphicFramePr>
          <p:cNvPr id="10" name="表 9">
            <a:extLst>
              <a:ext uri="{FF2B5EF4-FFF2-40B4-BE49-F238E27FC236}">
                <a16:creationId xmlns:a16="http://schemas.microsoft.com/office/drawing/2014/main" id="{DEFBA24A-358B-4748-8087-64338C0A9A5D}"/>
              </a:ext>
            </a:extLst>
          </p:cNvPr>
          <p:cNvGraphicFramePr>
            <a:graphicFrameLocks noGrp="1"/>
          </p:cNvGraphicFramePr>
          <p:nvPr>
            <p:extLst>
              <p:ext uri="{D42A27DB-BD31-4B8C-83A1-F6EECF244321}">
                <p14:modId xmlns:p14="http://schemas.microsoft.com/office/powerpoint/2010/main" val="3538080802"/>
              </p:ext>
            </p:extLst>
          </p:nvPr>
        </p:nvGraphicFramePr>
        <p:xfrm>
          <a:off x="1305038" y="2877911"/>
          <a:ext cx="4247924" cy="2520001"/>
        </p:xfrm>
        <a:graphic>
          <a:graphicData uri="http://schemas.openxmlformats.org/drawingml/2006/table">
            <a:tbl>
              <a:tblPr firstRow="1" firstCol="1" bandRow="1">
                <a:tableStyleId>{5C22544A-7EE6-4342-B048-85BDC9FD1C3A}</a:tableStyleId>
              </a:tblPr>
              <a:tblGrid>
                <a:gridCol w="1591191">
                  <a:extLst>
                    <a:ext uri="{9D8B030D-6E8A-4147-A177-3AD203B41FA5}">
                      <a16:colId xmlns:a16="http://schemas.microsoft.com/office/drawing/2014/main" val="3917722805"/>
                    </a:ext>
                  </a:extLst>
                </a:gridCol>
                <a:gridCol w="2656733">
                  <a:extLst>
                    <a:ext uri="{9D8B030D-6E8A-4147-A177-3AD203B41FA5}">
                      <a16:colId xmlns:a16="http://schemas.microsoft.com/office/drawing/2014/main" val="3538922661"/>
                    </a:ext>
                  </a:extLst>
                </a:gridCol>
              </a:tblGrid>
              <a:tr h="333213">
                <a:tc gridSpan="2">
                  <a:txBody>
                    <a:bodyPr/>
                    <a:lstStyle/>
                    <a:p>
                      <a:pPr indent="648335" algn="just">
                        <a:buNone/>
                      </a:pPr>
                      <a:r>
                        <a:rPr lang="en-US" sz="1400" kern="0" dirty="0">
                          <a:effectLst/>
                        </a:rPr>
                        <a:t>2024</a:t>
                      </a:r>
                      <a:r>
                        <a:rPr lang="ja-JP" sz="1400" kern="0">
                          <a:effectLst/>
                        </a:rPr>
                        <a:t>年度（活動計算書より）</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663392386"/>
                  </a:ext>
                </a:extLst>
              </a:tr>
              <a:tr h="469417">
                <a:tc>
                  <a:txBody>
                    <a:bodyPr/>
                    <a:lstStyle/>
                    <a:p>
                      <a:pPr indent="292100" algn="just">
                        <a:buNone/>
                      </a:pPr>
                      <a:r>
                        <a:rPr lang="ja-JP" sz="1600" kern="0">
                          <a:effectLst/>
                        </a:rPr>
                        <a:t>収入</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indent="648335" algn="just">
                        <a:buNone/>
                      </a:pPr>
                      <a:r>
                        <a:rPr lang="en-US" sz="1600" b="1" i="0" kern="0" dirty="0">
                          <a:effectLst/>
                          <a:latin typeface="Yu Gothic" panose="020B0400000000000000" pitchFamily="34" charset="-128"/>
                          <a:ea typeface="Yu Gothic" panose="020B0400000000000000" pitchFamily="34" charset="-128"/>
                        </a:rPr>
                        <a:t>3,803,393</a:t>
                      </a:r>
                      <a:r>
                        <a:rPr lang="ja-JP" sz="1600" b="1" i="0" kern="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27287240"/>
                  </a:ext>
                </a:extLst>
              </a:tr>
              <a:tr h="469417">
                <a:tc>
                  <a:txBody>
                    <a:bodyPr/>
                    <a:lstStyle/>
                    <a:p>
                      <a:pPr indent="292100" algn="just">
                        <a:buNone/>
                      </a:pPr>
                      <a:r>
                        <a:rPr lang="ja-JP" sz="1600" kern="0">
                          <a:effectLst/>
                        </a:rPr>
                        <a:t>支出</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indent="648335" algn="just">
                        <a:buNone/>
                      </a:pPr>
                      <a:r>
                        <a:rPr lang="en-US" sz="1600" b="1" i="0" kern="0" dirty="0">
                          <a:effectLst/>
                          <a:latin typeface="Yu Gothic" panose="020B0400000000000000" pitchFamily="34" charset="-128"/>
                          <a:ea typeface="Yu Gothic" panose="020B0400000000000000" pitchFamily="34" charset="-128"/>
                        </a:rPr>
                        <a:t>2,723,233</a:t>
                      </a:r>
                      <a:r>
                        <a:rPr lang="ja-JP" sz="1600" b="1" i="0" kern="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8586162"/>
                  </a:ext>
                </a:extLst>
              </a:tr>
              <a:tr h="309120">
                <a:tc gridSpan="2">
                  <a:txBody>
                    <a:bodyPr/>
                    <a:lstStyle/>
                    <a:p>
                      <a:pPr indent="648335" algn="just">
                        <a:buNone/>
                      </a:pPr>
                      <a:r>
                        <a:rPr lang="en-US" sz="1400" b="1" i="0" kern="0" dirty="0">
                          <a:effectLst/>
                          <a:latin typeface="Yu Gothic" panose="020B0400000000000000" pitchFamily="34" charset="-128"/>
                          <a:ea typeface="Yu Gothic" panose="020B0400000000000000" pitchFamily="34" charset="-128"/>
                        </a:rPr>
                        <a:t>2025</a:t>
                      </a:r>
                      <a:r>
                        <a:rPr lang="ja-JP" sz="1400" b="1" i="0" kern="0">
                          <a:effectLst/>
                          <a:latin typeface="Yu Gothic" panose="020B0400000000000000" pitchFamily="34" charset="-128"/>
                          <a:ea typeface="Yu Gothic" panose="020B0400000000000000" pitchFamily="34" charset="-128"/>
                        </a:rPr>
                        <a:t>年度（</a:t>
                      </a:r>
                      <a:r>
                        <a:rPr lang="ja-JP" altLang="en-US" sz="1400" b="1" i="0" kern="0">
                          <a:effectLst/>
                          <a:latin typeface="Yu Gothic" panose="020B0400000000000000" pitchFamily="34" charset="-128"/>
                          <a:ea typeface="Yu Gothic" panose="020B0400000000000000" pitchFamily="34" charset="-128"/>
                        </a:rPr>
                        <a:t>活動予算書</a:t>
                      </a:r>
                      <a:r>
                        <a:rPr lang="ja-JP" sz="1400" b="1" i="0" kern="0">
                          <a:effectLst/>
                          <a:latin typeface="Yu Gothic" panose="020B0400000000000000" pitchFamily="34" charset="-128"/>
                          <a:ea typeface="Yu Gothic" panose="020B0400000000000000" pitchFamily="34" charset="-128"/>
                        </a:rPr>
                        <a:t>より）</a:t>
                      </a:r>
                      <a:endParaRPr lang="ja-JP" sz="14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1279503150"/>
                  </a:ext>
                </a:extLst>
              </a:tr>
              <a:tr h="469417">
                <a:tc>
                  <a:txBody>
                    <a:bodyPr/>
                    <a:lstStyle/>
                    <a:p>
                      <a:pPr indent="292100" algn="just">
                        <a:buNone/>
                      </a:pPr>
                      <a:r>
                        <a:rPr lang="ja-JP" sz="1600" kern="0">
                          <a:effectLst/>
                        </a:rPr>
                        <a:t>収入</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indent="648335" algn="just">
                        <a:buNone/>
                      </a:pPr>
                      <a:r>
                        <a:rPr lang="en-US" sz="1600" b="1" i="0" kern="0" dirty="0">
                          <a:effectLst/>
                          <a:latin typeface="Yu Gothic" panose="020B0400000000000000" pitchFamily="34" charset="-128"/>
                          <a:ea typeface="Yu Gothic" panose="020B0400000000000000" pitchFamily="34" charset="-128"/>
                        </a:rPr>
                        <a:t>3,681,000</a:t>
                      </a:r>
                      <a:r>
                        <a:rPr lang="ja-JP" sz="1600" b="1" i="0" kern="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75575638"/>
                  </a:ext>
                </a:extLst>
              </a:tr>
              <a:tr h="469417">
                <a:tc>
                  <a:txBody>
                    <a:bodyPr/>
                    <a:lstStyle/>
                    <a:p>
                      <a:pPr indent="292100" algn="just">
                        <a:buNone/>
                      </a:pPr>
                      <a:r>
                        <a:rPr lang="ja-JP" sz="1600" kern="0">
                          <a:effectLst/>
                        </a:rPr>
                        <a:t>支出</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indent="648335" algn="just">
                        <a:buNone/>
                      </a:pPr>
                      <a:r>
                        <a:rPr lang="en-US" sz="1600" b="1" i="0" kern="0" dirty="0">
                          <a:effectLst/>
                          <a:latin typeface="Yu Gothic" panose="020B0400000000000000" pitchFamily="34" charset="-128"/>
                          <a:ea typeface="Yu Gothic" panose="020B0400000000000000" pitchFamily="34" charset="-128"/>
                        </a:rPr>
                        <a:t>4,727,000</a:t>
                      </a:r>
                      <a:r>
                        <a:rPr lang="ja-JP" sz="1600" b="1" i="0" kern="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00023031"/>
                  </a:ext>
                </a:extLst>
              </a:tr>
            </a:tbl>
          </a:graphicData>
        </a:graphic>
      </p:graphicFrame>
      <p:graphicFrame>
        <p:nvGraphicFramePr>
          <p:cNvPr id="12" name="表 11">
            <a:extLst>
              <a:ext uri="{FF2B5EF4-FFF2-40B4-BE49-F238E27FC236}">
                <a16:creationId xmlns:a16="http://schemas.microsoft.com/office/drawing/2014/main" id="{B0939E27-9DFF-1426-A1CC-42B9012138BF}"/>
              </a:ext>
            </a:extLst>
          </p:cNvPr>
          <p:cNvGraphicFramePr>
            <a:graphicFrameLocks noGrp="1"/>
          </p:cNvGraphicFramePr>
          <p:nvPr>
            <p:extLst>
              <p:ext uri="{D42A27DB-BD31-4B8C-83A1-F6EECF244321}">
                <p14:modId xmlns:p14="http://schemas.microsoft.com/office/powerpoint/2010/main" val="1580060873"/>
              </p:ext>
            </p:extLst>
          </p:nvPr>
        </p:nvGraphicFramePr>
        <p:xfrm>
          <a:off x="6520544" y="3669911"/>
          <a:ext cx="4223656" cy="936000"/>
        </p:xfrm>
        <a:graphic>
          <a:graphicData uri="http://schemas.openxmlformats.org/drawingml/2006/table">
            <a:tbl>
              <a:tblPr firstRow="1" firstCol="1" bandRow="1">
                <a:tableStyleId>{5C22544A-7EE6-4342-B048-85BDC9FD1C3A}</a:tableStyleId>
              </a:tblPr>
              <a:tblGrid>
                <a:gridCol w="1935760">
                  <a:extLst>
                    <a:ext uri="{9D8B030D-6E8A-4147-A177-3AD203B41FA5}">
                      <a16:colId xmlns:a16="http://schemas.microsoft.com/office/drawing/2014/main" val="2908286887"/>
                    </a:ext>
                  </a:extLst>
                </a:gridCol>
                <a:gridCol w="2287896">
                  <a:extLst>
                    <a:ext uri="{9D8B030D-6E8A-4147-A177-3AD203B41FA5}">
                      <a16:colId xmlns:a16="http://schemas.microsoft.com/office/drawing/2014/main" val="2059386029"/>
                    </a:ext>
                  </a:extLst>
                </a:gridCol>
              </a:tblGrid>
              <a:tr h="468000">
                <a:tc>
                  <a:txBody>
                    <a:bodyPr/>
                    <a:lstStyle/>
                    <a:p>
                      <a:pPr indent="292100" algn="just">
                        <a:buNone/>
                      </a:pPr>
                      <a:r>
                        <a:rPr lang="ja-JP" sz="1600" b="1" i="0" kern="100">
                          <a:effectLst/>
                          <a:latin typeface="Yu Gothic" panose="020B0400000000000000" pitchFamily="34" charset="-128"/>
                          <a:ea typeface="Yu Gothic" panose="020B0400000000000000" pitchFamily="34" charset="-128"/>
                        </a:rPr>
                        <a:t>助成事業経費</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tc>
                  <a:txBody>
                    <a:bodyPr/>
                    <a:lstStyle/>
                    <a:p>
                      <a:pPr indent="737870" algn="just">
                        <a:buNone/>
                        <a:tabLst>
                          <a:tab pos="18415" algn="l"/>
                        </a:tabLst>
                      </a:pPr>
                      <a:r>
                        <a:rPr lang="en-US" sz="1600" b="1" i="0" kern="100" dirty="0">
                          <a:effectLst/>
                          <a:latin typeface="Yu Gothic" panose="020B0400000000000000" pitchFamily="34" charset="-128"/>
                          <a:ea typeface="Yu Gothic" panose="020B0400000000000000" pitchFamily="34" charset="-128"/>
                        </a:rPr>
                        <a:t>303,423</a:t>
                      </a:r>
                      <a:r>
                        <a:rPr lang="ja-JP" sz="1600" b="1" i="0" kern="10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57177923"/>
                  </a:ext>
                </a:extLst>
              </a:tr>
              <a:tr h="468000">
                <a:tc>
                  <a:txBody>
                    <a:bodyPr/>
                    <a:lstStyle/>
                    <a:p>
                      <a:pPr indent="292100" algn="just">
                        <a:buNone/>
                      </a:pPr>
                      <a:r>
                        <a:rPr lang="ja-JP" sz="1600" b="1" i="0" kern="100">
                          <a:effectLst/>
                          <a:latin typeface="Yu Gothic" panose="020B0400000000000000" pitchFamily="34" charset="-128"/>
                          <a:ea typeface="Yu Gothic" panose="020B0400000000000000" pitchFamily="34" charset="-128"/>
                        </a:rPr>
                        <a:t>助成金額</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tc>
                  <a:txBody>
                    <a:bodyPr/>
                    <a:lstStyle/>
                    <a:p>
                      <a:pPr indent="737870" algn="just">
                        <a:buNone/>
                      </a:pPr>
                      <a:r>
                        <a:rPr lang="en-US" sz="1600" b="1" i="0" kern="100">
                          <a:effectLst/>
                          <a:latin typeface="Yu Gothic" panose="020B0400000000000000" pitchFamily="34" charset="-128"/>
                          <a:ea typeface="Yu Gothic" panose="020B0400000000000000" pitchFamily="34" charset="-128"/>
                        </a:rPr>
                        <a:t>178,000</a:t>
                      </a:r>
                      <a:r>
                        <a:rPr lang="ja-JP" sz="1600" b="1" i="0" kern="100">
                          <a:effectLst/>
                          <a:latin typeface="Yu Gothic" panose="020B0400000000000000" pitchFamily="34" charset="-128"/>
                          <a:ea typeface="Yu Gothic" panose="020B0400000000000000" pitchFamily="34" charset="-128"/>
                        </a:rPr>
                        <a:t>円</a:t>
                      </a:r>
                      <a:endParaRPr lang="ja-JP" sz="1600" b="1" i="0" kern="100">
                        <a:effectLst/>
                        <a:latin typeface="Yu Gothic" panose="020B0400000000000000" pitchFamily="34" charset="-128"/>
                        <a:ea typeface="Yu Gothic" panose="020B04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79395625"/>
                  </a:ext>
                </a:extLst>
              </a:tr>
            </a:tbl>
          </a:graphicData>
        </a:graphic>
      </p:graphicFrame>
      <p:sp>
        <p:nvSpPr>
          <p:cNvPr id="13" name="Rectangle 3">
            <a:extLst>
              <a:ext uri="{FF2B5EF4-FFF2-40B4-BE49-F238E27FC236}">
                <a16:creationId xmlns:a16="http://schemas.microsoft.com/office/drawing/2014/main" id="{DF632055-B2A7-13D4-DB6D-464045EFDA16}"/>
              </a:ext>
            </a:extLst>
          </p:cNvPr>
          <p:cNvSpPr>
            <a:spLocks noChangeArrowheads="1"/>
          </p:cNvSpPr>
          <p:nvPr/>
        </p:nvSpPr>
        <p:spPr bwMode="auto">
          <a:xfrm>
            <a:off x="6520544" y="266904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1225037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17C01-5285-0FD4-ED02-BF415EA2451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DB2414D-043A-B16D-B449-C74591C6E609}"/>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当</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NPO</a:t>
            </a:r>
            <a:r>
              <a:rPr lang="ja-JP" altLang="en-US" sz="2000" b="1">
                <a:solidFill>
                  <a:schemeClr val="accent2"/>
                </a:solidFill>
                <a:latin typeface="Yu Mincho Demibold" panose="02020400000000000000" pitchFamily="18" charset="-128"/>
                <a:ea typeface="Yu Mincho Demibold" panose="02020400000000000000" pitchFamily="18" charset="-128"/>
              </a:rPr>
              <a:t>法人の課題</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105F67A3-1E07-E63D-D798-AAB4CAB63670}"/>
              </a:ext>
            </a:extLst>
          </p:cNvPr>
          <p:cNvSpPr>
            <a:spLocks noGrp="1"/>
          </p:cNvSpPr>
          <p:nvPr>
            <p:ph type="subTitle" idx="1"/>
          </p:nvPr>
        </p:nvSpPr>
        <p:spPr>
          <a:xfrm>
            <a:off x="1524000" y="1589315"/>
            <a:ext cx="9144000" cy="4637314"/>
          </a:xfrm>
        </p:spPr>
        <p:txBody>
          <a:bodyPr>
            <a:normAutofit fontScale="85000" lnSpcReduction="10000"/>
          </a:bodyPr>
          <a:lstStyle/>
          <a:p>
            <a:pPr algn="just">
              <a:buNone/>
            </a:pPr>
            <a:endParaRPr lang="en-US" altLang="ja-JP" sz="18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1</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予算</a:t>
            </a:r>
            <a:endParaRPr lang="en-US" altLang="ja-JP"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小さな団体に共通の課題ですが、活動を保証する予算面の課題が常にあります。活動ならび</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に趣旨に賛同してもらえる団体・個人、助成財団へのアピールが不可欠だと感じています</a:t>
            </a:r>
            <a:r>
              <a:rPr lang="ja-JP" altLang="ja-JP" sz="1900" b="1" kern="100">
                <a:effectLst/>
                <a:latin typeface="Yu Gothic" panose="020B0400000000000000" pitchFamily="34" charset="-128"/>
                <a:ea typeface="Yu Gothic" panose="020B0400000000000000" pitchFamily="34" charset="-128"/>
                <a:cs typeface="Times New Roman" panose="02020603050405020304" pitchFamily="18" charset="0"/>
              </a:rPr>
              <a:t>。</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ja-JP" altLang="ja-JP" sz="19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buNone/>
            </a:pP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2</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人的ネットワーク</a:t>
            </a:r>
            <a:endParaRPr lang="en-US" altLang="ja-JP"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人的ネットワークの拡大は、事業に広がりをもたらし、新たな事業の可能性を広げます。</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保護者向けセミナーに対し「長期にわたる具体的な成長記録の報告は他のセミナーでは見たことが</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ない」と学校関係者の評価が相次ぎ、今回の助成事業の開催へとつながりました</a:t>
            </a:r>
            <a:r>
              <a:rPr lang="ja-JP" altLang="ja-JP" sz="1900" b="1" kern="100">
                <a:effectLst/>
                <a:latin typeface="Yu Gothic" panose="020B0400000000000000" pitchFamily="34" charset="-128"/>
                <a:ea typeface="Yu Gothic" panose="020B0400000000000000" pitchFamily="34" charset="-128"/>
                <a:cs typeface="Times New Roman" panose="02020603050405020304" pitchFamily="18" charset="0"/>
              </a:rPr>
              <a:t>。</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ja-JP" altLang="ja-JP" sz="1800" b="1" kern="10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200" b="1" kern="100" dirty="0">
                <a:effectLst/>
                <a:latin typeface="Yu Gothic" panose="020B0400000000000000" pitchFamily="34" charset="-128"/>
                <a:ea typeface="Yu Gothic" panose="020B0400000000000000" pitchFamily="34" charset="-128"/>
                <a:cs typeface="Times New Roman" panose="02020603050405020304" pitchFamily="18" charset="0"/>
              </a:rPr>
              <a:t>3</a:t>
            </a:r>
            <a:r>
              <a:rPr lang="ja-JP" altLang="ja-JP" sz="22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b="1" kern="10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地域や職種・業種間の壁</a:t>
            </a:r>
            <a:endParaRPr lang="en-US" altLang="ja-JP"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埼玉・さいたま市、東京・渋谷区の</a:t>
            </a:r>
            <a:r>
              <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rPr>
              <a:t>2</a:t>
            </a: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つの拠点を活用し、広域での活動展開を模索中です。</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しかし、行政・助成団体への後援名義、助成申請、告知活動などで地域や職種・業種間の壁に突き</a:t>
            </a:r>
            <a:endParaRPr lang="en-US" altLang="ja-JP" sz="1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当たるケースがあります</a:t>
            </a:r>
            <a:r>
              <a:rPr lang="ja-JP" altLang="ja-JP" sz="1900" b="1" kern="10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sz="1900" b="1" kern="100">
                <a:effectLst/>
                <a:latin typeface="Yu Gothic" panose="020B0400000000000000" pitchFamily="34" charset="-128"/>
                <a:ea typeface="Yu Gothic" panose="020B0400000000000000" pitchFamily="34" charset="-128"/>
                <a:cs typeface="Times New Roman" panose="02020603050405020304" pitchFamily="18" charset="0"/>
              </a:rPr>
              <a:t>「草の根」の視点からこの壁を少しでも乗り越えたいと考えています。</a:t>
            </a:r>
            <a:endParaRPr lang="ja-JP" altLang="ja-JP" sz="1900" b="1" kern="100">
              <a:effectLst/>
              <a:latin typeface="Yu Gothic" panose="020B0400000000000000" pitchFamily="34" charset="-128"/>
              <a:ea typeface="Yu Gothic" panose="020B0400000000000000" pitchFamily="34" charset="-128"/>
              <a:cs typeface="Times New Roman" panose="02020603050405020304" pitchFamily="18" charset="0"/>
            </a:endParaRPr>
          </a:p>
          <a:p>
            <a:endParaRPr kumimoji="1" lang="ja-JP" altLang="en-US"/>
          </a:p>
        </p:txBody>
      </p:sp>
      <p:sp>
        <p:nvSpPr>
          <p:cNvPr id="4" name="スライド番号プレースホルダー 3">
            <a:extLst>
              <a:ext uri="{FF2B5EF4-FFF2-40B4-BE49-F238E27FC236}">
                <a16:creationId xmlns:a16="http://schemas.microsoft.com/office/drawing/2014/main" id="{6FD73503-983E-DB2F-BE2A-49141D41A51C}"/>
              </a:ext>
            </a:extLst>
          </p:cNvPr>
          <p:cNvSpPr>
            <a:spLocks noGrp="1"/>
          </p:cNvSpPr>
          <p:nvPr>
            <p:ph type="sldNum" sz="quarter" idx="12"/>
          </p:nvPr>
        </p:nvSpPr>
        <p:spPr/>
        <p:txBody>
          <a:bodyPr/>
          <a:lstStyle/>
          <a:p>
            <a:fld id="{2DF23A70-0BCC-854A-9083-14A5457E2B0E}" type="slidenum">
              <a:rPr kumimoji="1" lang="ja-JP" altLang="en-US" smtClean="0"/>
              <a:t>4</a:t>
            </a:fld>
            <a:endParaRPr kumimoji="1" lang="ja-JP" altLang="en-US"/>
          </a:p>
        </p:txBody>
      </p:sp>
    </p:spTree>
    <p:extLst>
      <p:ext uri="{BB962C8B-B14F-4D97-AF65-F5344CB8AC3E}">
        <p14:creationId xmlns:p14="http://schemas.microsoft.com/office/powerpoint/2010/main" val="193424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B0EAB-55C2-78CB-4B6D-286B8AB57C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8060632-F5BD-C030-72A6-48FCD93ED2DF}"/>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助成事業の概要</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68337CC3-F2AD-167B-C1BD-CFDA0309C29C}"/>
              </a:ext>
            </a:extLst>
          </p:cNvPr>
          <p:cNvSpPr>
            <a:spLocks noGrp="1"/>
          </p:cNvSpPr>
          <p:nvPr>
            <p:ph type="subTitle" idx="1"/>
          </p:nvPr>
        </p:nvSpPr>
        <p:spPr>
          <a:xfrm>
            <a:off x="1524000" y="1589315"/>
            <a:ext cx="9144000" cy="4637314"/>
          </a:xfrm>
        </p:spPr>
        <p:txBody>
          <a:bodyPr>
            <a:normAutofit fontScale="55000" lnSpcReduction="20000"/>
          </a:bodyPr>
          <a:lstStyle/>
          <a:p>
            <a:pPr algn="just">
              <a:buNone/>
            </a:pPr>
            <a:endParaRPr lang="ja-JP" altLang="ja-JP" sz="1900" kern="100" dirty="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buNone/>
            </a:pPr>
            <a:r>
              <a:rPr lang="ja-JP" altLang="en-US" sz="3600" b="1" kern="100" dirty="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sz="36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研修会開催</a:t>
            </a:r>
            <a:r>
              <a:rPr lang="ja-JP" altLang="en-US" sz="29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9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7</a:t>
            </a:r>
            <a:r>
              <a:rPr lang="ja-JP" altLang="en-US" sz="29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月</a:t>
            </a:r>
            <a:r>
              <a:rPr lang="en-US" altLang="ja-JP" sz="29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27</a:t>
            </a:r>
            <a:r>
              <a:rPr lang="ja-JP" altLang="en-US" sz="29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日）　</a:t>
            </a:r>
            <a:r>
              <a:rPr lang="ja-JP" altLang="en-US" sz="2900" b="1" kern="100" dirty="0">
                <a:effectLst/>
                <a:latin typeface="Yu Gothic" panose="020B0400000000000000" pitchFamily="34" charset="-128"/>
                <a:ea typeface="Yu Gothic" panose="020B0400000000000000" pitchFamily="34" charset="-128"/>
                <a:cs typeface="Times New Roman" panose="02020603050405020304" pitchFamily="18" charset="0"/>
              </a:rPr>
              <a:t>会場</a:t>
            </a:r>
            <a:r>
              <a:rPr lang="en-US" altLang="ja-JP" sz="2900" b="1" kern="100" dirty="0">
                <a:effectLst/>
                <a:latin typeface="Yu Gothic" panose="020B0400000000000000" pitchFamily="34" charset="-128"/>
                <a:ea typeface="Yu Gothic" panose="020B0400000000000000" pitchFamily="34" charset="-128"/>
                <a:cs typeface="Times New Roman" panose="02020603050405020304" pitchFamily="18" charset="0"/>
              </a:rPr>
              <a:t>/</a:t>
            </a:r>
            <a:r>
              <a:rPr lang="ja-JP" altLang="en-US" sz="2900" b="1" kern="100" dirty="0">
                <a:effectLst/>
                <a:latin typeface="Yu Gothic" panose="020B0400000000000000" pitchFamily="34" charset="-128"/>
                <a:ea typeface="Yu Gothic" panose="020B0400000000000000" pitchFamily="34" charset="-128"/>
                <a:cs typeface="Times New Roman" panose="02020603050405020304" pitchFamily="18" charset="0"/>
              </a:rPr>
              <a:t>東京都渋谷区・千駄ヶ谷コミュニティセンター</a:t>
            </a:r>
            <a:r>
              <a:rPr lang="ja-JP" altLang="en-US" sz="3600" b="1" kern="100" dirty="0">
                <a:effectLst/>
                <a:latin typeface="Yu Gothic" panose="020B0400000000000000" pitchFamily="34" charset="-128"/>
                <a:ea typeface="Yu Gothic" panose="020B0400000000000000" pitchFamily="34" charset="-128"/>
                <a:cs typeface="Times New Roman" panose="02020603050405020304" pitchFamily="18" charset="0"/>
              </a:rPr>
              <a:t>］</a:t>
            </a:r>
            <a:endParaRPr lang="en-US" altLang="ja-JP" sz="36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rPr>
              <a:t>1</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）ファシリテーター</a:t>
            </a:r>
            <a:r>
              <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元小学校校長（現在は江戸川区教育委員会勤務</a:t>
            </a:r>
            <a:r>
              <a:rPr lang="ja-JP" altLang="en-US" sz="2500" b="1" dirty="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不登校対策など教育行政を担当）</a:t>
            </a:r>
            <a:endPar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a:t>
            </a:r>
            <a:r>
              <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rPr>
              <a:t>2</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）アドバイザー</a:t>
            </a:r>
            <a:r>
              <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指導者（約</a:t>
            </a:r>
            <a:r>
              <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rPr>
              <a:t>30</a:t>
            </a:r>
            <a:r>
              <a:rPr lang="ja-JP" altLang="ja-JP" sz="2500" b="1" dirty="0">
                <a:effectLst/>
                <a:latin typeface="Yu Gothic" panose="020B0400000000000000" pitchFamily="34" charset="-128"/>
                <a:ea typeface="Yu Gothic" panose="020B0400000000000000" pitchFamily="34" charset="-128"/>
                <a:cs typeface="Times New Roman" panose="02020603050405020304" pitchFamily="18" charset="0"/>
              </a:rPr>
              <a:t>年にわたり発達障害児の指導にあたる教育機関の指導者）</a:t>
            </a:r>
            <a:endParaRPr lang="en-US" altLang="ja-JP" sz="25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endParaRPr lang="en-US" altLang="ja-JP" sz="29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900" b="1" dirty="0">
                <a:effectLst/>
                <a:latin typeface="Yu Gothic" panose="020B0400000000000000" pitchFamily="34" charset="-128"/>
                <a:ea typeface="Yu Gothic" panose="020B0400000000000000" pitchFamily="34" charset="-128"/>
                <a:cs typeface="Times New Roman" panose="02020603050405020304" pitchFamily="18" charset="0"/>
              </a:rPr>
              <a:t>それぞれの立場から現在の特別支援教育・療育の問題点を出し合いました。</a:t>
            </a:r>
            <a:endParaRPr lang="en-US" altLang="ja-JP" sz="29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2900" b="1" dirty="0">
                <a:effectLst/>
                <a:latin typeface="Yu Gothic" panose="020B0400000000000000" pitchFamily="34" charset="-128"/>
                <a:ea typeface="Yu Gothic" panose="020B0400000000000000" pitchFamily="34" charset="-128"/>
                <a:cs typeface="Times New Roman" panose="02020603050405020304" pitchFamily="18" charset="0"/>
              </a:rPr>
              <a:t>そして、</a:t>
            </a:r>
            <a:r>
              <a:rPr lang="ja-JP" altLang="ja-JP" sz="2900" b="1" dirty="0">
                <a:effectLst/>
                <a:latin typeface="Yu Gothic" panose="020B0400000000000000" pitchFamily="34" charset="-128"/>
                <a:ea typeface="Yu Gothic" panose="020B0400000000000000" pitchFamily="34" charset="-128"/>
                <a:cs typeface="Times New Roman" panose="02020603050405020304" pitchFamily="18" charset="0"/>
              </a:rPr>
              <a:t>「学級崩壊につながった多動傾向の男の子」など、具体的に困っている事例と功を奏した</a:t>
            </a:r>
            <a:endParaRPr lang="en-US" altLang="ja-JP" sz="29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900" b="1" dirty="0">
                <a:effectLst/>
                <a:latin typeface="Yu Gothic" panose="020B0400000000000000" pitchFamily="34" charset="-128"/>
                <a:ea typeface="Yu Gothic" panose="020B0400000000000000" pitchFamily="34" charset="-128"/>
                <a:cs typeface="Times New Roman" panose="02020603050405020304" pitchFamily="18" charset="0"/>
              </a:rPr>
              <a:t>参考事例を対比しながら、子どもたちがハンディを乗り越えて力</a:t>
            </a:r>
            <a:r>
              <a:rPr lang="ja-JP" altLang="en-US" sz="2900" b="1" dirty="0">
                <a:effectLst/>
                <a:latin typeface="Yu Gothic" panose="020B0400000000000000" pitchFamily="34" charset="-128"/>
                <a:ea typeface="Yu Gothic" panose="020B0400000000000000" pitchFamily="34" charset="-128"/>
                <a:cs typeface="Times New Roman" panose="02020603050405020304" pitchFamily="18" charset="0"/>
              </a:rPr>
              <a:t>や習慣を身に</a:t>
            </a:r>
            <a:r>
              <a:rPr lang="ja-JP" altLang="ja-JP" sz="2900" b="1" dirty="0">
                <a:effectLst/>
                <a:latin typeface="Yu Gothic" panose="020B0400000000000000" pitchFamily="34" charset="-128"/>
                <a:ea typeface="Yu Gothic" panose="020B0400000000000000" pitchFamily="34" charset="-128"/>
                <a:cs typeface="Times New Roman" panose="02020603050405020304" pitchFamily="18" charset="0"/>
              </a:rPr>
              <a:t>つけるための効果</a:t>
            </a:r>
            <a:endParaRPr lang="en-US" altLang="ja-JP" sz="2900" b="1"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900" b="1" dirty="0">
                <a:effectLst/>
                <a:latin typeface="Yu Gothic" panose="020B0400000000000000" pitchFamily="34" charset="-128"/>
                <a:ea typeface="Yu Gothic" panose="020B0400000000000000" pitchFamily="34" charset="-128"/>
                <a:cs typeface="Times New Roman" panose="02020603050405020304" pitchFamily="18" charset="0"/>
              </a:rPr>
              <a:t>的な接し方・教え方について議論・検討を重ねました。</a:t>
            </a:r>
            <a:endParaRPr lang="ja-JP" altLang="ja-JP" sz="2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endParaRPr lang="en-US" altLang="ja-JP" sz="2900" b="1" kern="100" dirty="0">
              <a:effectLst/>
              <a:latin typeface="Yu Gothic" panose="020B0400000000000000" pitchFamily="34" charset="-128"/>
              <a:ea typeface="Yu Gothic" panose="020B0400000000000000" pitchFamily="34" charset="-128"/>
              <a:cs typeface="Times New Roman" panose="02020603050405020304" pitchFamily="18" charset="0"/>
            </a:endParaRPr>
          </a:p>
          <a:p>
            <a:pPr algn="just"/>
            <a:r>
              <a:rPr lang="ja-JP" altLang="en-US"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［スケジュール］</a:t>
            </a:r>
            <a:r>
              <a:rPr lang="en-US" altLang="ja-JP"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5</a:t>
            </a:r>
            <a:r>
              <a:rPr lang="ja-JP" altLang="ja-JP"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月</a:t>
            </a:r>
            <a:r>
              <a:rPr lang="ja-JP"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a:t>
            </a:r>
            <a:r>
              <a:rPr lang="en-US"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7</a:t>
            </a:r>
            <a:r>
              <a:rPr lang="ja-JP"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月 企画・資料作成、渉外ならびに告知活動、</a:t>
            </a:r>
            <a:r>
              <a:rPr lang="en-US"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8</a:t>
            </a:r>
            <a:r>
              <a:rPr lang="ja-JP"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a:t>
            </a:r>
            <a:r>
              <a:rPr lang="en-US"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9</a:t>
            </a:r>
            <a:r>
              <a:rPr lang="ja-JP" altLang="ja-JP" sz="2500" b="1" dirty="0">
                <a:solidFill>
                  <a:schemeClr val="accent1"/>
                </a:solidFill>
                <a:effectLst/>
                <a:latin typeface="Yu Gothic" panose="020B0400000000000000" pitchFamily="34" charset="-128"/>
                <a:ea typeface="Yu Gothic" panose="020B0400000000000000" pitchFamily="34" charset="-128"/>
                <a:cs typeface="Apple Color Emoji" pitchFamily="2" charset="0"/>
              </a:rPr>
              <a:t>月 とりまとめ</a:t>
            </a:r>
            <a:endParaRPr lang="en-US"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en-US"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［参加人数］　</a:t>
            </a:r>
            <a:r>
              <a:rPr lang="en-US"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33</a:t>
            </a:r>
            <a:r>
              <a:rPr lang="ja-JP"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名（通常学級・特別支援学級の担任など、学校関係者</a:t>
            </a:r>
            <a:r>
              <a:rPr lang="en-US"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26</a:t>
            </a:r>
            <a:r>
              <a:rPr lang="ja-JP"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名 その他</a:t>
            </a:r>
            <a:r>
              <a:rPr lang="ja-JP" altLang="en-US"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a:t>
            </a:r>
            <a:r>
              <a:rPr lang="ja-JP"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埼玉県、東京都、千葉県、</a:t>
            </a:r>
            <a:endParaRPr lang="en-US"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just">
              <a:buNone/>
            </a:pPr>
            <a:r>
              <a:rPr lang="ja-JP"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神奈川県に在住の方々 ）</a:t>
            </a:r>
          </a:p>
          <a:p>
            <a:pPr algn="l"/>
            <a:r>
              <a:rPr lang="ja-JP" altLang="en-US"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［後援］　</a:t>
            </a:r>
            <a:r>
              <a:rPr lang="ja-JP" altLang="ja-JP"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文部科学省、厚生労働省、こども家庭庁、内閣府、埼玉県教育委員会、神奈川県教育委員会、千葉県</a:t>
            </a:r>
            <a:endParaRPr lang="en-US" altLang="ja-JP"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l"/>
            <a:r>
              <a:rPr lang="ja-JP" altLang="ja-JP"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教育委員会、渋谷区教育委員会、港区教育委員会、豊島区教育委員会、北区教育委員会、足立区教育委員会</a:t>
            </a:r>
            <a:r>
              <a:rPr lang="ja-JP" altLang="en-US" sz="2500" b="1"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rPr>
              <a:t>など</a:t>
            </a:r>
            <a:endParaRPr lang="en-US" altLang="ja-JP" sz="2500" b="1" kern="100" dirty="0">
              <a:solidFill>
                <a:schemeClr val="accent1"/>
              </a:solidFill>
              <a:effectLst/>
              <a:latin typeface="Yu Gothic" panose="020B0400000000000000" pitchFamily="34" charset="-128"/>
              <a:ea typeface="Yu Gothic" panose="020B0400000000000000" pitchFamily="34" charset="-128"/>
              <a:cs typeface="Times New Roman" panose="02020603050405020304" pitchFamily="18" charset="0"/>
            </a:endParaRPr>
          </a:p>
          <a:p>
            <a:pPr algn="l"/>
            <a:endParaRPr kumimoji="1" lang="ja-JP" altLang="en-US" dirty="0"/>
          </a:p>
        </p:txBody>
      </p:sp>
      <p:sp>
        <p:nvSpPr>
          <p:cNvPr id="4" name="スライド番号プレースホルダー 3">
            <a:extLst>
              <a:ext uri="{FF2B5EF4-FFF2-40B4-BE49-F238E27FC236}">
                <a16:creationId xmlns:a16="http://schemas.microsoft.com/office/drawing/2014/main" id="{F3EF8B64-3FC4-2025-E821-852C3C3C1710}"/>
              </a:ext>
            </a:extLst>
          </p:cNvPr>
          <p:cNvSpPr>
            <a:spLocks noGrp="1"/>
          </p:cNvSpPr>
          <p:nvPr>
            <p:ph type="sldNum" sz="quarter" idx="12"/>
          </p:nvPr>
        </p:nvSpPr>
        <p:spPr/>
        <p:txBody>
          <a:bodyPr/>
          <a:lstStyle/>
          <a:p>
            <a:fld id="{2DF23A70-0BCC-854A-9083-14A5457E2B0E}" type="slidenum">
              <a:rPr kumimoji="1" lang="ja-JP" altLang="en-US" smtClean="0"/>
              <a:t>5</a:t>
            </a:fld>
            <a:endParaRPr kumimoji="1" lang="ja-JP" altLang="en-US"/>
          </a:p>
        </p:txBody>
      </p:sp>
    </p:spTree>
    <p:extLst>
      <p:ext uri="{BB962C8B-B14F-4D97-AF65-F5344CB8AC3E}">
        <p14:creationId xmlns:p14="http://schemas.microsoft.com/office/powerpoint/2010/main" val="3047503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236D1-3FD8-E8E4-0255-9F26C9B9B98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5914BDC-8EC2-C8B9-1738-B0FE27E27191}"/>
              </a:ext>
            </a:extLst>
          </p:cNvPr>
          <p:cNvSpPr>
            <a:spLocks noGrp="1"/>
          </p:cNvSpPr>
          <p:nvPr>
            <p:ph type="ctrTitle"/>
          </p:nvPr>
        </p:nvSpPr>
        <p:spPr>
          <a:xfrm>
            <a:off x="1524000" y="1122363"/>
            <a:ext cx="9144000" cy="771808"/>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助成事業</a:t>
            </a:r>
            <a:r>
              <a:rPr kumimoji="1" lang="ja-JP" altLang="en-US" sz="1600" b="1">
                <a:solidFill>
                  <a:schemeClr val="accent2"/>
                </a:solidFill>
                <a:latin typeface="Yu Mincho Demibold" panose="02020400000000000000" pitchFamily="18" charset="-128"/>
                <a:ea typeface="Yu Mincho Demibold" panose="02020400000000000000" pitchFamily="18" charset="-128"/>
              </a:rPr>
              <a:t>（研修会）</a:t>
            </a:r>
            <a:r>
              <a:rPr kumimoji="1" lang="ja-JP" altLang="en-US" sz="2000" b="1">
                <a:solidFill>
                  <a:schemeClr val="accent2"/>
                </a:solidFill>
                <a:latin typeface="Yu Mincho Demibold" panose="02020400000000000000" pitchFamily="18" charset="-128"/>
                <a:ea typeface="Yu Mincho Demibold" panose="02020400000000000000" pitchFamily="18" charset="-128"/>
              </a:rPr>
              <a:t>の様子</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br>
              <a:rPr kumimoji="1" lang="en-US" altLang="ja-JP" sz="2000" b="1" dirty="0">
                <a:solidFill>
                  <a:schemeClr val="accent2"/>
                </a:solidFill>
                <a:latin typeface="Yu Mincho Demibold" panose="02020400000000000000" pitchFamily="18" charset="-128"/>
                <a:ea typeface="Yu Mincho Demibold" panose="02020400000000000000" pitchFamily="18" charset="-128"/>
              </a:rPr>
            </a:br>
            <a:br>
              <a:rPr kumimoji="1" lang="en-US" altLang="ja-JP" sz="2000" b="1" dirty="0">
                <a:solidFill>
                  <a:schemeClr val="accent2"/>
                </a:solidFill>
                <a:latin typeface="Yu Mincho Demibold" panose="02020400000000000000" pitchFamily="18" charset="-128"/>
                <a:ea typeface="Yu Mincho Demibold" panose="02020400000000000000" pitchFamily="18" charset="-128"/>
              </a:rPr>
            </a:br>
            <a:r>
              <a:rPr kumimoji="1" lang="ja-JP" altLang="en-US" sz="1400" b="1">
                <a:latin typeface="Yu Mincho Demibold" panose="02020400000000000000" pitchFamily="18" charset="-128"/>
                <a:ea typeface="Yu Mincho Demibold" panose="02020400000000000000" pitchFamily="18" charset="-128"/>
              </a:rPr>
              <a:t>セミナー「教育を軸に子どもの成長を考えるフォーラム」第</a:t>
            </a:r>
            <a:r>
              <a:rPr kumimoji="1" lang="en-US" altLang="ja-JP" sz="1400" b="1" dirty="0">
                <a:latin typeface="Yu Mincho Demibold" panose="02020400000000000000" pitchFamily="18" charset="-128"/>
                <a:ea typeface="Yu Mincho Demibold" panose="02020400000000000000" pitchFamily="18" charset="-128"/>
              </a:rPr>
              <a:t>36</a:t>
            </a:r>
            <a:r>
              <a:rPr kumimoji="1" lang="ja-JP" altLang="en-US" sz="1400" b="1">
                <a:latin typeface="Yu Mincho Demibold" panose="02020400000000000000" pitchFamily="18" charset="-128"/>
                <a:ea typeface="Yu Mincho Demibold" panose="02020400000000000000" pitchFamily="18" charset="-128"/>
              </a:rPr>
              <a:t>回として開催</a:t>
            </a:r>
          </a:p>
        </p:txBody>
      </p:sp>
      <p:sp>
        <p:nvSpPr>
          <p:cNvPr id="3" name="字幕 2">
            <a:extLst>
              <a:ext uri="{FF2B5EF4-FFF2-40B4-BE49-F238E27FC236}">
                <a16:creationId xmlns:a16="http://schemas.microsoft.com/office/drawing/2014/main" id="{EED55248-5869-4D64-5EB0-97489A9974DB}"/>
              </a:ext>
            </a:extLst>
          </p:cNvPr>
          <p:cNvSpPr>
            <a:spLocks noGrp="1"/>
          </p:cNvSpPr>
          <p:nvPr>
            <p:ph type="subTitle" idx="1"/>
          </p:nvPr>
        </p:nvSpPr>
        <p:spPr>
          <a:xfrm>
            <a:off x="1524000" y="1589314"/>
            <a:ext cx="9144000" cy="4735285"/>
          </a:xfrm>
        </p:spPr>
        <p:txBody>
          <a:bodyPr>
            <a:noAutofit/>
          </a:bodyPr>
          <a:lstStyle/>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l">
              <a:buNone/>
            </a:pPr>
            <a:endParaRPr lang="en-US" altLang="ja-JP" sz="20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l">
              <a:buNone/>
            </a:pPr>
            <a:endParaRPr lang="en-US" altLang="ja-JP" sz="2000" b="1" kern="100" dirty="0">
              <a:effectLst/>
              <a:latin typeface="游明朝" panose="02020400000000000000" pitchFamily="18" charset="-128"/>
              <a:ea typeface="Yu Gothic" panose="020B0400000000000000" pitchFamily="34"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95D04A42-45FF-4418-B3F4-0DEEF97A20C6}"/>
              </a:ext>
            </a:extLst>
          </p:cNvPr>
          <p:cNvSpPr>
            <a:spLocks noGrp="1"/>
          </p:cNvSpPr>
          <p:nvPr>
            <p:ph type="sldNum" sz="quarter" idx="12"/>
          </p:nvPr>
        </p:nvSpPr>
        <p:spPr/>
        <p:txBody>
          <a:bodyPr/>
          <a:lstStyle/>
          <a:p>
            <a:fld id="{2DF23A70-0BCC-854A-9083-14A5457E2B0E}" type="slidenum">
              <a:rPr kumimoji="1" lang="ja-JP" altLang="en-US" smtClean="0"/>
              <a:t>6</a:t>
            </a:fld>
            <a:endParaRPr kumimoji="1" lang="ja-JP" altLang="en-US"/>
          </a:p>
        </p:txBody>
      </p:sp>
      <p:pic>
        <p:nvPicPr>
          <p:cNvPr id="5" name="図 4">
            <a:extLst>
              <a:ext uri="{FF2B5EF4-FFF2-40B4-BE49-F238E27FC236}">
                <a16:creationId xmlns:a16="http://schemas.microsoft.com/office/drawing/2014/main" id="{C11FAD63-540F-582C-5AA4-E9583E64187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56099" y="3726618"/>
            <a:ext cx="1440000" cy="960339"/>
          </a:xfrm>
          <a:prstGeom prst="rect">
            <a:avLst/>
          </a:prstGeom>
        </p:spPr>
      </p:pic>
      <p:pic>
        <p:nvPicPr>
          <p:cNvPr id="6" name="図 5">
            <a:extLst>
              <a:ext uri="{FF2B5EF4-FFF2-40B4-BE49-F238E27FC236}">
                <a16:creationId xmlns:a16="http://schemas.microsoft.com/office/drawing/2014/main" id="{70A1BAB1-9DA9-2010-22CB-56975510A0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79030" y="4206788"/>
            <a:ext cx="1800000" cy="1349887"/>
          </a:xfrm>
          <a:prstGeom prst="rect">
            <a:avLst/>
          </a:prstGeom>
        </p:spPr>
      </p:pic>
      <p:pic>
        <p:nvPicPr>
          <p:cNvPr id="7" name="図 6">
            <a:extLst>
              <a:ext uri="{FF2B5EF4-FFF2-40B4-BE49-F238E27FC236}">
                <a16:creationId xmlns:a16="http://schemas.microsoft.com/office/drawing/2014/main" id="{CB9884B1-6B62-C52A-C8C0-86784A570B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1961" y="2066955"/>
            <a:ext cx="5040000" cy="3780000"/>
          </a:xfrm>
          <a:prstGeom prst="rect">
            <a:avLst/>
          </a:prstGeom>
        </p:spPr>
      </p:pic>
      <p:pic>
        <p:nvPicPr>
          <p:cNvPr id="8" name="図 7">
            <a:extLst>
              <a:ext uri="{FF2B5EF4-FFF2-40B4-BE49-F238E27FC236}">
                <a16:creationId xmlns:a16="http://schemas.microsoft.com/office/drawing/2014/main" id="{18E9C60D-21A9-A240-8152-FF8352DF40A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19030" y="2111350"/>
            <a:ext cx="1260000" cy="1889166"/>
          </a:xfrm>
          <a:prstGeom prst="rect">
            <a:avLst/>
          </a:prstGeom>
        </p:spPr>
      </p:pic>
      <p:pic>
        <p:nvPicPr>
          <p:cNvPr id="9" name="図 8">
            <a:extLst>
              <a:ext uri="{FF2B5EF4-FFF2-40B4-BE49-F238E27FC236}">
                <a16:creationId xmlns:a16="http://schemas.microsoft.com/office/drawing/2014/main" id="{EB1DC69E-689A-6B5A-8909-8B16A15B4D1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56599" y="2111350"/>
            <a:ext cx="1079500" cy="1439545"/>
          </a:xfrm>
          <a:prstGeom prst="rect">
            <a:avLst/>
          </a:prstGeom>
        </p:spPr>
      </p:pic>
    </p:spTree>
    <p:extLst>
      <p:ext uri="{BB962C8B-B14F-4D97-AF65-F5344CB8AC3E}">
        <p14:creationId xmlns:p14="http://schemas.microsoft.com/office/powerpoint/2010/main" val="139619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AA752-2C2B-CD29-9F3C-CD2A46C9DCC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E5DDFE6-16C0-BBFB-165E-733183D3A313}"/>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助成事業の背景</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2610845D-4E4A-2FDC-6A86-43266159936C}"/>
              </a:ext>
            </a:extLst>
          </p:cNvPr>
          <p:cNvSpPr>
            <a:spLocks noGrp="1"/>
          </p:cNvSpPr>
          <p:nvPr>
            <p:ph type="subTitle" idx="1"/>
          </p:nvPr>
        </p:nvSpPr>
        <p:spPr>
          <a:xfrm>
            <a:off x="1524000" y="1589315"/>
            <a:ext cx="9144000" cy="4637314"/>
          </a:xfrm>
        </p:spPr>
        <p:txBody>
          <a:bodyPr>
            <a:normAutofit/>
          </a:bodyPr>
          <a:lstStyle/>
          <a:p>
            <a:pPr algn="just">
              <a:buNone/>
            </a:pPr>
            <a:endParaRPr lang="en-US" altLang="ja-JP" sz="1900" kern="100" dirty="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buNone/>
            </a:pPr>
            <a:endParaRPr lang="ja-JP" altLang="ja-JP" sz="19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buNone/>
            </a:pPr>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発達障害児の指導現場で「多動・暴言・キレる子どもにどのように接すればいいかよく</a:t>
            </a:r>
            <a:endParaRPr lang="en-US" altLang="ja-JP" sz="18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buNone/>
            </a:pPr>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わからない」と戸惑う教育・福祉・保育関係者が相当数います。</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8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buNone/>
            </a:pPr>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そして、セミナー参加者の中から「学校現場で困っていることがたくさんある。その解</a:t>
            </a:r>
            <a:endParaRPr lang="en-US" altLang="ja-JP" sz="18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buNone/>
            </a:pPr>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決の手がかりを教えてほしい」という声も多数上がってきました。</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8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そこで、指導者、参加者が具体的事例に基づきながら効果的な接し方・教え方（保護者</a:t>
            </a:r>
            <a:endParaRPr lang="en-US" altLang="ja-JP" sz="1800" b="1" kern="100" dirty="0">
              <a:effectLst/>
              <a:latin typeface="游明朝" panose="02020400000000000000" pitchFamily="18" charset="-128"/>
              <a:ea typeface="Yu Gothic" panose="020B0400000000000000" pitchFamily="34" charset="-128"/>
              <a:cs typeface="Times New Roman" panose="02020603050405020304" pitchFamily="18" charset="0"/>
            </a:endParaRPr>
          </a:p>
          <a:p>
            <a:pPr algn="just"/>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対応も含む）を一緒に探る、より実践的・専門的な教師向け研修会開催を</a:t>
            </a:r>
            <a:r>
              <a:rPr lang="ja-JP" altLang="en-US" sz="1800" b="1" kern="100">
                <a:effectLst/>
                <a:latin typeface="游明朝" panose="02020400000000000000" pitchFamily="18" charset="-128"/>
                <a:ea typeface="Yu Gothic" panose="020B0400000000000000" pitchFamily="34" charset="-128"/>
                <a:cs typeface="Times New Roman" panose="02020603050405020304" pitchFamily="18" charset="0"/>
              </a:rPr>
              <a:t>企画しました</a:t>
            </a:r>
            <a:r>
              <a:rPr lang="ja-JP" altLang="ja-JP" sz="1800" b="1" kern="100">
                <a:effectLst/>
                <a:latin typeface="游明朝" panose="02020400000000000000" pitchFamily="18" charset="-128"/>
                <a:ea typeface="Yu Gothic" panose="020B0400000000000000" pitchFamily="34" charset="-128"/>
                <a:cs typeface="Times New Roman" panose="02020603050405020304" pitchFamily="18" charset="0"/>
              </a:rPr>
              <a: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endParaRPr kumimoji="1" lang="en-US" altLang="ja-JP" dirty="0"/>
          </a:p>
          <a:p>
            <a:pPr algn="l"/>
            <a:endParaRPr kumimoji="1" lang="ja-JP" altLang="en-US"/>
          </a:p>
        </p:txBody>
      </p:sp>
      <p:sp>
        <p:nvSpPr>
          <p:cNvPr id="4" name="スライド番号プレースホルダー 3">
            <a:extLst>
              <a:ext uri="{FF2B5EF4-FFF2-40B4-BE49-F238E27FC236}">
                <a16:creationId xmlns:a16="http://schemas.microsoft.com/office/drawing/2014/main" id="{F6D11140-8D2E-CC5B-EA6D-406D5D7F7817}"/>
              </a:ext>
            </a:extLst>
          </p:cNvPr>
          <p:cNvSpPr>
            <a:spLocks noGrp="1"/>
          </p:cNvSpPr>
          <p:nvPr>
            <p:ph type="sldNum" sz="quarter" idx="12"/>
          </p:nvPr>
        </p:nvSpPr>
        <p:spPr/>
        <p:txBody>
          <a:bodyPr/>
          <a:lstStyle/>
          <a:p>
            <a:fld id="{2DF23A70-0BCC-854A-9083-14A5457E2B0E}" type="slidenum">
              <a:rPr kumimoji="1" lang="ja-JP" altLang="en-US" smtClean="0"/>
              <a:t>7</a:t>
            </a:fld>
            <a:endParaRPr kumimoji="1" lang="ja-JP" altLang="en-US"/>
          </a:p>
        </p:txBody>
      </p:sp>
    </p:spTree>
    <p:extLst>
      <p:ext uri="{BB962C8B-B14F-4D97-AF65-F5344CB8AC3E}">
        <p14:creationId xmlns:p14="http://schemas.microsoft.com/office/powerpoint/2010/main" val="1526190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F9229-5BDF-767B-68AC-18B69CCA84C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698226B-6405-DF18-2D3F-7BDCE2192CE6}"/>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参加者の声</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 1</a:t>
            </a:r>
            <a:r>
              <a:rPr kumimoji="1" lang="ja-JP" altLang="en-US" sz="1600" b="1">
                <a:latin typeface="Yu Mincho Demibold" panose="02020400000000000000" pitchFamily="18" charset="-128"/>
                <a:ea typeface="Yu Mincho Demibold" panose="02020400000000000000" pitchFamily="18" charset="-128"/>
              </a:rPr>
              <a:t>（</a:t>
            </a:r>
            <a:r>
              <a:rPr kumimoji="1" lang="en-US" altLang="ja-JP" sz="1600" b="1" dirty="0">
                <a:latin typeface="Yu Mincho Demibold" panose="02020400000000000000" pitchFamily="18" charset="-128"/>
                <a:ea typeface="Yu Mincho Demibold" panose="02020400000000000000" pitchFamily="18" charset="-128"/>
              </a:rPr>
              <a:t>23</a:t>
            </a:r>
            <a:r>
              <a:rPr kumimoji="1" lang="ja-JP" altLang="en-US" sz="1600" b="1">
                <a:latin typeface="Yu Mincho Demibold" panose="02020400000000000000" pitchFamily="18" charset="-128"/>
                <a:ea typeface="Yu Mincho Demibold" panose="02020400000000000000" pitchFamily="18" charset="-128"/>
              </a:rPr>
              <a:t>通のアンケートの中から原文のまま）</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75B79663-A534-E0FC-D744-C59A43EC1799}"/>
              </a:ext>
            </a:extLst>
          </p:cNvPr>
          <p:cNvSpPr>
            <a:spLocks noGrp="1"/>
          </p:cNvSpPr>
          <p:nvPr>
            <p:ph type="subTitle" idx="1"/>
          </p:nvPr>
        </p:nvSpPr>
        <p:spPr>
          <a:xfrm>
            <a:off x="1524000" y="1589314"/>
            <a:ext cx="9144000" cy="4724399"/>
          </a:xfrm>
        </p:spPr>
        <p:txBody>
          <a:bodyPr>
            <a:noAutofit/>
          </a:bodyPr>
          <a:lstStyle/>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en-US" sz="1600" b="1" kern="0">
                <a:solidFill>
                  <a:schemeClr val="accent6">
                    <a:lumMod val="60000"/>
                    <a:lumOff val="40000"/>
                  </a:schemeClr>
                </a:solidFill>
                <a:latin typeface="游明朝" panose="02020400000000000000" pitchFamily="18" charset="-128"/>
                <a:ea typeface="Yu Gothic" panose="020B0400000000000000" pitchFamily="34" charset="-128"/>
                <a:cs typeface="Hiragino Kaku Gothic ProN W3" panose="020B0300000000000000" pitchFamily="34" charset="-128"/>
              </a:rPr>
              <a:t>■ </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「具体的な事例を幼少期から成人になるまでの様子を紹介していただき、大変参考になりまし</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た。返事や姿勢等、社会や生活を大切にした学びが多くあり、人として大切にしたい、あたりまえ</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のことを根気よく、丁寧に伝えていくことが必要なのだと感じました」</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en-US" sz="1600" b="1" kern="0">
                <a:solidFill>
                  <a:schemeClr val="accent4">
                    <a:lumMod val="75000"/>
                  </a:schemeClr>
                </a:solidFill>
                <a:latin typeface="游明朝" panose="02020400000000000000" pitchFamily="18" charset="-128"/>
                <a:ea typeface="Yu Gothic" panose="020B0400000000000000" pitchFamily="34" charset="-128"/>
                <a:cs typeface="Hiragino Kaku Gothic ProN W3" panose="020B0300000000000000" pitchFamily="34" charset="-128"/>
              </a:rPr>
              <a:t>■</a:t>
            </a:r>
            <a:r>
              <a:rPr lang="ja-JP" altLang="en-US" sz="1600" b="1" kern="0">
                <a:solidFill>
                  <a:srgbClr val="000000"/>
                </a:solidFill>
                <a:latin typeface="游明朝" panose="02020400000000000000" pitchFamily="18" charset="-128"/>
                <a:ea typeface="Yu Gothic" panose="020B0400000000000000" pitchFamily="34" charset="-128"/>
                <a:cs typeface="Hiragino Kaku Gothic ProN W3" panose="020B0300000000000000" pitchFamily="34" charset="-128"/>
              </a:rPr>
              <a:t> </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「『ありのままの状態を受け入れていたら、子どもに社会性や自主性は育ちにくい。将来的に</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困るのは子ども自身だ』。あせらず、あまやかさず、あきらめずに教え続ける大切さを再認識でき</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た。こちら（教育側）が意識して生徒の成長に気づくことが重要」</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en-US" sz="1600" b="1" kern="0">
                <a:solidFill>
                  <a:srgbClr val="00B0F0"/>
                </a:solidFill>
                <a:ea typeface="Yu Gothic" panose="020B0400000000000000" pitchFamily="34" charset="-128"/>
                <a:cs typeface="Hiragino Kaku Gothic ProN W3" panose="020B0300000000000000" pitchFamily="34" charset="-128"/>
              </a:rPr>
              <a:t>■ </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「障害を『乗りこえさせる』指導という、今までの他の講演や書籍とは異なった対応・考え方</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に触れることができて、自分の考え方を見直すきっかけとなりました。あたり前のことをしっか</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り教えることの大切さをあらためて学びました」</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kumimoji="1" lang="ja-JP" altLang="en-US" sz="1400"/>
          </a:p>
        </p:txBody>
      </p:sp>
      <p:sp>
        <p:nvSpPr>
          <p:cNvPr id="4" name="スライド番号プレースホルダー 3">
            <a:extLst>
              <a:ext uri="{FF2B5EF4-FFF2-40B4-BE49-F238E27FC236}">
                <a16:creationId xmlns:a16="http://schemas.microsoft.com/office/drawing/2014/main" id="{D1F19E96-BE4B-0C51-7923-1AD42211EF63}"/>
              </a:ext>
            </a:extLst>
          </p:cNvPr>
          <p:cNvSpPr>
            <a:spLocks noGrp="1"/>
          </p:cNvSpPr>
          <p:nvPr>
            <p:ph type="sldNum" sz="quarter" idx="12"/>
          </p:nvPr>
        </p:nvSpPr>
        <p:spPr/>
        <p:txBody>
          <a:bodyPr/>
          <a:lstStyle/>
          <a:p>
            <a:fld id="{2DF23A70-0BCC-854A-9083-14A5457E2B0E}" type="slidenum">
              <a:rPr kumimoji="1" lang="ja-JP" altLang="en-US" smtClean="0"/>
              <a:t>8</a:t>
            </a:fld>
            <a:endParaRPr kumimoji="1" lang="ja-JP" altLang="en-US"/>
          </a:p>
        </p:txBody>
      </p:sp>
    </p:spTree>
    <p:extLst>
      <p:ext uri="{BB962C8B-B14F-4D97-AF65-F5344CB8AC3E}">
        <p14:creationId xmlns:p14="http://schemas.microsoft.com/office/powerpoint/2010/main" val="4185967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7C082-6D58-0B31-0618-423CC89541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D1E12AB-E387-7DA1-7039-57E0EBC7FA89}"/>
              </a:ext>
            </a:extLst>
          </p:cNvPr>
          <p:cNvSpPr>
            <a:spLocks noGrp="1"/>
          </p:cNvSpPr>
          <p:nvPr>
            <p:ph type="ctrTitle"/>
          </p:nvPr>
        </p:nvSpPr>
        <p:spPr>
          <a:xfrm>
            <a:off x="1524000" y="1122363"/>
            <a:ext cx="9144000" cy="466951"/>
          </a:xfrm>
        </p:spPr>
        <p:txBody>
          <a:bodyPr>
            <a:noAutofit/>
          </a:bodyPr>
          <a:lstStyle/>
          <a:p>
            <a:pPr algn="l"/>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r>
              <a:rPr kumimoji="1" lang="ja-JP" altLang="en-US" sz="2000" b="1">
                <a:solidFill>
                  <a:schemeClr val="accent2"/>
                </a:solidFill>
                <a:latin typeface="Yu Mincho Demibold" panose="02020400000000000000" pitchFamily="18" charset="-128"/>
                <a:ea typeface="Yu Mincho Demibold" panose="02020400000000000000" pitchFamily="18" charset="-128"/>
              </a:rPr>
              <a:t>参加者の声</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 2</a:t>
            </a:r>
            <a:r>
              <a:rPr kumimoji="1" lang="ja-JP" altLang="en-US" sz="1600" b="1">
                <a:latin typeface="Yu Mincho Demibold" panose="02020400000000000000" pitchFamily="18" charset="-128"/>
                <a:ea typeface="Yu Mincho Demibold" panose="02020400000000000000" pitchFamily="18" charset="-128"/>
              </a:rPr>
              <a:t>（</a:t>
            </a:r>
            <a:r>
              <a:rPr kumimoji="1" lang="en-US" altLang="ja-JP" sz="1600" b="1" dirty="0">
                <a:latin typeface="Yu Mincho Demibold" panose="02020400000000000000" pitchFamily="18" charset="-128"/>
                <a:ea typeface="Yu Mincho Demibold" panose="02020400000000000000" pitchFamily="18" charset="-128"/>
              </a:rPr>
              <a:t>23</a:t>
            </a:r>
            <a:r>
              <a:rPr kumimoji="1" lang="ja-JP" altLang="en-US" sz="1600" b="1">
                <a:latin typeface="Yu Mincho Demibold" panose="02020400000000000000" pitchFamily="18" charset="-128"/>
                <a:ea typeface="Yu Mincho Demibold" panose="02020400000000000000" pitchFamily="18" charset="-128"/>
              </a:rPr>
              <a:t>通のアンケートの中から原文のまま）</a:t>
            </a:r>
            <a:r>
              <a:rPr kumimoji="1" lang="en-US" altLang="ja-JP" sz="2000" b="1" dirty="0">
                <a:solidFill>
                  <a:schemeClr val="accent2"/>
                </a:solidFill>
                <a:latin typeface="Yu Mincho Demibold" panose="02020400000000000000" pitchFamily="18" charset="-128"/>
                <a:ea typeface="Yu Mincho Demibold" panose="02020400000000000000" pitchFamily="18" charset="-128"/>
              </a:rPr>
              <a:t>】</a:t>
            </a:r>
            <a:endParaRPr kumimoji="1" lang="ja-JP" altLang="en-US" sz="2000" b="1">
              <a:solidFill>
                <a:schemeClr val="accent2"/>
              </a:solidFill>
              <a:latin typeface="Yu Mincho Demibold" panose="02020400000000000000" pitchFamily="18" charset="-128"/>
              <a:ea typeface="Yu Mincho Demibold" panose="02020400000000000000" pitchFamily="18" charset="-128"/>
            </a:endParaRPr>
          </a:p>
        </p:txBody>
      </p:sp>
      <p:sp>
        <p:nvSpPr>
          <p:cNvPr id="3" name="字幕 2">
            <a:extLst>
              <a:ext uri="{FF2B5EF4-FFF2-40B4-BE49-F238E27FC236}">
                <a16:creationId xmlns:a16="http://schemas.microsoft.com/office/drawing/2014/main" id="{ABBA119A-BFCA-C4D3-48A8-E3984628661B}"/>
              </a:ext>
            </a:extLst>
          </p:cNvPr>
          <p:cNvSpPr>
            <a:spLocks noGrp="1"/>
          </p:cNvSpPr>
          <p:nvPr>
            <p:ph type="subTitle" idx="1"/>
          </p:nvPr>
        </p:nvSpPr>
        <p:spPr>
          <a:xfrm>
            <a:off x="1524000" y="1589315"/>
            <a:ext cx="9144000" cy="4637314"/>
          </a:xfrm>
        </p:spPr>
        <p:txBody>
          <a:bodyPr>
            <a:noAutofit/>
          </a:bodyPr>
          <a:lstStyle/>
          <a:p>
            <a:pPr algn="just">
              <a:buNone/>
            </a:pPr>
            <a:endParaRPr lang="ja-JP" altLang="ja-JP" sz="1400" kern="100">
              <a:effectLst/>
              <a:latin typeface="Yu Gothic Medium" panose="020B0400000000000000" pitchFamily="34" charset="-128"/>
              <a:ea typeface="Yu Gothic Medium" panose="020B0400000000000000" pitchFamily="34" charset="-128"/>
              <a:cs typeface="Times New Roman" panose="02020603050405020304" pitchFamily="18" charset="0"/>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en-US" sz="1600" b="1" kern="0">
                <a:solidFill>
                  <a:schemeClr val="accent6">
                    <a:lumMod val="60000"/>
                    <a:lumOff val="40000"/>
                  </a:schemeClr>
                </a:solidFill>
                <a:effectLst/>
                <a:latin typeface="游明朝" panose="02020400000000000000" pitchFamily="18" charset="-128"/>
                <a:ea typeface="Yu Gothic" panose="020B0400000000000000" pitchFamily="34" charset="-128"/>
                <a:cs typeface="Hiragino Kaku Gothic ProN W3" panose="020B0300000000000000" pitchFamily="34" charset="-128"/>
              </a:rPr>
              <a:t>■</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「『指導の基本』を再確認する</a:t>
            </a:r>
            <a:r>
              <a:rPr lang="ja-JP" altLang="ja-JP" sz="1600" b="1" kern="0">
                <a:solidFill>
                  <a:srgbClr val="000000"/>
                </a:solidFill>
                <a:effectLst/>
                <a:latin typeface="Yu Gothic" panose="020B0400000000000000" pitchFamily="34" charset="-128"/>
                <a:ea typeface="Yu Gothic" panose="020B0400000000000000" pitchFamily="34" charset="-128"/>
                <a:cs typeface="Hiragino Kaku Gothic ProN W3" panose="020B0300000000000000" pitchFamily="34" charset="-128"/>
              </a:rPr>
              <a:t>ことができました。</a:t>
            </a:r>
            <a:r>
              <a:rPr lang="en-US" altLang="ja-JP" sz="1600" b="1" kern="0" dirty="0">
                <a:solidFill>
                  <a:srgbClr val="000000"/>
                </a:solidFill>
                <a:effectLst/>
                <a:latin typeface="Yu Gothic" panose="020B0400000000000000" pitchFamily="34" charset="-128"/>
                <a:ea typeface="Yu Gothic" panose="020B0400000000000000" pitchFamily="34" charset="-128"/>
                <a:cs typeface="Hiragino Kaku Gothic ProN W3" panose="020B0300000000000000" pitchFamily="34" charset="-128"/>
              </a:rPr>
              <a:t>2</a:t>
            </a:r>
            <a:r>
              <a:rPr lang="ja-JP" altLang="ja-JP" sz="1600" b="1" kern="0">
                <a:solidFill>
                  <a:srgbClr val="000000"/>
                </a:solidFill>
                <a:effectLst/>
                <a:latin typeface="Yu Gothic" panose="020B0400000000000000" pitchFamily="34" charset="-128"/>
                <a:ea typeface="Yu Gothic" panose="020B0400000000000000" pitchFamily="34" charset="-128"/>
                <a:cs typeface="Hiragino Kaku Gothic ProN W3" panose="020B0300000000000000" pitchFamily="34" charset="-128"/>
              </a:rPr>
              <a:t>学期に向けてブレることなく生徒に対応し</a:t>
            </a:r>
            <a:endParaRPr lang="en-US" altLang="ja-JP" sz="1600" b="1" kern="0" dirty="0">
              <a:solidFill>
                <a:srgbClr val="000000"/>
              </a:solidFill>
              <a:effectLst/>
              <a:latin typeface="Yu Gothic" panose="020B0400000000000000" pitchFamily="34" charset="-128"/>
              <a:ea typeface="Yu Gothic" panose="020B0400000000000000" pitchFamily="34" charset="-128"/>
              <a:cs typeface="Hiragino Kaku Gothic ProN W3" panose="020B0300000000000000" pitchFamily="34" charset="-128"/>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Yu Gothic" panose="020B0400000000000000" pitchFamily="34" charset="-128"/>
                <a:ea typeface="Yu Gothic" panose="020B0400000000000000" pitchFamily="34" charset="-128"/>
                <a:cs typeface="Hiragino Kaku Gothic ProN W3" panose="020B0300000000000000" pitchFamily="34" charset="-128"/>
              </a:rPr>
              <a:t>ていきたいと思います。忙しさの中、目を見て話すこと</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ができていない事があったとハッと気づ</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きました。大人として対応するという点もとても参考になりました」</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en-US" sz="1600" b="1" kern="0">
                <a:solidFill>
                  <a:schemeClr val="accent4">
                    <a:lumMod val="75000"/>
                  </a:schemeClr>
                </a:solidFill>
                <a:latin typeface="游明朝" panose="02020400000000000000" pitchFamily="18" charset="-128"/>
                <a:ea typeface="Yu Gothic" panose="020B0400000000000000" pitchFamily="34" charset="-128"/>
                <a:cs typeface="Hiragino Kaku Gothic ProN W3" panose="020B0300000000000000" pitchFamily="34" charset="-128"/>
              </a:rPr>
              <a:t>■</a:t>
            </a:r>
            <a:r>
              <a:rPr lang="ja-JP" altLang="en-US" sz="1600" b="1" kern="0">
                <a:solidFill>
                  <a:srgbClr val="000000"/>
                </a:solidFill>
                <a:latin typeface="游明朝" panose="02020400000000000000" pitchFamily="18" charset="-128"/>
                <a:ea typeface="Yu Gothic" panose="020B0400000000000000" pitchFamily="34" charset="-128"/>
                <a:cs typeface="Hiragino Kaku Gothic ProN W3" panose="020B0300000000000000" pitchFamily="34" charset="-128"/>
              </a:rPr>
              <a:t> </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「改めて『挨拶と返事』『我慢すること』の大切さを痛感しました。私も学級経営で重点的要</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素の一つに取り入れています。納得することばかりです。高学年や中学生（中学でも勤務してい</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たので）には「凡事徹底」を合言葉にしていました。目を見て一対一で話すことや、できたらほ</a:t>
            </a:r>
            <a:endPar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endParaRPr>
          </a:p>
          <a:p>
            <a:pPr indent="69850"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める</a:t>
            </a:r>
            <a:r>
              <a:rPr lang="en-US" altLang="ja-JP" sz="1600" b="1" kern="0" dirty="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 </a:t>
            </a:r>
            <a:r>
              <a:rPr lang="ja-JP" altLang="en-US"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　</a:t>
            </a:r>
            <a:r>
              <a:rPr lang="ja-JP" altLang="ja-JP" sz="1600" b="1" kern="0">
                <a:solidFill>
                  <a:srgbClr val="000000"/>
                </a:solidFill>
                <a:effectLst/>
                <a:latin typeface="游明朝" panose="02020400000000000000" pitchFamily="18" charset="-128"/>
                <a:ea typeface="Yu Gothic" panose="020B0400000000000000" pitchFamily="34" charset="-128"/>
                <a:cs typeface="Hiragino Kaku Gothic ProN W3" panose="020B0300000000000000" pitchFamily="34" charset="-128"/>
              </a:rPr>
              <a:t>筆順や止め・はね、厳しく、そしてあたたかく指導しています」</a:t>
            </a:r>
            <a:endParaRPr lang="ja-JP" alt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endParaRPr lang="en-US" altLang="ja-JP" sz="1600" b="1" kern="0" dirty="0">
              <a:solidFill>
                <a:srgbClr val="000000"/>
              </a:solidFill>
              <a:effectLst/>
              <a:ea typeface="Yu Gothic" panose="020B0400000000000000" pitchFamily="34" charset="-128"/>
              <a:cs typeface="Hiragino Kaku Gothic ProN W3" panose="020B0300000000000000" pitchFamily="34" charset="-128"/>
            </a:endParaRPr>
          </a:p>
          <a:p>
            <a:pPr algn="l">
              <a:buNone/>
            </a:pPr>
            <a:r>
              <a:rPr lang="ja-JP" altLang="en-US" sz="1600" b="1" kern="0">
                <a:solidFill>
                  <a:srgbClr val="00B0F0"/>
                </a:solidFill>
                <a:effectLst/>
                <a:ea typeface="Yu Gothic" panose="020B0400000000000000" pitchFamily="34" charset="-128"/>
                <a:cs typeface="Hiragino Kaku Gothic ProN W3" panose="020B0300000000000000" pitchFamily="34" charset="-128"/>
              </a:rPr>
              <a:t>■</a:t>
            </a:r>
            <a:r>
              <a:rPr lang="ja-JP" altLang="ja-JP" sz="1600" b="1" kern="0">
                <a:solidFill>
                  <a:srgbClr val="000000"/>
                </a:solidFill>
                <a:effectLst/>
                <a:ea typeface="Yu Gothic" panose="020B0400000000000000" pitchFamily="34" charset="-128"/>
                <a:cs typeface="Hiragino Kaku Gothic ProN W3" panose="020B0300000000000000" pitchFamily="34" charset="-128"/>
              </a:rPr>
              <a:t>「悩んでいることが、自分だけではないということが実感でわかったことがよかったです。障害</a:t>
            </a:r>
            <a:endParaRPr lang="en-US" altLang="ja-JP" sz="1600" b="1" kern="0" dirty="0">
              <a:solidFill>
                <a:srgbClr val="000000"/>
              </a:solidFill>
              <a:effectLst/>
              <a:ea typeface="Yu Gothic" panose="020B0400000000000000" pitchFamily="34" charset="-128"/>
              <a:cs typeface="Hiragino Kaku Gothic ProN W3" panose="020B0300000000000000" pitchFamily="34" charset="-128"/>
            </a:endParaRPr>
          </a:p>
          <a:p>
            <a:pPr algn="l">
              <a:buNone/>
            </a:pPr>
            <a:r>
              <a:rPr lang="ja-JP" altLang="ja-JP" sz="1600" b="1" kern="0">
                <a:solidFill>
                  <a:srgbClr val="000000"/>
                </a:solidFill>
                <a:effectLst/>
                <a:ea typeface="Yu Gothic" panose="020B0400000000000000" pitchFamily="34" charset="-128"/>
                <a:cs typeface="Hiragino Kaku Gothic ProN W3" panose="020B0300000000000000" pitchFamily="34" charset="-128"/>
              </a:rPr>
              <a:t>がある子には無理をさせない、特別あつかいをしていたことが問題だったと気付かせていただきま</a:t>
            </a:r>
            <a:endParaRPr lang="en-US" altLang="ja-JP" sz="1600" b="1" kern="0" dirty="0">
              <a:solidFill>
                <a:srgbClr val="000000"/>
              </a:solidFill>
              <a:effectLst/>
              <a:ea typeface="Yu Gothic" panose="020B0400000000000000" pitchFamily="34" charset="-128"/>
              <a:cs typeface="Hiragino Kaku Gothic ProN W3" panose="020B0300000000000000" pitchFamily="34" charset="-128"/>
            </a:endParaRPr>
          </a:p>
          <a:p>
            <a:pPr algn="l">
              <a:buNone/>
            </a:pPr>
            <a:r>
              <a:rPr lang="ja-JP" altLang="ja-JP" sz="1600" b="1" kern="0">
                <a:solidFill>
                  <a:srgbClr val="000000"/>
                </a:solidFill>
                <a:effectLst/>
                <a:ea typeface="Yu Gothic" panose="020B0400000000000000" pitchFamily="34" charset="-128"/>
                <a:cs typeface="Hiragino Kaku Gothic ProN W3" panose="020B0300000000000000" pitchFamily="34" charset="-128"/>
              </a:rPr>
              <a:t>した」</a:t>
            </a:r>
            <a:endParaRPr kumimoji="1" lang="ja-JP" altLang="en-US" sz="1600"/>
          </a:p>
        </p:txBody>
      </p:sp>
      <p:sp>
        <p:nvSpPr>
          <p:cNvPr id="4" name="スライド番号プレースホルダー 3">
            <a:extLst>
              <a:ext uri="{FF2B5EF4-FFF2-40B4-BE49-F238E27FC236}">
                <a16:creationId xmlns:a16="http://schemas.microsoft.com/office/drawing/2014/main" id="{A894B990-D7EE-F381-DC76-F04ED5012CB4}"/>
              </a:ext>
            </a:extLst>
          </p:cNvPr>
          <p:cNvSpPr>
            <a:spLocks noGrp="1"/>
          </p:cNvSpPr>
          <p:nvPr>
            <p:ph type="sldNum" sz="quarter" idx="12"/>
          </p:nvPr>
        </p:nvSpPr>
        <p:spPr/>
        <p:txBody>
          <a:bodyPr/>
          <a:lstStyle/>
          <a:p>
            <a:fld id="{2DF23A70-0BCC-854A-9083-14A5457E2B0E}" type="slidenum">
              <a:rPr kumimoji="1" lang="ja-JP" altLang="en-US" smtClean="0"/>
              <a:t>9</a:t>
            </a:fld>
            <a:endParaRPr kumimoji="1" lang="ja-JP" altLang="en-US"/>
          </a:p>
        </p:txBody>
      </p:sp>
    </p:spTree>
    <p:extLst>
      <p:ext uri="{BB962C8B-B14F-4D97-AF65-F5344CB8AC3E}">
        <p14:creationId xmlns:p14="http://schemas.microsoft.com/office/powerpoint/2010/main" val="14730733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1868</Words>
  <Application>Microsoft Office PowerPoint</Application>
  <PresentationFormat>ワイド画面</PresentationFormat>
  <Paragraphs>196</Paragraphs>
  <Slides>12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HGPSoeiKakugothicUB</vt:lpstr>
      <vt:lpstr>Yu Gothic</vt:lpstr>
      <vt:lpstr>Yu Gothic</vt:lpstr>
      <vt:lpstr>游ゴシック Light</vt:lpstr>
      <vt:lpstr>Yu Gothic Medium</vt:lpstr>
      <vt:lpstr>游明朝</vt:lpstr>
      <vt:lpstr>Yu Mincho Demibold</vt:lpstr>
      <vt:lpstr>Arial</vt:lpstr>
      <vt:lpstr>Office テーマ</vt:lpstr>
      <vt:lpstr>PowerPoint プレゼンテーション</vt:lpstr>
      <vt:lpstr>【全体事業】</vt:lpstr>
      <vt:lpstr>【年間予算と申請事業の経費・助成金額】</vt:lpstr>
      <vt:lpstr>【当NPO法人の課題】</vt:lpstr>
      <vt:lpstr>【助成事業の概要】</vt:lpstr>
      <vt:lpstr>【助成事業（研修会）の様子】  セミナー「教育を軸に子どもの成長を考えるフォーラム」第36回として開催</vt:lpstr>
      <vt:lpstr>【助成事業の背景】</vt:lpstr>
      <vt:lpstr>【参加者の声 1（23通のアンケートの中から原文のまま）】</vt:lpstr>
      <vt:lpstr>【参加者の声 2（23通のアンケートの中から原文のまま）】</vt:lpstr>
      <vt:lpstr>【活動を通してのメッセージ】</vt:lpstr>
      <vt:lpstr>【 自己評価・今後の課題】</vt:lpstr>
      <vt:lpstr>【今後の取り組み】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俊郎 知覧</dc:creator>
  <cp:lastModifiedBy>長谷 方人</cp:lastModifiedBy>
  <cp:revision>50</cp:revision>
  <cp:lastPrinted>2025-05-12T22:32:01Z</cp:lastPrinted>
  <dcterms:created xsi:type="dcterms:W3CDTF">2025-05-12T05:11:41Z</dcterms:created>
  <dcterms:modified xsi:type="dcterms:W3CDTF">2025-05-13T01:28:50Z</dcterms:modified>
</cp:coreProperties>
</file>