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88" r:id="rId3"/>
    <p:sldId id="290" r:id="rId4"/>
    <p:sldId id="291" r:id="rId5"/>
    <p:sldId id="293" r:id="rId6"/>
    <p:sldId id="294" r:id="rId7"/>
    <p:sldId id="296" r:id="rId8"/>
    <p:sldId id="295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625A-3E1A-4C83-977B-A63CF6FD842E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10914-CFCD-40A5-B987-9A731689D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53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0914-CFCD-40A5-B987-9A731689DD2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56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FA718-105F-1D37-A077-3B9511B47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2A1594-B36B-37E1-DE75-53258845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187479-0AAF-40F0-BAAC-8D6E755B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9B038E-A626-063F-3D57-9AF1E19E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54B6FA-6347-45A4-6935-B43AE04C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99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0C4D3F-56E6-DCE0-1401-857A84CB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4AA55F-8F73-EAC2-16A3-11F671B1B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9EFFD7-DC00-A2AC-023A-B1BF3ED0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C704A9-B8A4-B514-3B12-ECDAAB4B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355A4-7E8D-896C-8C7A-2CCF7330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70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991663-C950-4D87-DA06-EAA7C905F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6EAC88-F5E0-C799-6DD9-682A592C6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5801E8-9687-4AA3-80DD-1A0E6A71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89EFAA-1C37-EC0A-0120-E309F7B4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06FED8-E248-06CF-3EC6-C6A74483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2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2D9E62-964D-D555-C8F0-3B9166B5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A903E3-9706-4D2F-D4B3-777B930B7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14C6B0-820C-5901-4E4D-64EC8A0A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9B27D5-9938-FB9C-88A5-BAD934CD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1E4DE5-EDFC-0A79-F1E6-E27D6FCA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5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87C5B9-C81C-B23F-515C-59956E6C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74C3E5-C639-88BF-B03D-604FF7614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60CCBA-09EA-4389-C69A-D749496A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DF5F02-B9E2-81AD-A39C-46BAF0C6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70D894-B474-011F-61C9-3A75F66B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27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6352DB-56A3-5881-3D34-CC4B8C2D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AE57B7-DAD0-89A4-112B-E7B02A300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18C2BB-FB67-09F4-1150-346EA87F4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08956B-1ED4-A591-B7B8-3E821F9F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23C9BC-F99F-8335-CD15-FDB81BE9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565ADB-BCDF-002A-11C9-99B30FEA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63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AE54AF-F807-4199-458C-086DD526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F00609-0308-A7DE-3BF6-26F9894F8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0BC56D-CAE9-8C47-E0BC-F7162B5B6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AD8EE1-2827-0E11-E964-AB4C98FF1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031FB4-3303-FD3F-FD09-08F26A74F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7F4160B-58C7-102C-C6AB-07B257FC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65CECC-CCD6-FAEE-8780-F9D461CE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A8D1757-9141-65F6-9298-8AF040D6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2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4BC2D4-0A6F-4864-510E-80CE346B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1622C3-FAF5-507B-F5F8-B622E4E5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922A2F-CEBC-6826-BD0D-9D03AAB1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99624C-6325-F1DE-74AA-65B09707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5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A064DB-6F0F-FF30-CDAF-FD55D902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5FE8D4E-5A62-ED63-3387-AD4834D5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D47E2B-7803-08F7-4830-0A4E23EA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25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90ED5E-FD90-A5D9-E51A-A2F04BCC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DF9B72-E5F1-84C3-A35A-8581D618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EE415B-079A-BF1E-7BCC-FA3373F59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EFA576-12A0-1F7C-40F9-92D35BC4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06AE40-373C-41E0-5ED6-342390AB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C59ADA-8CC6-521D-8FEE-17A5366F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96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7E073-A964-9C7E-D246-CDAAFA2A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5403B7-9F71-EFB5-8561-8BE3B5CBF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ED6F6B-8AB8-08BF-2049-0632CCA10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86596C-FCBD-412B-9642-79FA0066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A7D666-1FE3-0317-DBFB-D0643F46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998A6B-3AEA-04C7-64A5-6C7C34DC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29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DB8DA2A-DF39-2B79-4879-1601A621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E85CA1-63AB-0B08-BC23-5129BEAD3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DFF26C-A83E-9D25-321A-18CE723FC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BFEA-64F1-423D-B95F-C7637CA0E2E7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522845-BCA3-DF52-19BA-8008BE912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DB76A5-BEAF-2D48-7FB6-7BFB0FBDD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6731-AC55-4737-8582-F17C5BBBE8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2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55EFC-2AB8-B708-7530-B9D07E45D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91" y="2113904"/>
            <a:ext cx="11561618" cy="1309800"/>
          </a:xfrm>
        </p:spPr>
        <p:txBody>
          <a:bodyPr>
            <a:normAutofit/>
          </a:bodyPr>
          <a:lstStyle/>
          <a:p>
            <a:r>
              <a:rPr lang="ja-JP" altLang="en-US" sz="6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親と子のかかわり方教室</a:t>
            </a:r>
            <a:endParaRPr kumimoji="1" lang="ja-JP" altLang="en-US" sz="6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D6CDD5-93F3-D847-E569-241F98BE3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8661"/>
            <a:ext cx="9144000" cy="57065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一般社団法人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CHEERFUL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Picture 4" descr="C:\Users\仁美\AppData\Local\Microsoft\Windows\INetCache\IE\OXR2EQ3O\publicdomainq-0000894xcp[1].jpg">
            <a:extLst>
              <a:ext uri="{FF2B5EF4-FFF2-40B4-BE49-F238E27FC236}">
                <a16:creationId xmlns:a16="http://schemas.microsoft.com/office/drawing/2014/main" id="{581AF724-5295-D4F5-C0C5-C4FFBA68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2" y="4702835"/>
            <a:ext cx="2918098" cy="1945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仁美\AppData\Local\Microsoft\Windows\INetCache\IE\63O0690S\publicdomainq-0003209fgcfsx[1].png">
            <a:extLst>
              <a:ext uri="{FF2B5EF4-FFF2-40B4-BE49-F238E27FC236}">
                <a16:creationId xmlns:a16="http://schemas.microsoft.com/office/drawing/2014/main" id="{66800916-3F6A-A9A2-10F2-79A6F363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67" y="209766"/>
            <a:ext cx="1619683" cy="14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ソース画像を表示">
            <a:extLst>
              <a:ext uri="{FF2B5EF4-FFF2-40B4-BE49-F238E27FC236}">
                <a16:creationId xmlns:a16="http://schemas.microsoft.com/office/drawing/2014/main" id="{FAEE8C6C-2100-4AC4-CA64-AEBC6FDB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43" y="167859"/>
            <a:ext cx="2887081" cy="2144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仁美\AppData\Local\Microsoft\Windows\INetCache\IE\OXR2EQ3O\publicdomainq-0004739ujvnoq[1].png">
            <a:extLst>
              <a:ext uri="{FF2B5EF4-FFF2-40B4-BE49-F238E27FC236}">
                <a16:creationId xmlns:a16="http://schemas.microsoft.com/office/drawing/2014/main" id="{0B500660-71C6-AE20-2F89-09AC5E00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4" y="303885"/>
            <a:ext cx="1435236" cy="20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A6D792-C56E-7DFE-C388-CB4CDCF2B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14" y="4406822"/>
            <a:ext cx="2865046" cy="22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6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076804-195D-CF6B-860E-6D4C3B72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90747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一般社団法人</a:t>
            </a:r>
            <a:r>
              <a:rPr kumimoji="1" lang="en-US" altLang="ja-JP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CHEERFUL</a:t>
            </a:r>
            <a:endParaRPr kumimoji="1" lang="ja-JP" altLang="en-US" sz="36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EFD9D0-386E-66AB-5122-3E01B20C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4400"/>
            <a:ext cx="10903527" cy="5597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  設立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オレンジリボン運動の考えに基づいた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親子のコミュニケーション講座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年以上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子育て支援を通して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ひとりひとりが自分自身を大切に考え、</a:t>
            </a:r>
            <a:endParaRPr kumimoji="1" lang="en-US" altLang="ja-JP" b="1" dirty="0">
              <a:solidFill>
                <a:schemeClr val="accent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子どもたちが心身ともに健やかに成長できる社会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を目指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CD3D18B-F560-6419-F0B3-959213F0BDEF}"/>
              </a:ext>
            </a:extLst>
          </p:cNvPr>
          <p:cNvGraphicFramePr>
            <a:graphicFrameLocks noGrp="1"/>
          </p:cNvGraphicFramePr>
          <p:nvPr/>
        </p:nvGraphicFramePr>
        <p:xfrm>
          <a:off x="310428" y="5238402"/>
          <a:ext cx="11555990" cy="1371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87645">
                  <a:extLst>
                    <a:ext uri="{9D8B030D-6E8A-4147-A177-3AD203B41FA5}">
                      <a16:colId xmlns:a16="http://schemas.microsoft.com/office/drawing/2014/main" val="3073479261"/>
                    </a:ext>
                  </a:extLst>
                </a:gridCol>
                <a:gridCol w="3470563">
                  <a:extLst>
                    <a:ext uri="{9D8B030D-6E8A-4147-A177-3AD203B41FA5}">
                      <a16:colId xmlns:a16="http://schemas.microsoft.com/office/drawing/2014/main" val="1236124684"/>
                    </a:ext>
                  </a:extLst>
                </a:gridCol>
                <a:gridCol w="6497782">
                  <a:extLst>
                    <a:ext uri="{9D8B030D-6E8A-4147-A177-3AD203B41FA5}">
                      <a16:colId xmlns:a16="http://schemas.microsoft.com/office/drawing/2014/main" val="1403579855"/>
                    </a:ext>
                  </a:extLst>
                </a:gridCol>
              </a:tblGrid>
              <a:tr h="1898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事業名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実施期間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事業内容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04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親と子の</a:t>
                      </a:r>
                      <a:endParaRPr kumimoji="1" lang="en-US" altLang="ja-JP" sz="2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かかわり方</a:t>
                      </a:r>
                      <a:endParaRPr kumimoji="1" lang="en-US" altLang="ja-JP" sz="2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教室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2021</a:t>
                      </a:r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</a:t>
                      </a:r>
                      <a:r>
                        <a:rPr kumimoji="1" lang="en-US" altLang="ja-JP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月～</a:t>
                      </a:r>
                      <a:r>
                        <a:rPr kumimoji="1" lang="en-US" altLang="ja-JP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</a:t>
                      </a:r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５年</a:t>
                      </a:r>
                      <a:r>
                        <a:rPr kumimoji="1" lang="en-US" altLang="ja-JP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オレンジリボン運動に基づいたコミュニケーション講座</a:t>
                      </a:r>
                      <a:endParaRPr kumimoji="1" lang="en-US" altLang="ja-JP" sz="2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67</a:t>
                      </a:r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回実施　</a:t>
                      </a:r>
                      <a:r>
                        <a:rPr kumimoji="1" lang="en-US" altLang="ja-JP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231</a:t>
                      </a:r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名参加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673755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71B450-5A4F-0E73-3450-2E30462864B1}"/>
              </a:ext>
            </a:extLst>
          </p:cNvPr>
          <p:cNvSpPr/>
          <p:nvPr/>
        </p:nvSpPr>
        <p:spPr>
          <a:xfrm>
            <a:off x="310428" y="4745176"/>
            <a:ext cx="11555990" cy="39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直近</a:t>
            </a:r>
            <a:r>
              <a:rPr kumimoji="1"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年間の活動実績</a:t>
            </a:r>
          </a:p>
        </p:txBody>
      </p:sp>
    </p:spTree>
    <p:extLst>
      <p:ext uri="{BB962C8B-B14F-4D97-AF65-F5344CB8AC3E}">
        <p14:creationId xmlns:p14="http://schemas.microsoft.com/office/powerpoint/2010/main" val="31446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9C991E-E9DC-74D7-F61A-A9691AAD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当団体が考える地域課題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DEF540-9813-C009-6B12-DF3FC9F5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3678"/>
            <a:ext cx="12192000" cy="175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子育て中の親の社会的な孤立</a:t>
            </a: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子育て中の親は、社会とのつながりが希薄になることがあり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孤立感を感じている。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F5C49F5-83FC-BA7A-E8FE-4AA059F15478}"/>
              </a:ext>
            </a:extLst>
          </p:cNvPr>
          <p:cNvSpPr txBox="1">
            <a:spLocks/>
          </p:cNvSpPr>
          <p:nvPr/>
        </p:nvSpPr>
        <p:spPr>
          <a:xfrm>
            <a:off x="0" y="303689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当団体が目指す社会的役割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ADE2C3C-9F1E-2D70-4B6F-0C5C4A5871C2}"/>
              </a:ext>
            </a:extLst>
          </p:cNvPr>
          <p:cNvSpPr txBox="1">
            <a:spLocks/>
          </p:cNvSpPr>
          <p:nvPr/>
        </p:nvSpPr>
        <p:spPr>
          <a:xfrm>
            <a:off x="119941" y="4245429"/>
            <a:ext cx="12192000" cy="2390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子どもたちの心身の健康を育む団体として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まずは保護者が自分自身を大切に考え、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安心して子育てができる環境づくりを行う。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保護者の居場所づくり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78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A01D3-8C1C-6040-BF85-817C28CA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親と子のかかわり方教室　実施</a:t>
            </a:r>
            <a:r>
              <a:rPr kumimoji="1"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内容・年間計画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39A7A2-F737-3732-21A9-F3E2C4F3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" y="1129865"/>
            <a:ext cx="11804074" cy="2881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「親と子のかかわり方教室」とは、下記の考え方を基にした講座である。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より良い人間関係の構築を目指す交流分析理論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児童虐待防止を推進している市民運動のオレンジリボン運動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講座はインストラクターが担当し、参加者の不安や悩みを引き出し、共感し、解決策を一緒に模索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  <a:p>
            <a:pPr marL="0" indent="0">
              <a:buNone/>
            </a:pPr>
            <a:r>
              <a:rPr kumimoji="1" lang="ja-JP" altLang="en-US" sz="2000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講座は、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回完結の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時間～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分であり、何度でも受講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可能。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子連れ参加も可能。子連れ参加の場合は、お子さんはボランティアスタッフに預かってもらい、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親は講座に集中することができる。</a:t>
            </a:r>
          </a:p>
          <a:p>
            <a:pPr marL="0" indent="0">
              <a:buNone/>
            </a:pP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E33EAD97-FA87-1463-5B5B-FF648F08A1F4}"/>
              </a:ext>
            </a:extLst>
          </p:cNvPr>
          <p:cNvGraphicFramePr>
            <a:graphicFrameLocks noGrp="1"/>
          </p:cNvGraphicFramePr>
          <p:nvPr/>
        </p:nvGraphicFramePr>
        <p:xfrm>
          <a:off x="5834210" y="5559998"/>
          <a:ext cx="6066845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0057">
                  <a:extLst>
                    <a:ext uri="{9D8B030D-6E8A-4147-A177-3AD203B41FA5}">
                      <a16:colId xmlns:a16="http://schemas.microsoft.com/office/drawing/2014/main" val="2911915475"/>
                    </a:ext>
                  </a:extLst>
                </a:gridCol>
                <a:gridCol w="4036788">
                  <a:extLst>
                    <a:ext uri="{9D8B030D-6E8A-4147-A177-3AD203B41FA5}">
                      <a16:colId xmlns:a16="http://schemas.microsoft.com/office/drawing/2014/main" val="326349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年間計画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実施内容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52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毎月</a:t>
                      </a:r>
                      <a:r>
                        <a:rPr kumimoji="1" lang="en-US" altLang="ja-JP" sz="2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2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  <a:endParaRPr kumimoji="1" lang="en-US" altLang="ja-JP" sz="2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親と子のかかわり方教室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635850"/>
                  </a:ext>
                </a:extLst>
              </a:tr>
            </a:tbl>
          </a:graphicData>
        </a:graphic>
      </p:graphicFrame>
      <p:pic>
        <p:nvPicPr>
          <p:cNvPr id="9" name="Picture 2" descr="写真の説明はありません。">
            <a:extLst>
              <a:ext uri="{FF2B5EF4-FFF2-40B4-BE49-F238E27FC236}">
                <a16:creationId xmlns:a16="http://schemas.microsoft.com/office/drawing/2014/main" id="{4C8AB9B3-AD5F-16F4-11A5-24CF1FFC2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 b="30667"/>
          <a:stretch/>
        </p:blipFill>
        <p:spPr bwMode="auto">
          <a:xfrm>
            <a:off x="2742347" y="5027669"/>
            <a:ext cx="2242473" cy="17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E60A861-DA82-21E2-1270-3E9859162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8" y="4294967"/>
            <a:ext cx="1861721" cy="24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A01D3-8C1C-6040-BF85-817C28CA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716"/>
            <a:ext cx="12192000" cy="1325563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親と子のかかわり方教室　収支予算・助成金額</a:t>
            </a:r>
            <a:endParaRPr kumimoji="1" lang="ja-JP" altLang="en-US" sz="36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3E0C4C0-A52A-823B-0F1D-AA903BCA6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89045"/>
              </p:ext>
            </p:extLst>
          </p:nvPr>
        </p:nvGraphicFramePr>
        <p:xfrm>
          <a:off x="413918" y="1395552"/>
          <a:ext cx="11113714" cy="206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3129">
                  <a:extLst>
                    <a:ext uri="{9D8B030D-6E8A-4147-A177-3AD203B41FA5}">
                      <a16:colId xmlns:a16="http://schemas.microsoft.com/office/drawing/2014/main" val="223321729"/>
                    </a:ext>
                  </a:extLst>
                </a:gridCol>
                <a:gridCol w="6565439">
                  <a:extLst>
                    <a:ext uri="{9D8B030D-6E8A-4147-A177-3AD203B41FA5}">
                      <a16:colId xmlns:a16="http://schemas.microsoft.com/office/drawing/2014/main" val="413680791"/>
                    </a:ext>
                  </a:extLst>
                </a:gridCol>
                <a:gridCol w="1309438">
                  <a:extLst>
                    <a:ext uri="{9D8B030D-6E8A-4147-A177-3AD203B41FA5}">
                      <a16:colId xmlns:a16="http://schemas.microsoft.com/office/drawing/2014/main" val="1451752547"/>
                    </a:ext>
                  </a:extLst>
                </a:gridCol>
                <a:gridCol w="1815708">
                  <a:extLst>
                    <a:ext uri="{9D8B030D-6E8A-4147-A177-3AD203B41FA5}">
                      <a16:colId xmlns:a16="http://schemas.microsoft.com/office/drawing/2014/main" val="594904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内容・内訳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予算額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助成金額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2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草の根育</a:t>
                      </a:r>
                      <a:endParaRPr kumimoji="1" lang="en-US" altLang="ja-JP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成助成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事業実施に必要な支出部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298,000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150,000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5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事業収入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受講料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人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×10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人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×24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=120,000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120,000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120,000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1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団体自己資金</a:t>
                      </a:r>
                      <a:endParaRPr kumimoji="1" lang="en-US" altLang="ja-JP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79,000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107,000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476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合計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497,000</a:t>
                      </a:r>
                      <a:endParaRPr kumimoji="1" lang="ja-JP" altLang="en-US" sz="1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377,000</a:t>
                      </a:r>
                      <a:endParaRPr kumimoji="1" lang="ja-JP" altLang="en-US" sz="1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803743"/>
                  </a:ext>
                </a:extLst>
              </a:tr>
            </a:tbl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85E65332-AA7F-EFB0-EC03-A13B382B405A}"/>
              </a:ext>
            </a:extLst>
          </p:cNvPr>
          <p:cNvSpPr txBox="1">
            <a:spLocks/>
          </p:cNvSpPr>
          <p:nvPr/>
        </p:nvSpPr>
        <p:spPr>
          <a:xfrm>
            <a:off x="471488" y="930547"/>
            <a:ext cx="1342445" cy="571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収入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473F46E-0E5B-1E0A-2225-E0328480C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90162"/>
              </p:ext>
            </p:extLst>
          </p:nvPr>
        </p:nvGraphicFramePr>
        <p:xfrm>
          <a:off x="413918" y="3775823"/>
          <a:ext cx="11147155" cy="2885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9341">
                  <a:extLst>
                    <a:ext uri="{9D8B030D-6E8A-4147-A177-3AD203B41FA5}">
                      <a16:colId xmlns:a16="http://schemas.microsoft.com/office/drawing/2014/main" val="223321729"/>
                    </a:ext>
                  </a:extLst>
                </a:gridCol>
                <a:gridCol w="6796296">
                  <a:extLst>
                    <a:ext uri="{9D8B030D-6E8A-4147-A177-3AD203B41FA5}">
                      <a16:colId xmlns:a16="http://schemas.microsoft.com/office/drawing/2014/main" val="413680791"/>
                    </a:ext>
                  </a:extLst>
                </a:gridCol>
                <a:gridCol w="1230229">
                  <a:extLst>
                    <a:ext uri="{9D8B030D-6E8A-4147-A177-3AD203B41FA5}">
                      <a16:colId xmlns:a16="http://schemas.microsoft.com/office/drawing/2014/main" val="1451752547"/>
                    </a:ext>
                  </a:extLst>
                </a:gridCol>
                <a:gridCol w="1761289">
                  <a:extLst>
                    <a:ext uri="{9D8B030D-6E8A-4147-A177-3AD203B41FA5}">
                      <a16:colId xmlns:a16="http://schemas.microsoft.com/office/drawing/2014/main" val="4211881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内容・内訳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予算額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助成金額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2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消耗品費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親と子のかかわり方教室</a:t>
                      </a:r>
                      <a:endParaRPr kumimoji="1" lang="en-US" altLang="ja-JP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テキスト代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部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350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参加者１０人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２４回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=84,000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84,000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84,000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5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広告宣伝費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チラシ印刷代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×100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枚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=5,000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，０００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62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会場費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有限会社カリーノ・ピュア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階使用料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×24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=24,000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24,000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8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謝礼・報酬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親と子のかかわり方教室</a:t>
                      </a:r>
                      <a:endParaRPr kumimoji="1" lang="en-US" altLang="ja-JP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インストラクター謝礼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×7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名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×24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=336,000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kumimoji="1" lang="en-US" altLang="ja-JP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ボランティアスタッフ謝礼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２名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×24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=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４８</a:t>
                      </a:r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,000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384</a:t>
                      </a:r>
                      <a:r>
                        <a:rPr kumimoji="1" lang="ja-JP" altLang="en-US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，０００</a:t>
                      </a:r>
                      <a:endParaRPr kumimoji="1" lang="en-US" altLang="ja-JP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r"/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288,000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58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合計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497,000</a:t>
                      </a:r>
                      <a:endParaRPr kumimoji="1" lang="ja-JP" altLang="en-US" sz="1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377,000</a:t>
                      </a:r>
                      <a:endParaRPr kumimoji="1" lang="ja-JP" altLang="en-US" sz="1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742012"/>
                  </a:ext>
                </a:extLst>
              </a:tr>
            </a:tbl>
          </a:graphicData>
        </a:graphic>
      </p:graphicFrame>
      <p:sp>
        <p:nvSpPr>
          <p:cNvPr id="6" name="タイトル 1">
            <a:extLst>
              <a:ext uri="{FF2B5EF4-FFF2-40B4-BE49-F238E27FC236}">
                <a16:creationId xmlns:a16="http://schemas.microsoft.com/office/drawing/2014/main" id="{D4A61517-8571-F172-CA7A-D970B4781F2B}"/>
              </a:ext>
            </a:extLst>
          </p:cNvPr>
          <p:cNvSpPr txBox="1">
            <a:spLocks/>
          </p:cNvSpPr>
          <p:nvPr/>
        </p:nvSpPr>
        <p:spPr>
          <a:xfrm>
            <a:off x="471488" y="3322491"/>
            <a:ext cx="1342445" cy="571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支出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3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27D6C9-C78C-82FA-4D29-2FB1C8CE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親と子のかかわり方教室</a:t>
            </a:r>
            <a:r>
              <a:rPr kumimoji="1"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C7B5D2-34A6-CE0A-FE30-0408B406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時間の講座中に、お母さんが子どもから離れて一人の時間を確保できました。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講座前後で短時間子どもの預かりも実施し、上の子を病院に連れて行ったり、下の子のお迎えに行ったり、夕飯の買い物などができたことで、参加者の方から感謝の言葉をたくさんいただきました。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座を通して、具体的に解決策が見つからない場合でも、「とにかく話を聞いてもらえて嬉しかった」、「家族をより大切にしようと感じた」、「親である自分のことにも目を向けよう」など参加者の気持ちの変化を見れました。</a:t>
            </a:r>
          </a:p>
          <a:p>
            <a:pPr marL="0" indent="0">
              <a:buNone/>
            </a:pPr>
            <a:endParaRPr kumimoji="1" lang="en-US" altLang="ja-JP" dirty="0">
              <a:solidFill>
                <a:srgbClr val="FFC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050" dirty="0">
              <a:solidFill>
                <a:schemeClr val="accent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05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946BC-1A31-6717-138F-F0B674A3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D7CD3F-1FD4-B1F7-B38B-3020FBF8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親と子のかかわり方教室</a:t>
            </a:r>
            <a:r>
              <a:rPr kumimoji="1"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成果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042945-A42E-A474-D2AA-06DD1596C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12" y="788192"/>
            <a:ext cx="4326301" cy="324326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28BD22F-38BE-1D2E-FEBE-F345763C6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0" y="1453034"/>
            <a:ext cx="3275801" cy="36361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9A1DF91-A078-BF67-D7B6-B1793DBF4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12" y="4114800"/>
            <a:ext cx="4465195" cy="262889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A49C013-158C-7D56-E675-AD960F041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32" y="1453034"/>
            <a:ext cx="2837678" cy="37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6709-E46F-96C5-26EE-0EEAD083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E56C5A-EBD6-EEE8-59AE-3B3A12CF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今後の取り組みとこれからの展望・新たな課題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382EB-7B63-23F4-1637-CE849ADEA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7087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より多くの子育て世代の方たちに、「親と子のかかわり方教室」が届けられるように中規模で教室開催を考えています。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❋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年に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回、八王子市内の市民センターを借りて、参加人数を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人前後とし、子育て世代の親密性やコニュニティー形成を目的とし、引き続き、子育て世代の孤立感や孤独感を解消できるように努めます。</a:t>
            </a:r>
          </a:p>
          <a:p>
            <a:pPr marL="0" indent="0">
              <a:buNone/>
            </a:pPr>
            <a:endParaRPr kumimoji="1" lang="en-US" altLang="ja-JP" sz="1050" dirty="0">
              <a:solidFill>
                <a:schemeClr val="accent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93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760</Words>
  <Application>Microsoft Office PowerPoint</Application>
  <PresentationFormat>ワイド画面</PresentationFormat>
  <Paragraphs>103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BIZ UDPゴシック</vt:lpstr>
      <vt:lpstr>游ゴシック</vt:lpstr>
      <vt:lpstr>游ゴシック Light</vt:lpstr>
      <vt:lpstr>Arial</vt:lpstr>
      <vt:lpstr>Office テーマ</vt:lpstr>
      <vt:lpstr>親と子のかかわり方教室</vt:lpstr>
      <vt:lpstr>一般社団法人CHEERFUL</vt:lpstr>
      <vt:lpstr>当団体が考える地域課題</vt:lpstr>
      <vt:lpstr>親と子のかかわり方教室　実施内容・年間計画</vt:lpstr>
      <vt:lpstr>親と子のかかわり方教室　収支予算・助成金額</vt:lpstr>
      <vt:lpstr>親と子のかかわり方教室　成果</vt:lpstr>
      <vt:lpstr>親と子のかかわり方教室　成果</vt:lpstr>
      <vt:lpstr>今後の取り組みとこれからの展望・新たな課題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jn2.bbg6@gmail.com</dc:creator>
  <cp:lastModifiedBy>方人 長谷</cp:lastModifiedBy>
  <cp:revision>3</cp:revision>
  <dcterms:created xsi:type="dcterms:W3CDTF">2025-05-09T06:44:14Z</dcterms:created>
  <dcterms:modified xsi:type="dcterms:W3CDTF">2025-05-12T07:13:27Z</dcterms:modified>
</cp:coreProperties>
</file>