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3"/>
  </p:notesMasterIdLst>
  <p:sldIdLst>
    <p:sldId id="256" r:id="rId3"/>
    <p:sldId id="257" r:id="rId4"/>
    <p:sldId id="258" r:id="rId5"/>
    <p:sldId id="259" r:id="rId6"/>
    <p:sldId id="260" r:id="rId7"/>
    <p:sldId id="261" r:id="rId8"/>
    <p:sldId id="262" r:id="rId9"/>
    <p:sldId id="265" r:id="rId10"/>
    <p:sldId id="263" r:id="rId11"/>
    <p:sldId id="264" r:id="rId12"/>
  </p:sldIdLst>
  <p:sldSz cx="12188825" cy="6858000"/>
  <p:notesSz cx="6858000" cy="9144000"/>
  <p:embeddedFontLst>
    <p:embeddedFont>
      <p:font typeface="Zen Kaku Gothic New" pitchFamily="2" charset="-128"/>
      <p:regular r:id="rId14"/>
      <p:bold r:id="rId15"/>
    </p:embeddedFont>
    <p:embeddedFont>
      <p:font typeface="Zen Kaku Gothic New Black" pitchFamily="2" charset="-128"/>
      <p:bold r:id="rId16"/>
    </p:embeddedFont>
    <p:embeddedFont>
      <p:font typeface="Zen Kaku Gothic New Medium" pitchFamily="2" charset="-128"/>
      <p:regular r:id="rId17"/>
      <p:bold r:id="rId18"/>
    </p:embeddedFont>
    <p:embeddedFont>
      <p:font typeface="Meiryo" panose="020B0604030504040204" pitchFamily="34" charset="-128"/>
      <p:regular r:id="rId19"/>
      <p:bold r:id="rId20"/>
      <p:italic r:id="rId21"/>
      <p:boldItalic r:id="rId22"/>
    </p:embeddedFont>
    <p:embeddedFont>
      <p:font typeface="Caveat" pitchFamily="2"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cIWbJYf63SwrlPCfBq+YnhWqE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94685"/>
  </p:normalViewPr>
  <p:slideViewPr>
    <p:cSldViewPr snapToGrid="0">
      <p:cViewPr varScale="1">
        <p:scale>
          <a:sx n="117" d="100"/>
          <a:sy n="117" d="100"/>
        </p:scale>
        <p:origin x="496"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30bc6b6fa_0_5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3530bc6b6fa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65995b556_0_280:notes"/>
          <p:cNvSpPr>
            <a:spLocks noGrp="1" noRot="1" noChangeAspect="1"/>
          </p:cNvSpPr>
          <p:nvPr>
            <p:ph type="sldImg" idx="2"/>
          </p:nvPr>
        </p:nvSpPr>
        <p:spPr>
          <a:xfrm>
            <a:off x="3820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65995b55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30bc6b6fa_0_107: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3530bc6b6fa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65995b556_0_96:notes"/>
          <p:cNvSpPr>
            <a:spLocks noGrp="1" noRot="1" noChangeAspect="1"/>
          </p:cNvSpPr>
          <p:nvPr>
            <p:ph type="sldImg" idx="2"/>
          </p:nvPr>
        </p:nvSpPr>
        <p:spPr>
          <a:xfrm>
            <a:off x="3820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65995b55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65995b556_0_142:notes"/>
          <p:cNvSpPr>
            <a:spLocks noGrp="1" noRot="1" noChangeAspect="1"/>
          </p:cNvSpPr>
          <p:nvPr>
            <p:ph type="sldImg" idx="2"/>
          </p:nvPr>
        </p:nvSpPr>
        <p:spPr>
          <a:xfrm>
            <a:off x="3820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65995b556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65995b556_0_19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65995b556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5800"/>
            <a:ext cx="60928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0748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65995b556_0_2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3565995b556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3530bc6b6fa_0_69"/>
          <p:cNvSpPr txBox="1">
            <a:spLocks noGrp="1"/>
          </p:cNvSpPr>
          <p:nvPr>
            <p:ph type="ctrTitle"/>
          </p:nvPr>
        </p:nvSpPr>
        <p:spPr>
          <a:xfrm>
            <a:off x="415507" y="992767"/>
            <a:ext cx="11358000" cy="27369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6" name="Google Shape;86;g3530bc6b6fa_0_69"/>
          <p:cNvSpPr txBox="1">
            <a:spLocks noGrp="1"/>
          </p:cNvSpPr>
          <p:nvPr>
            <p:ph type="subTitle" idx="1"/>
          </p:nvPr>
        </p:nvSpPr>
        <p:spPr>
          <a:xfrm>
            <a:off x="415496" y="3778833"/>
            <a:ext cx="11358000" cy="105690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7" name="Google Shape;87;g3530bc6b6fa_0_69"/>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main color">
  <p:cSld name="TITLE_AND_BODY_1_1_3_1">
    <p:spTree>
      <p:nvGrpSpPr>
        <p:cNvPr id="1" name="Shape 88"/>
        <p:cNvGrpSpPr/>
        <p:nvPr/>
      </p:nvGrpSpPr>
      <p:grpSpPr>
        <a:xfrm>
          <a:off x="0" y="0"/>
          <a:ext cx="0" cy="0"/>
          <a:chOff x="0" y="0"/>
          <a:chExt cx="0" cy="0"/>
        </a:xfrm>
      </p:grpSpPr>
      <p:sp>
        <p:nvSpPr>
          <p:cNvPr id="89" name="Google Shape;89;g3530bc6b6fa_0_82"/>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g3530bc6b6fa_0_82"/>
          <p:cNvPicPr preferRelativeResize="0"/>
          <p:nvPr/>
        </p:nvPicPr>
        <p:blipFill rotWithShape="1">
          <a:blip r:embed="rId2">
            <a:alphaModFix/>
          </a:blip>
          <a:srcRect/>
          <a:stretch/>
        </p:blipFill>
        <p:spPr>
          <a:xfrm>
            <a:off x="156794" y="6237583"/>
            <a:ext cx="621527" cy="484779"/>
          </a:xfrm>
          <a:prstGeom prst="rect">
            <a:avLst/>
          </a:prstGeom>
          <a:noFill/>
          <a:ln>
            <a:noFill/>
          </a:ln>
        </p:spPr>
      </p:pic>
      <p:sp>
        <p:nvSpPr>
          <p:cNvPr id="91" name="Google Shape;91;g3530bc6b6fa_0_82"/>
          <p:cNvSpPr/>
          <p:nvPr/>
        </p:nvSpPr>
        <p:spPr>
          <a:xfrm>
            <a:off x="280330" y="0"/>
            <a:ext cx="135300" cy="593100"/>
          </a:xfrm>
          <a:prstGeom prst="rect">
            <a:avLst/>
          </a:prstGeom>
          <a:solidFill>
            <a:srgbClr val="FFC187"/>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92" name="Google Shape;92;g3530bc6b6fa_0_82"/>
          <p:cNvSpPr txBox="1">
            <a:spLocks noGrp="1"/>
          </p:cNvSpPr>
          <p:nvPr>
            <p:ph type="title"/>
          </p:nvPr>
        </p:nvSpPr>
        <p:spPr>
          <a:xfrm>
            <a:off x="443828" y="28159"/>
            <a:ext cx="113580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cxnSp>
        <p:nvCxnSpPr>
          <p:cNvPr id="93" name="Google Shape;93;g3530bc6b6fa_0_82"/>
          <p:cNvCxnSpPr/>
          <p:nvPr/>
        </p:nvCxnSpPr>
        <p:spPr>
          <a:xfrm>
            <a:off x="13697" y="842267"/>
            <a:ext cx="12185100" cy="0"/>
          </a:xfrm>
          <a:prstGeom prst="straightConnector1">
            <a:avLst/>
          </a:prstGeom>
          <a:noFill/>
          <a:ln w="19050" cap="flat" cmpd="sng">
            <a:solidFill>
              <a:srgbClr val="FFC187"/>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g3530bc6b6fa_0_73"/>
          <p:cNvSpPr txBox="1">
            <a:spLocks noGrp="1"/>
          </p:cNvSpPr>
          <p:nvPr>
            <p:ph type="title"/>
          </p:nvPr>
        </p:nvSpPr>
        <p:spPr>
          <a:xfrm>
            <a:off x="415496" y="2461400"/>
            <a:ext cx="11358000" cy="1122300"/>
          </a:xfrm>
          <a:prstGeom prst="rect">
            <a:avLst/>
          </a:prstGeom>
          <a:noFill/>
          <a:ln>
            <a:noFill/>
          </a:ln>
        </p:spPr>
        <p:txBody>
          <a:bodyPr spcFirstLastPara="1" wrap="square" lIns="121875" tIns="121875" rIns="121875" bIns="121875"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6" name="Google Shape;96;g3530bc6b6fa_0_73"/>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g3530bc6b6fa_0_73"/>
          <p:cNvPicPr preferRelativeResize="0"/>
          <p:nvPr/>
        </p:nvPicPr>
        <p:blipFill rotWithShape="1">
          <a:blip r:embed="rId2">
            <a:alphaModFix/>
          </a:blip>
          <a:srcRect/>
          <a:stretch/>
        </p:blipFill>
        <p:spPr>
          <a:xfrm>
            <a:off x="1650587" y="3456800"/>
            <a:ext cx="8887776" cy="12696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98"/>
        <p:cNvGrpSpPr/>
        <p:nvPr/>
      </p:nvGrpSpPr>
      <p:grpSpPr>
        <a:xfrm>
          <a:off x="0" y="0"/>
          <a:ext cx="0" cy="0"/>
          <a:chOff x="0" y="0"/>
          <a:chExt cx="0" cy="0"/>
        </a:xfrm>
      </p:grpSpPr>
      <p:sp>
        <p:nvSpPr>
          <p:cNvPr id="99" name="Google Shape;99;g3530bc6b6fa_0_77"/>
          <p:cNvSpPr txBox="1">
            <a:spLocks noGrp="1"/>
          </p:cNvSpPr>
          <p:nvPr>
            <p:ph type="body" idx="1"/>
          </p:nvPr>
        </p:nvSpPr>
        <p:spPr>
          <a:xfrm>
            <a:off x="415496" y="1333433"/>
            <a:ext cx="11358000" cy="4555200"/>
          </a:xfrm>
          <a:prstGeom prst="rect">
            <a:avLst/>
          </a:prstGeom>
          <a:noFill/>
          <a:ln>
            <a:noFill/>
          </a:ln>
        </p:spPr>
        <p:txBody>
          <a:bodyPr spcFirstLastPara="1" wrap="square" lIns="121875" tIns="121875" rIns="121875" bIns="121875"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00" name="Google Shape;100;g3530bc6b6fa_0_77"/>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g3530bc6b6fa_0_77"/>
          <p:cNvPicPr preferRelativeResize="0"/>
          <p:nvPr/>
        </p:nvPicPr>
        <p:blipFill rotWithShape="1">
          <a:blip r:embed="rId2">
            <a:alphaModFix/>
          </a:blip>
          <a:srcRect/>
          <a:stretch/>
        </p:blipFill>
        <p:spPr>
          <a:xfrm>
            <a:off x="156794" y="6237583"/>
            <a:ext cx="621527" cy="484779"/>
          </a:xfrm>
          <a:prstGeom prst="rect">
            <a:avLst/>
          </a:prstGeom>
          <a:noFill/>
          <a:ln>
            <a:noFill/>
          </a:ln>
        </p:spPr>
      </p:pic>
      <p:sp>
        <p:nvSpPr>
          <p:cNvPr id="102" name="Google Shape;102;g3530bc6b6fa_0_77"/>
          <p:cNvSpPr txBox="1">
            <a:spLocks noGrp="1"/>
          </p:cNvSpPr>
          <p:nvPr>
            <p:ph type="title"/>
          </p:nvPr>
        </p:nvSpPr>
        <p:spPr>
          <a:xfrm>
            <a:off x="415496" y="28159"/>
            <a:ext cx="113580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main color (ロゴなし)">
  <p:cSld name="TITLE_AND_BODY_1_1_3_1_1">
    <p:spTree>
      <p:nvGrpSpPr>
        <p:cNvPr id="1" name="Shape 103"/>
        <p:cNvGrpSpPr/>
        <p:nvPr/>
      </p:nvGrpSpPr>
      <p:grpSpPr>
        <a:xfrm>
          <a:off x="0" y="0"/>
          <a:ext cx="0" cy="0"/>
          <a:chOff x="0" y="0"/>
          <a:chExt cx="0" cy="0"/>
        </a:xfrm>
      </p:grpSpPr>
      <p:sp>
        <p:nvSpPr>
          <p:cNvPr id="104" name="Google Shape;104;g3530bc6b6fa_0_88"/>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g3530bc6b6fa_0_88"/>
          <p:cNvSpPr/>
          <p:nvPr/>
        </p:nvSpPr>
        <p:spPr>
          <a:xfrm>
            <a:off x="280330" y="0"/>
            <a:ext cx="135300" cy="593100"/>
          </a:xfrm>
          <a:prstGeom prst="rect">
            <a:avLst/>
          </a:prstGeom>
          <a:solidFill>
            <a:srgbClr val="FFC187"/>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06" name="Google Shape;106;g3530bc6b6fa_0_88"/>
          <p:cNvSpPr txBox="1">
            <a:spLocks noGrp="1"/>
          </p:cNvSpPr>
          <p:nvPr>
            <p:ph type="title"/>
          </p:nvPr>
        </p:nvSpPr>
        <p:spPr>
          <a:xfrm>
            <a:off x="443828" y="28159"/>
            <a:ext cx="113580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cxnSp>
        <p:nvCxnSpPr>
          <p:cNvPr id="107" name="Google Shape;107;g3530bc6b6fa_0_88"/>
          <p:cNvCxnSpPr/>
          <p:nvPr/>
        </p:nvCxnSpPr>
        <p:spPr>
          <a:xfrm>
            <a:off x="13697" y="842267"/>
            <a:ext cx="12185100" cy="0"/>
          </a:xfrm>
          <a:prstGeom prst="straightConnector1">
            <a:avLst/>
          </a:prstGeom>
          <a:noFill/>
          <a:ln w="19050" cap="flat" cmpd="sng">
            <a:solidFill>
              <a:srgbClr val="FFC187"/>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_AND_BODY_1_2">
    <p:spTree>
      <p:nvGrpSpPr>
        <p:cNvPr id="1" name="Shape 108"/>
        <p:cNvGrpSpPr/>
        <p:nvPr/>
      </p:nvGrpSpPr>
      <p:grpSpPr>
        <a:xfrm>
          <a:off x="0" y="0"/>
          <a:ext cx="0" cy="0"/>
          <a:chOff x="0" y="0"/>
          <a:chExt cx="0" cy="0"/>
        </a:xfrm>
      </p:grpSpPr>
      <p:sp>
        <p:nvSpPr>
          <p:cNvPr id="109" name="Google Shape;109;g3530bc6b6fa_0_93"/>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pic>
        <p:nvPicPr>
          <p:cNvPr id="110" name="Google Shape;110;g3530bc6b6fa_0_93"/>
          <p:cNvPicPr preferRelativeResize="0"/>
          <p:nvPr/>
        </p:nvPicPr>
        <p:blipFill rotWithShape="1">
          <a:blip r:embed="rId2">
            <a:alphaModFix/>
          </a:blip>
          <a:srcRect/>
          <a:stretch/>
        </p:blipFill>
        <p:spPr>
          <a:xfrm>
            <a:off x="156794" y="6237583"/>
            <a:ext cx="621527" cy="484779"/>
          </a:xfrm>
          <a:prstGeom prst="rect">
            <a:avLst/>
          </a:prstGeom>
          <a:noFill/>
          <a:ln>
            <a:noFill/>
          </a:ln>
        </p:spPr>
      </p:pic>
      <p:sp>
        <p:nvSpPr>
          <p:cNvPr id="111" name="Google Shape;111;g3530bc6b6fa_0_93"/>
          <p:cNvSpPr txBox="1">
            <a:spLocks noGrp="1"/>
          </p:cNvSpPr>
          <p:nvPr>
            <p:ph type="title"/>
          </p:nvPr>
        </p:nvSpPr>
        <p:spPr>
          <a:xfrm>
            <a:off x="415496" y="28159"/>
            <a:ext cx="113580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g3530bc6b6fa_0_97"/>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g3530bc6b6fa_0_97"/>
          <p:cNvPicPr preferRelativeResize="0"/>
          <p:nvPr/>
        </p:nvPicPr>
        <p:blipFill rotWithShape="1">
          <a:blip r:embed="rId2">
            <a:alphaModFix/>
          </a:blip>
          <a:srcRect/>
          <a:stretch/>
        </p:blipFill>
        <p:spPr>
          <a:xfrm>
            <a:off x="156794" y="6237583"/>
            <a:ext cx="621527" cy="48477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ogoなし">
  <p:cSld name="AUTOLAYOUT_1">
    <p:spTree>
      <p:nvGrpSpPr>
        <p:cNvPr id="1" name="Shape 115"/>
        <p:cNvGrpSpPr/>
        <p:nvPr/>
      </p:nvGrpSpPr>
      <p:grpSpPr>
        <a:xfrm>
          <a:off x="0" y="0"/>
          <a:ext cx="0" cy="0"/>
          <a:chOff x="0" y="0"/>
          <a:chExt cx="0" cy="0"/>
        </a:xfrm>
      </p:grpSpPr>
      <p:sp>
        <p:nvSpPr>
          <p:cNvPr id="116" name="Google Shape;116;g3565995b556_0_326"/>
          <p:cNvSpPr/>
          <p:nvPr/>
        </p:nvSpPr>
        <p:spPr>
          <a:xfrm>
            <a:off x="0" y="0"/>
            <a:ext cx="12188700" cy="6858000"/>
          </a:xfrm>
          <a:prstGeom prst="rect">
            <a:avLst/>
          </a:prstGeom>
          <a:solidFill>
            <a:schemeClr val="lt1"/>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17" name="Google Shape;117;g3565995b556_0_326"/>
          <p:cNvSpPr txBox="1">
            <a:spLocks noGrp="1"/>
          </p:cNvSpPr>
          <p:nvPr>
            <p:ph type="sldNum" idx="12"/>
          </p:nvPr>
        </p:nvSpPr>
        <p:spPr>
          <a:xfrm>
            <a:off x="11293669" y="6217622"/>
            <a:ext cx="731400" cy="524700"/>
          </a:xfrm>
          <a:prstGeom prst="rect">
            <a:avLst/>
          </a:prstGeom>
          <a:noFill/>
        </p:spPr>
        <p:txBody>
          <a:bodyPr spcFirstLastPara="1" wrap="square" lIns="121875" tIns="121875" rIns="121875" bIns="121875" anchor="ctr" anchorCtr="0">
            <a:norm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1792288" y="612775"/>
            <a:ext cx="5486400" cy="4114800"/>
          </a:xfrm>
          <a:prstGeom prst="rect">
            <a:avLst/>
          </a:prstGeom>
          <a:noFill/>
          <a:ln>
            <a:noFill/>
          </a:ln>
        </p:spPr>
      </p:sp>
      <p:sp>
        <p:nvSpPr>
          <p:cNvPr id="64" name="Google Shape;64;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
        <p:cNvGrpSpPr/>
        <p:nvPr/>
      </p:nvGrpSpPr>
      <p:grpSpPr>
        <a:xfrm>
          <a:off x="0" y="0"/>
          <a:ext cx="0" cy="0"/>
          <a:chOff x="0" y="0"/>
          <a:chExt cx="0" cy="0"/>
        </a:xfrm>
      </p:grpSpPr>
      <p:sp>
        <p:nvSpPr>
          <p:cNvPr id="81" name="Google Shape;81;g3530bc6b6fa_0_65"/>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t" anchorCtr="0">
            <a:normAutofit/>
          </a:bodyPr>
          <a:lstStyle>
            <a:lvl1pPr marR="0" lvl="0" algn="l" rtl="0">
              <a:lnSpc>
                <a:spcPct val="100000"/>
              </a:lnSpc>
              <a:spcBef>
                <a:spcPts val="0"/>
              </a:spcBef>
              <a:spcAft>
                <a:spcPts val="0"/>
              </a:spcAft>
              <a:buClr>
                <a:srgbClr val="2B2B2B"/>
              </a:buClr>
              <a:buSzPts val="3700"/>
              <a:buFont typeface="Zen Kaku Gothic New"/>
              <a:buNone/>
              <a:defRPr sz="3700" b="1" i="0" u="none" strike="noStrike" cap="none">
                <a:solidFill>
                  <a:srgbClr val="2B2B2B"/>
                </a:solidFill>
                <a:latin typeface="Zen Kaku Gothic New"/>
                <a:ea typeface="Zen Kaku Gothic New"/>
                <a:cs typeface="Zen Kaku Gothic New"/>
                <a:sym typeface="Zen Kaku Gothic New"/>
              </a:defRPr>
            </a:lvl1pPr>
            <a:lvl2pPr marR="0" lvl="1"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2pPr>
            <a:lvl3pPr marR="0" lvl="2"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3pPr>
            <a:lvl4pPr marR="0" lvl="3"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4pPr>
            <a:lvl5pPr marR="0" lvl="4"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5pPr>
            <a:lvl6pPr marR="0" lvl="5"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6pPr>
            <a:lvl7pPr marR="0" lvl="6"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7pPr>
            <a:lvl8pPr marR="0" lvl="7"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8pPr>
            <a:lvl9pPr marR="0" lvl="8"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9pPr>
          </a:lstStyle>
          <a:p>
            <a:endParaRPr/>
          </a:p>
        </p:txBody>
      </p:sp>
      <p:sp>
        <p:nvSpPr>
          <p:cNvPr id="82" name="Google Shape;82;g3530bc6b6fa_0_65"/>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t" anchorCtr="0">
            <a:normAutofit/>
          </a:bodyPr>
          <a:lstStyle>
            <a:lvl1pPr marL="457200" marR="0" lvl="0" indent="-381000" algn="l" rtl="0">
              <a:lnSpc>
                <a:spcPct val="115000"/>
              </a:lnSpc>
              <a:spcBef>
                <a:spcPts val="0"/>
              </a:spcBef>
              <a:spcAft>
                <a:spcPts val="0"/>
              </a:spcAft>
              <a:buClr>
                <a:srgbClr val="2B2B2B"/>
              </a:buClr>
              <a:buSzPts val="2400"/>
              <a:buFont typeface="Zen Kaku Gothic New"/>
              <a:buChar char="●"/>
              <a:defRPr sz="2400" b="0" i="0" u="none" strike="noStrike" cap="none">
                <a:solidFill>
                  <a:srgbClr val="2B2B2B"/>
                </a:solidFill>
                <a:latin typeface="Zen Kaku Gothic New"/>
                <a:ea typeface="Zen Kaku Gothic New"/>
                <a:cs typeface="Zen Kaku Gothic New"/>
                <a:sym typeface="Zen Kaku Gothic New"/>
              </a:defRPr>
            </a:lvl1pPr>
            <a:lvl2pPr marL="914400" marR="0" lvl="1"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2pPr>
            <a:lvl3pPr marL="1371600" marR="0" lvl="2"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3pPr>
            <a:lvl4pPr marL="1828800" marR="0" lvl="3"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4pPr>
            <a:lvl5pPr marL="2286000" marR="0" lvl="4"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5pPr>
            <a:lvl6pPr marL="2743200" marR="0" lvl="5"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6pPr>
            <a:lvl7pPr marL="3200400" marR="0" lvl="6"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7pPr>
            <a:lvl8pPr marL="3657600" marR="0" lvl="7"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8pPr>
            <a:lvl9pPr marL="4114800" marR="0" lvl="8" indent="-349250" algn="l" rtl="0">
              <a:lnSpc>
                <a:spcPct val="115000"/>
              </a:lnSpc>
              <a:spcBef>
                <a:spcPts val="0"/>
              </a:spcBef>
              <a:spcAft>
                <a:spcPts val="0"/>
              </a:spcAft>
              <a:buClr>
                <a:srgbClr val="2B2B2B"/>
              </a:buClr>
              <a:buSzPts val="1900"/>
              <a:buFont typeface="Zen Kaku Gothic New"/>
              <a:buChar char="■"/>
              <a:defRPr sz="1900" b="0" i="0" u="none" strike="noStrike" cap="none">
                <a:solidFill>
                  <a:srgbClr val="2B2B2B"/>
                </a:solidFill>
                <a:latin typeface="Zen Kaku Gothic New"/>
                <a:ea typeface="Zen Kaku Gothic New"/>
                <a:cs typeface="Zen Kaku Gothic New"/>
                <a:sym typeface="Zen Kaku Gothic New"/>
              </a:defRPr>
            </a:lvl9pPr>
          </a:lstStyle>
          <a:p>
            <a:endParaRPr/>
          </a:p>
        </p:txBody>
      </p:sp>
      <p:sp>
        <p:nvSpPr>
          <p:cNvPr id="83" name="Google Shape;83;g3530bc6b6fa_0_65"/>
          <p:cNvSpPr txBox="1">
            <a:spLocks noGrp="1"/>
          </p:cNvSpPr>
          <p:nvPr>
            <p:ph type="sldNum" idx="12"/>
          </p:nvPr>
        </p:nvSpPr>
        <p:spPr>
          <a:xfrm>
            <a:off x="11293784" y="6319222"/>
            <a:ext cx="731400" cy="524700"/>
          </a:xfrm>
          <a:prstGeom prst="rect">
            <a:avLst/>
          </a:prstGeom>
          <a:noFill/>
          <a:ln>
            <a:noFill/>
          </a:ln>
        </p:spPr>
        <p:txBody>
          <a:bodyPr spcFirstLastPara="1" wrap="square" lIns="121875" tIns="121875" rIns="121875" bIns="121875"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s://aya-npo.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3530bc6b6fa_0_55"/>
          <p:cNvPicPr preferRelativeResize="0"/>
          <p:nvPr/>
        </p:nvPicPr>
        <p:blipFill rotWithShape="1">
          <a:blip r:embed="rId3">
            <a:alphaModFix/>
          </a:blip>
          <a:srcRect/>
          <a:stretch/>
        </p:blipFill>
        <p:spPr>
          <a:xfrm>
            <a:off x="0" y="0"/>
            <a:ext cx="12188952" cy="6856286"/>
          </a:xfrm>
          <a:prstGeom prst="rect">
            <a:avLst/>
          </a:prstGeom>
          <a:noFill/>
          <a:ln>
            <a:noFill/>
          </a:ln>
        </p:spPr>
      </p:pic>
      <p:sp>
        <p:nvSpPr>
          <p:cNvPr id="123" name="Google Shape;123;g3530bc6b6fa_0_55"/>
          <p:cNvSpPr/>
          <p:nvPr/>
        </p:nvSpPr>
        <p:spPr>
          <a:xfrm>
            <a:off x="627210" y="4513912"/>
            <a:ext cx="4347300" cy="1808400"/>
          </a:xfrm>
          <a:prstGeom prst="roundRect">
            <a:avLst>
              <a:gd name="adj" fmla="val 8672"/>
            </a:avLst>
          </a:prstGeom>
          <a:solidFill>
            <a:schemeClr val="lt1"/>
          </a:solidFill>
          <a:ln>
            <a:noFill/>
          </a:ln>
        </p:spPr>
        <p:txBody>
          <a:bodyPr spcFirstLastPara="1" wrap="square" lIns="121875" tIns="121875" rIns="121875" bIns="121875" anchor="ctr" anchorCtr="0">
            <a:noAutofit/>
          </a:bodyPr>
          <a:lstStyle/>
          <a:p>
            <a:pPr marL="114300" marR="228600" lvl="0" indent="0" algn="l" rtl="0">
              <a:lnSpc>
                <a:spcPct val="115000"/>
              </a:lnSpc>
              <a:spcBef>
                <a:spcPts val="0"/>
              </a:spcBef>
              <a:spcAft>
                <a:spcPts val="0"/>
              </a:spcAft>
              <a:buClr>
                <a:srgbClr val="000000"/>
              </a:buClr>
              <a:buSzPts val="2500"/>
              <a:buFont typeface="Arial"/>
              <a:buNone/>
            </a:pPr>
            <a:r>
              <a:rPr lang="en-US" sz="2500" b="0" i="0" u="none" strike="noStrike" cap="none" dirty="0" err="1">
                <a:solidFill>
                  <a:schemeClr val="dk1"/>
                </a:solidFill>
                <a:latin typeface="Zen Kaku Gothic New Medium"/>
                <a:ea typeface="Zen Kaku Gothic New Medium"/>
                <a:cs typeface="Zen Kaku Gothic New Medium"/>
                <a:sym typeface="Zen Kaku Gothic New Medium"/>
              </a:rPr>
              <a:t>特定非営利活動法人AYA</a:t>
            </a:r>
            <a:r>
              <a:rPr lang="en-US" sz="2500" b="0" i="0" u="none" strike="noStrike" cap="none" dirty="0">
                <a:solidFill>
                  <a:schemeClr val="dk1"/>
                </a:solidFill>
                <a:latin typeface="Zen Kaku Gothic New Medium"/>
                <a:ea typeface="Zen Kaku Gothic New Medium"/>
                <a:cs typeface="Zen Kaku Gothic New Medium"/>
                <a:sym typeface="Zen Kaku Gothic New Medium"/>
              </a:rPr>
              <a:t> </a:t>
            </a:r>
            <a:endParaRPr sz="2500" b="0" i="0" u="none" strike="noStrike" cap="none" dirty="0">
              <a:solidFill>
                <a:schemeClr val="dk1"/>
              </a:solidFill>
              <a:latin typeface="Zen Kaku Gothic New Medium"/>
              <a:ea typeface="Zen Kaku Gothic New Medium"/>
              <a:cs typeface="Zen Kaku Gothic New Medium"/>
              <a:sym typeface="Zen Kaku Gothic New Medium"/>
            </a:endParaRPr>
          </a:p>
          <a:p>
            <a:pPr marL="114300" marR="228600" lvl="0" indent="0" algn="l" rtl="0">
              <a:lnSpc>
                <a:spcPct val="115000"/>
              </a:lnSpc>
              <a:spcBef>
                <a:spcPts val="0"/>
              </a:spcBef>
              <a:spcAft>
                <a:spcPts val="0"/>
              </a:spcAft>
              <a:buClr>
                <a:schemeClr val="dk1"/>
              </a:buClr>
              <a:buSzPts val="1500"/>
              <a:buFont typeface="Arial"/>
              <a:buNone/>
            </a:pPr>
            <a:r>
              <a:rPr lang="en-US" sz="2300" b="0" i="0" u="none" strike="noStrike" cap="none" dirty="0" err="1">
                <a:solidFill>
                  <a:schemeClr val="dk1"/>
                </a:solidFill>
                <a:latin typeface="Zen Kaku Gothic New Medium"/>
                <a:ea typeface="Zen Kaku Gothic New Medium"/>
                <a:cs typeface="Zen Kaku Gothic New Medium"/>
                <a:sym typeface="Zen Kaku Gothic New Medium"/>
              </a:rPr>
              <a:t>代表理事</a:t>
            </a:r>
            <a:endParaRPr sz="2300" b="0" i="0" u="none" strike="noStrike" cap="none" dirty="0">
              <a:solidFill>
                <a:schemeClr val="dk1"/>
              </a:solidFill>
              <a:latin typeface="Zen Kaku Gothic New Medium"/>
              <a:ea typeface="Zen Kaku Gothic New Medium"/>
              <a:cs typeface="Zen Kaku Gothic New Medium"/>
              <a:sym typeface="Zen Kaku Gothic New Medium"/>
            </a:endParaRPr>
          </a:p>
          <a:p>
            <a:pPr marL="114300" marR="228600" lvl="0" indent="0" algn="l" rtl="0">
              <a:lnSpc>
                <a:spcPct val="115000"/>
              </a:lnSpc>
              <a:spcBef>
                <a:spcPts val="0"/>
              </a:spcBef>
              <a:spcAft>
                <a:spcPts val="0"/>
              </a:spcAft>
              <a:buClr>
                <a:srgbClr val="000000"/>
              </a:buClr>
              <a:buSzPts val="3100"/>
              <a:buFont typeface="Arial"/>
              <a:buNone/>
            </a:pPr>
            <a:r>
              <a:rPr lang="en-US" sz="3100" b="0" i="0" u="none" strike="noStrike" cap="none" dirty="0" err="1">
                <a:solidFill>
                  <a:schemeClr val="dk1"/>
                </a:solidFill>
                <a:latin typeface="Zen Kaku Gothic New Medium"/>
                <a:ea typeface="Zen Kaku Gothic New Medium"/>
                <a:cs typeface="Zen Kaku Gothic New Medium"/>
                <a:sym typeface="Zen Kaku Gothic New Medium"/>
              </a:rPr>
              <a:t>中川</a:t>
            </a:r>
            <a:r>
              <a:rPr lang="en-US" sz="3100" b="0" i="0" u="none" strike="noStrike" cap="none" dirty="0">
                <a:solidFill>
                  <a:schemeClr val="dk1"/>
                </a:solidFill>
                <a:latin typeface="Zen Kaku Gothic New Medium"/>
                <a:ea typeface="Zen Kaku Gothic New Medium"/>
                <a:cs typeface="Zen Kaku Gothic New Medium"/>
                <a:sym typeface="Zen Kaku Gothic New Medium"/>
              </a:rPr>
              <a:t> </a:t>
            </a:r>
            <a:r>
              <a:rPr lang="en-US" sz="3100" b="0" i="0" u="none" strike="noStrike" cap="none" dirty="0" err="1">
                <a:solidFill>
                  <a:schemeClr val="dk1"/>
                </a:solidFill>
                <a:latin typeface="Zen Kaku Gothic New Medium"/>
                <a:ea typeface="Zen Kaku Gothic New Medium"/>
                <a:cs typeface="Zen Kaku Gothic New Medium"/>
                <a:sym typeface="Zen Kaku Gothic New Medium"/>
              </a:rPr>
              <a:t>悠樹</a:t>
            </a:r>
            <a:endParaRPr sz="1900" b="0" i="0" u="none" strike="noStrike" cap="none" dirty="0">
              <a:solidFill>
                <a:srgbClr val="000000"/>
              </a:solidFill>
              <a:latin typeface="Zen Kaku Gothic New Medium"/>
              <a:ea typeface="Zen Kaku Gothic New Medium"/>
              <a:cs typeface="Zen Kaku Gothic New Medium"/>
              <a:sym typeface="Zen Kaku Gothic New Medium"/>
            </a:endParaRPr>
          </a:p>
        </p:txBody>
      </p:sp>
      <p:pic>
        <p:nvPicPr>
          <p:cNvPr id="124" name="Google Shape;124;g3530bc6b6fa_0_55"/>
          <p:cNvPicPr preferRelativeResize="0"/>
          <p:nvPr/>
        </p:nvPicPr>
        <p:blipFill rotWithShape="1">
          <a:blip r:embed="rId4">
            <a:alphaModFix/>
          </a:blip>
          <a:srcRect/>
          <a:stretch/>
        </p:blipFill>
        <p:spPr>
          <a:xfrm>
            <a:off x="10398164" y="85983"/>
            <a:ext cx="1689211" cy="1689244"/>
          </a:xfrm>
          <a:prstGeom prst="rect">
            <a:avLst/>
          </a:prstGeom>
          <a:noFill/>
          <a:ln>
            <a:noFill/>
          </a:ln>
        </p:spPr>
      </p:pic>
      <p:sp>
        <p:nvSpPr>
          <p:cNvPr id="126" name="Google Shape;126;g3530bc6b6fa_0_55"/>
          <p:cNvSpPr txBox="1"/>
          <p:nvPr/>
        </p:nvSpPr>
        <p:spPr>
          <a:xfrm>
            <a:off x="328591" y="2179443"/>
            <a:ext cx="6520500" cy="1281600"/>
          </a:xfrm>
          <a:prstGeom prst="rect">
            <a:avLst/>
          </a:prstGeom>
          <a:noFill/>
          <a:ln>
            <a:noFill/>
          </a:ln>
        </p:spPr>
        <p:txBody>
          <a:bodyPr spcFirstLastPara="1" wrap="square" lIns="121875" tIns="121875" rIns="121875" bIns="121875" anchor="b"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a:solidFill>
                  <a:srgbClr val="2B2B2B"/>
                </a:solidFill>
                <a:latin typeface="Zen Kaku Gothic New"/>
                <a:ea typeface="Zen Kaku Gothic New"/>
                <a:cs typeface="Zen Kaku Gothic New"/>
                <a:sym typeface="Zen Kaku Gothic New"/>
              </a:rPr>
              <a:t>AYA </a:t>
            </a:r>
            <a:endParaRPr dirty="0"/>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err="1">
                <a:solidFill>
                  <a:srgbClr val="2B2B2B"/>
                </a:solidFill>
                <a:latin typeface="Zen Kaku Gothic New"/>
                <a:ea typeface="Zen Kaku Gothic New"/>
                <a:cs typeface="Zen Kaku Gothic New"/>
                <a:sym typeface="Zen Kaku Gothic New"/>
              </a:rPr>
              <a:t>ポップコーンストア販売体験</a:t>
            </a:r>
            <a:endParaRPr sz="5400" b="1" i="0" u="none" strike="noStrike" cap="none" dirty="0">
              <a:solidFill>
                <a:srgbClr val="2B2B2B"/>
              </a:solidFill>
              <a:latin typeface="Zen Kaku Gothic New"/>
              <a:ea typeface="Zen Kaku Gothic New"/>
              <a:cs typeface="Zen Kaku Gothic New"/>
              <a:sym typeface="Zen Kaku Gothic New"/>
            </a:endParaRPr>
          </a:p>
        </p:txBody>
      </p:sp>
      <p:cxnSp>
        <p:nvCxnSpPr>
          <p:cNvPr id="127" name="Google Shape;127;g3530bc6b6fa_0_55"/>
          <p:cNvCxnSpPr/>
          <p:nvPr/>
        </p:nvCxnSpPr>
        <p:spPr>
          <a:xfrm>
            <a:off x="627210" y="3501675"/>
            <a:ext cx="6116400" cy="0"/>
          </a:xfrm>
          <a:prstGeom prst="straightConnector1">
            <a:avLst/>
          </a:prstGeom>
          <a:noFill/>
          <a:ln w="19050" cap="flat" cmpd="sng">
            <a:solidFill>
              <a:srgbClr val="FFFFFF"/>
            </a:solidFill>
            <a:prstDash val="solid"/>
            <a:round/>
            <a:headEnd type="none" w="sm" len="sm"/>
            <a:tailEnd type="none" w="sm" len="sm"/>
          </a:ln>
        </p:spPr>
      </p:cxnSp>
      <p:sp>
        <p:nvSpPr>
          <p:cNvPr id="128" name="Google Shape;128;g3530bc6b6fa_0_55"/>
          <p:cNvSpPr txBox="1"/>
          <p:nvPr/>
        </p:nvSpPr>
        <p:spPr>
          <a:xfrm>
            <a:off x="0" y="0"/>
            <a:ext cx="4810650" cy="249757"/>
          </a:xfrm>
          <a:prstGeom prst="rect">
            <a:avLst/>
          </a:prstGeom>
          <a:noFill/>
          <a:ln>
            <a:noFill/>
          </a:ln>
        </p:spPr>
        <p:txBody>
          <a:bodyPr spcFirstLastPara="1" wrap="square" lIns="121875" tIns="121875" rIns="121875" bIns="121875" anchor="t" anchorCtr="0">
            <a:noAutofit/>
          </a:bodyPr>
          <a:lstStyle/>
          <a:p>
            <a:pPr>
              <a:buSzPts val="2700"/>
            </a:pPr>
            <a:r>
              <a:rPr lang="en-US" altLang="ja-JP" b="0" i="0" u="none" strike="noStrike" cap="none" dirty="0">
                <a:solidFill>
                  <a:srgbClr val="000000"/>
                </a:solidFill>
                <a:latin typeface="Zen Kaku Gothic New Medium"/>
                <a:ea typeface="Zen Kaku Gothic New Medium"/>
                <a:cs typeface="Zen Kaku Gothic New Medium"/>
                <a:sym typeface="Zen Kaku Gothic New Medium"/>
              </a:rPr>
              <a:t>2025</a:t>
            </a:r>
            <a:r>
              <a:rPr lang="ja-JP" altLang="en-US" b="0" i="0" u="none" strike="noStrike" cap="none">
                <a:solidFill>
                  <a:srgbClr val="000000"/>
                </a:solidFill>
                <a:latin typeface="Zen Kaku Gothic New Medium"/>
                <a:ea typeface="Zen Kaku Gothic New Medium"/>
                <a:cs typeface="Zen Kaku Gothic New Medium"/>
                <a:sym typeface="Zen Kaku Gothic New Medium"/>
              </a:rPr>
              <a:t>年</a:t>
            </a:r>
            <a:r>
              <a:rPr lang="en-US" altLang="ja-JP" b="0" i="0" u="none" strike="noStrike" cap="none" dirty="0">
                <a:solidFill>
                  <a:srgbClr val="000000"/>
                </a:solidFill>
                <a:latin typeface="Zen Kaku Gothic New Medium"/>
                <a:ea typeface="Zen Kaku Gothic New Medium"/>
                <a:cs typeface="Zen Kaku Gothic New Medium"/>
                <a:sym typeface="Zen Kaku Gothic New Medium"/>
              </a:rPr>
              <a:t>5</a:t>
            </a:r>
            <a:r>
              <a:rPr lang="ja-JP" altLang="en-US" b="0" i="0" u="none" strike="noStrike" cap="none">
                <a:solidFill>
                  <a:srgbClr val="000000"/>
                </a:solidFill>
                <a:latin typeface="Zen Kaku Gothic New Medium"/>
                <a:ea typeface="Zen Kaku Gothic New Medium"/>
                <a:cs typeface="Zen Kaku Gothic New Medium"/>
                <a:sym typeface="Zen Kaku Gothic New Medium"/>
              </a:rPr>
              <a:t>月</a:t>
            </a:r>
            <a:r>
              <a:rPr lang="en-US" altLang="ja-JP" b="0" i="0" u="none" strike="noStrike" cap="none" dirty="0">
                <a:solidFill>
                  <a:srgbClr val="000000"/>
                </a:solidFill>
                <a:latin typeface="Zen Kaku Gothic New Medium"/>
                <a:ea typeface="Zen Kaku Gothic New Medium"/>
                <a:cs typeface="Zen Kaku Gothic New Medium"/>
                <a:sym typeface="Zen Kaku Gothic New Medium"/>
              </a:rPr>
              <a:t>17</a:t>
            </a:r>
            <a:r>
              <a:rPr lang="ja-JP" altLang="en-US" b="0" i="0" u="none" strike="noStrike" cap="none">
                <a:solidFill>
                  <a:srgbClr val="000000"/>
                </a:solidFill>
                <a:latin typeface="Zen Kaku Gothic New Medium"/>
                <a:ea typeface="Zen Kaku Gothic New Medium"/>
                <a:cs typeface="Zen Kaku Gothic New Medium"/>
                <a:sym typeface="Zen Kaku Gothic New Medium"/>
              </a:rPr>
              <a:t>日</a:t>
            </a:r>
            <a:r>
              <a:rPr lang="ja-JP" altLang="en-US">
                <a:latin typeface="Zen Kaku Gothic New Medium"/>
                <a:ea typeface="Zen Kaku Gothic New Medium"/>
                <a:cs typeface="Zen Kaku Gothic New Medium"/>
                <a:sym typeface="Zen Kaku Gothic New Medium"/>
              </a:rPr>
              <a:t>　</a:t>
            </a:r>
            <a:r>
              <a:rPr lang="ja-JP" altLang="en-US" b="0" i="0" u="none" strike="noStrike" cap="none">
                <a:solidFill>
                  <a:srgbClr val="000000"/>
                </a:solidFill>
                <a:latin typeface="Zen Kaku Gothic New Medium"/>
                <a:ea typeface="Zen Kaku Gothic New Medium"/>
                <a:cs typeface="Zen Kaku Gothic New Medium"/>
                <a:sym typeface="Zen Kaku Gothic New Medium"/>
              </a:rPr>
              <a:t>草の根事業育成助成 第 </a:t>
            </a:r>
            <a:r>
              <a:rPr lang="en-US" altLang="ja-JP" b="0" i="0" u="none" strike="noStrike" cap="none" dirty="0">
                <a:solidFill>
                  <a:srgbClr val="000000"/>
                </a:solidFill>
                <a:latin typeface="Zen Kaku Gothic New Medium"/>
                <a:ea typeface="Zen Kaku Gothic New Medium"/>
                <a:cs typeface="Zen Kaku Gothic New Medium"/>
                <a:sym typeface="Zen Kaku Gothic New Medium"/>
              </a:rPr>
              <a:t>10 </a:t>
            </a:r>
            <a:r>
              <a:rPr lang="ja-JP" altLang="en-US" b="0" i="0" u="none" strike="noStrike" cap="none">
                <a:solidFill>
                  <a:srgbClr val="000000"/>
                </a:solidFill>
                <a:latin typeface="Zen Kaku Gothic New Medium"/>
                <a:ea typeface="Zen Kaku Gothic New Medium"/>
                <a:cs typeface="Zen Kaku Gothic New Medium"/>
                <a:sym typeface="Zen Kaku Gothic New Medium"/>
              </a:rPr>
              <a:t>回報告交流会</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3565995b556_0_280"/>
          <p:cNvPicPr preferRelativeResize="0"/>
          <p:nvPr/>
        </p:nvPicPr>
        <p:blipFill rotWithShape="1">
          <a:blip r:embed="rId3">
            <a:alphaModFix/>
          </a:blip>
          <a:srcRect l="29867" r="5398"/>
          <a:stretch/>
        </p:blipFill>
        <p:spPr>
          <a:xfrm>
            <a:off x="4298516" y="0"/>
            <a:ext cx="7890278" cy="6858000"/>
          </a:xfrm>
          <a:prstGeom prst="rect">
            <a:avLst/>
          </a:prstGeom>
          <a:noFill/>
          <a:ln>
            <a:noFill/>
          </a:ln>
        </p:spPr>
      </p:pic>
      <p:sp>
        <p:nvSpPr>
          <p:cNvPr id="230" name="Google Shape;230;g3565995b556_0_280"/>
          <p:cNvSpPr txBox="1"/>
          <p:nvPr/>
        </p:nvSpPr>
        <p:spPr>
          <a:xfrm>
            <a:off x="272508" y="6297533"/>
            <a:ext cx="4514400" cy="477000"/>
          </a:xfrm>
          <a:prstGeom prst="rect">
            <a:avLst/>
          </a:prstGeom>
          <a:noFill/>
          <a:ln>
            <a:noFill/>
          </a:ln>
        </p:spPr>
        <p:txBody>
          <a:bodyPr spcFirstLastPara="1" wrap="square" lIns="121875" tIns="121875" rIns="121875" bIns="121875" anchor="t" anchorCtr="0">
            <a:spAutoFit/>
          </a:bodyPr>
          <a:lstStyle/>
          <a:p>
            <a:pPr marL="114300" marR="292100" lvl="0" indent="0" algn="l" rtl="0">
              <a:spcBef>
                <a:spcPts val="0"/>
              </a:spcBef>
              <a:spcAft>
                <a:spcPts val="0"/>
              </a:spcAft>
              <a:buNone/>
            </a:pPr>
            <a:r>
              <a:rPr lang="en-US" sz="1500">
                <a:solidFill>
                  <a:schemeClr val="dk1"/>
                </a:solidFill>
                <a:latin typeface="Zen Kaku Gothic New"/>
                <a:ea typeface="Zen Kaku Gothic New"/>
                <a:cs typeface="Zen Kaku Gothic New"/>
                <a:sym typeface="Zen Kaku Gothic New"/>
              </a:rPr>
              <a:t>©2025 NPO AYA All rights reserved. </a:t>
            </a:r>
            <a:endParaRPr sz="1500">
              <a:solidFill>
                <a:schemeClr val="dk1"/>
              </a:solidFill>
              <a:latin typeface="Zen Kaku Gothic New"/>
              <a:ea typeface="Zen Kaku Gothic New"/>
              <a:cs typeface="Zen Kaku Gothic New"/>
              <a:sym typeface="Zen Kaku Gothic New"/>
            </a:endParaRPr>
          </a:p>
        </p:txBody>
      </p:sp>
      <p:sp>
        <p:nvSpPr>
          <p:cNvPr id="231" name="Google Shape;231;g3565995b556_0_280"/>
          <p:cNvSpPr txBox="1"/>
          <p:nvPr/>
        </p:nvSpPr>
        <p:spPr>
          <a:xfrm>
            <a:off x="33" y="2552500"/>
            <a:ext cx="4191300" cy="1477500"/>
          </a:xfrm>
          <a:prstGeom prst="rect">
            <a:avLst/>
          </a:prstGeom>
          <a:noFill/>
          <a:ln>
            <a:noFill/>
          </a:ln>
        </p:spPr>
        <p:txBody>
          <a:bodyPr spcFirstLastPara="1" wrap="square" lIns="121875" tIns="121875" rIns="121875" bIns="121875" anchor="t" anchorCtr="0">
            <a:spAutoFit/>
          </a:bodyPr>
          <a:lstStyle/>
          <a:p>
            <a:pPr marL="0" lvl="0" indent="0" algn="ctr" rtl="0">
              <a:spcBef>
                <a:spcPts val="0"/>
              </a:spcBef>
              <a:spcAft>
                <a:spcPts val="0"/>
              </a:spcAft>
              <a:buNone/>
            </a:pPr>
            <a:r>
              <a:rPr lang="en-US" sz="8000" b="1">
                <a:solidFill>
                  <a:srgbClr val="703E53"/>
                </a:solidFill>
                <a:latin typeface="Caveat"/>
                <a:ea typeface="Caveat"/>
                <a:cs typeface="Caveat"/>
                <a:sym typeface="Caveat"/>
              </a:rPr>
              <a:t>Thank you</a:t>
            </a:r>
            <a:endParaRPr sz="8000" b="1">
              <a:solidFill>
                <a:srgbClr val="703E53"/>
              </a:solidFill>
              <a:latin typeface="Caveat"/>
              <a:ea typeface="Caveat"/>
              <a:cs typeface="Caveat"/>
              <a:sym typeface="Caveat"/>
            </a:endParaRPr>
          </a:p>
        </p:txBody>
      </p:sp>
      <p:sp>
        <p:nvSpPr>
          <p:cNvPr id="232" name="Google Shape;232;g3565995b556_0_280"/>
          <p:cNvSpPr txBox="1"/>
          <p:nvPr/>
        </p:nvSpPr>
        <p:spPr>
          <a:xfrm>
            <a:off x="7436563" y="6312833"/>
            <a:ext cx="4641300" cy="461700"/>
          </a:xfrm>
          <a:prstGeom prst="rect">
            <a:avLst/>
          </a:prstGeom>
          <a:noFill/>
          <a:ln>
            <a:noFill/>
          </a:ln>
        </p:spPr>
        <p:txBody>
          <a:bodyPr spcFirstLastPara="1" wrap="square" lIns="121875" tIns="121875" rIns="121875" bIns="121875" anchor="t" anchorCtr="0">
            <a:spAutoFit/>
          </a:bodyPr>
          <a:lstStyle/>
          <a:p>
            <a:pPr marL="0" lvl="0" indent="0" algn="r" rtl="0">
              <a:spcBef>
                <a:spcPts val="0"/>
              </a:spcBef>
              <a:spcAft>
                <a:spcPts val="0"/>
              </a:spcAft>
              <a:buNone/>
            </a:pPr>
            <a:r>
              <a:rPr lang="en-US">
                <a:solidFill>
                  <a:schemeClr val="dk1"/>
                </a:solidFill>
                <a:latin typeface="Zen Kaku Gothic New"/>
                <a:ea typeface="Zen Kaku Gothic New"/>
                <a:cs typeface="Zen Kaku Gothic New"/>
                <a:sym typeface="Zen Kaku Gothic New"/>
              </a:rPr>
              <a:t>https://aya-npo.org/</a:t>
            </a:r>
            <a:endParaRPr sz="1700">
              <a:solidFill>
                <a:schemeClr val="dk1"/>
              </a:solidFill>
              <a:latin typeface="Zen Kaku Gothic New"/>
              <a:ea typeface="Zen Kaku Gothic New"/>
              <a:cs typeface="Zen Kaku Gothic New"/>
              <a:sym typeface="Zen Kaku Gothic New"/>
            </a:endParaRPr>
          </a:p>
        </p:txBody>
      </p:sp>
      <p:pic>
        <p:nvPicPr>
          <p:cNvPr id="233" name="Google Shape;233;g3565995b556_0_280"/>
          <p:cNvPicPr preferRelativeResize="0"/>
          <p:nvPr/>
        </p:nvPicPr>
        <p:blipFill>
          <a:blip r:embed="rId4">
            <a:alphaModFix/>
          </a:blip>
          <a:stretch>
            <a:fillRect/>
          </a:stretch>
        </p:blipFill>
        <p:spPr>
          <a:xfrm>
            <a:off x="154127" y="124067"/>
            <a:ext cx="1230878" cy="1230878"/>
          </a:xfrm>
          <a:prstGeom prst="rect">
            <a:avLst/>
          </a:prstGeom>
          <a:noFill/>
          <a:ln>
            <a:noFill/>
          </a:ln>
        </p:spPr>
      </p:pic>
      <p:pic>
        <p:nvPicPr>
          <p:cNvPr id="234" name="Google Shape;234;g3565995b556_0_280" title="9a24ef997ec16567e63812d96050d9328b58490d.png"/>
          <p:cNvPicPr preferRelativeResize="0"/>
          <p:nvPr/>
        </p:nvPicPr>
        <p:blipFill>
          <a:blip r:embed="rId5">
            <a:alphaModFix/>
          </a:blip>
          <a:stretch>
            <a:fillRect/>
          </a:stretch>
        </p:blipFill>
        <p:spPr>
          <a:xfrm>
            <a:off x="10845254" y="5176304"/>
            <a:ext cx="1112500" cy="1112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530bc6b6fa_0_107"/>
          <p:cNvSpPr txBox="1">
            <a:spLocks noGrp="1"/>
          </p:cNvSpPr>
          <p:nvPr>
            <p:ph type="sldNum" idx="12"/>
          </p:nvPr>
        </p:nvSpPr>
        <p:spPr>
          <a:xfrm>
            <a:off x="15054612" y="8425630"/>
            <a:ext cx="975000" cy="699600"/>
          </a:xfrm>
          <a:prstGeom prst="rect">
            <a:avLst/>
          </a:prstGeom>
          <a:noFill/>
          <a:ln>
            <a:noFill/>
          </a:ln>
        </p:spPr>
        <p:txBody>
          <a:bodyPr spcFirstLastPara="1" wrap="square" lIns="121875" tIns="121875" rIns="121875" bIns="121875"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2</a:t>
            </a:fld>
            <a:endParaRPr/>
          </a:p>
        </p:txBody>
      </p:sp>
      <p:sp>
        <p:nvSpPr>
          <p:cNvPr id="134" name="Google Shape;134;g3530bc6b6fa_0_107"/>
          <p:cNvSpPr txBox="1">
            <a:spLocks noGrp="1"/>
          </p:cNvSpPr>
          <p:nvPr>
            <p:ph type="title"/>
          </p:nvPr>
        </p:nvSpPr>
        <p:spPr>
          <a:xfrm>
            <a:off x="591622" y="37546"/>
            <a:ext cx="15140100" cy="1017900"/>
          </a:xfrm>
          <a:prstGeom prst="rect">
            <a:avLst/>
          </a:prstGeom>
          <a:noFill/>
          <a:ln>
            <a:noFill/>
          </a:ln>
        </p:spPr>
        <p:txBody>
          <a:bodyPr spcFirstLastPara="1" wrap="square" lIns="121875" tIns="121875" rIns="121875" bIns="121875" anchor="t" anchorCtr="0">
            <a:normAutofit/>
          </a:bodyPr>
          <a:lstStyle/>
          <a:p>
            <a:pPr marL="0" lvl="0" indent="0" algn="l" rtl="0">
              <a:lnSpc>
                <a:spcPct val="100000"/>
              </a:lnSpc>
              <a:spcBef>
                <a:spcPts val="0"/>
              </a:spcBef>
              <a:spcAft>
                <a:spcPts val="0"/>
              </a:spcAft>
              <a:buSzPts val="3700"/>
              <a:buNone/>
            </a:pPr>
            <a:r>
              <a:rPr lang="en-US"/>
              <a:t> 法人概要</a:t>
            </a:r>
            <a:endParaRPr/>
          </a:p>
        </p:txBody>
      </p:sp>
      <p:sp>
        <p:nvSpPr>
          <p:cNvPr id="135" name="Google Shape;135;g3530bc6b6fa_0_107"/>
          <p:cNvSpPr/>
          <p:nvPr/>
        </p:nvSpPr>
        <p:spPr>
          <a:xfrm>
            <a:off x="1216762" y="1237667"/>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法人名</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36" name="Google Shape;136;g3530bc6b6fa_0_107"/>
          <p:cNvSpPr/>
          <p:nvPr/>
        </p:nvSpPr>
        <p:spPr>
          <a:xfrm>
            <a:off x="1216762" y="1845700"/>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所在地</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37" name="Google Shape;137;g3530bc6b6fa_0_107"/>
          <p:cNvSpPr/>
          <p:nvPr/>
        </p:nvSpPr>
        <p:spPr>
          <a:xfrm>
            <a:off x="1216762" y="2453733"/>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設立</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38" name="Google Shape;138;g3530bc6b6fa_0_107"/>
          <p:cNvSpPr/>
          <p:nvPr/>
        </p:nvSpPr>
        <p:spPr>
          <a:xfrm>
            <a:off x="1216762" y="3061767"/>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代表理事</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39" name="Google Shape;139;g3530bc6b6fa_0_107"/>
          <p:cNvSpPr/>
          <p:nvPr/>
        </p:nvSpPr>
        <p:spPr>
          <a:xfrm>
            <a:off x="1216762" y="3669800"/>
            <a:ext cx="1109400" cy="13365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B2B2B"/>
              </a:solidFill>
              <a:latin typeface="Zen Kaku Gothic New Medium"/>
              <a:ea typeface="Zen Kaku Gothic New Medium"/>
              <a:cs typeface="Zen Kaku Gothic New Medium"/>
              <a:sym typeface="Zen Kaku Gothic New Medium"/>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事業内容</a:t>
            </a:r>
            <a:endParaRPr sz="1600" b="0" i="0" u="none" strike="noStrike" cap="none">
              <a:solidFill>
                <a:srgbClr val="2B2B2B"/>
              </a:solidFill>
              <a:latin typeface="Zen Kaku Gothic New Medium"/>
              <a:ea typeface="Zen Kaku Gothic New Medium"/>
              <a:cs typeface="Zen Kaku Gothic New Medium"/>
              <a:sym typeface="Zen Kaku Gothic New Medium"/>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40" name="Google Shape;140;g3530bc6b6fa_0_107"/>
          <p:cNvSpPr/>
          <p:nvPr/>
        </p:nvSpPr>
        <p:spPr>
          <a:xfrm>
            <a:off x="1216762" y="5703067"/>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rgbClr val="2B2B2B"/>
                </a:solidFill>
                <a:latin typeface="Zen Kaku Gothic New Medium"/>
                <a:ea typeface="Zen Kaku Gothic New Medium"/>
                <a:cs typeface="Zen Kaku Gothic New Medium"/>
                <a:sym typeface="Zen Kaku Gothic New Medium"/>
              </a:rPr>
              <a:t>年間予算</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41" name="Google Shape;141;g3530bc6b6fa_0_107"/>
          <p:cNvSpPr/>
          <p:nvPr/>
        </p:nvSpPr>
        <p:spPr>
          <a:xfrm>
            <a:off x="1216762" y="5095033"/>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HP</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42" name="Google Shape;142;g3530bc6b6fa_0_107"/>
          <p:cNvSpPr txBox="1"/>
          <p:nvPr/>
        </p:nvSpPr>
        <p:spPr>
          <a:xfrm>
            <a:off x="2326085" y="1253867"/>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特定非営利活動法人AYA</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3" name="Google Shape;143;g3530bc6b6fa_0_107"/>
          <p:cNvSpPr txBox="1"/>
          <p:nvPr/>
        </p:nvSpPr>
        <p:spPr>
          <a:xfrm>
            <a:off x="2326085" y="1861900"/>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〒103-0026　東京都中央区日本橋兜町6番5号</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4" name="Google Shape;144;g3530bc6b6fa_0_107"/>
          <p:cNvSpPr txBox="1"/>
          <p:nvPr/>
        </p:nvSpPr>
        <p:spPr>
          <a:xfrm>
            <a:off x="2326085" y="2469933"/>
            <a:ext cx="7609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2022年1月1日 任意団体AYA 発足、2023年6月29日 特定非営利活動法人AYA 設立</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5" name="Google Shape;145;g3530bc6b6fa_0_107"/>
          <p:cNvSpPr txBox="1"/>
          <p:nvPr/>
        </p:nvSpPr>
        <p:spPr>
          <a:xfrm>
            <a:off x="2326085" y="3077967"/>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中川 悠樹</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6" name="Google Shape;146;g3530bc6b6fa_0_107"/>
          <p:cNvSpPr txBox="1"/>
          <p:nvPr/>
        </p:nvSpPr>
        <p:spPr>
          <a:xfrm>
            <a:off x="2326085" y="5703067"/>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2B2B2B"/>
                </a:solidFill>
                <a:latin typeface="Zen Kaku Gothic New"/>
                <a:ea typeface="Zen Kaku Gothic New"/>
                <a:cs typeface="Zen Kaku Gothic New"/>
                <a:sym typeface="Zen Kaku Gothic New"/>
              </a:rPr>
              <a:t> 25,556千円（令和7年度）</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7" name="Google Shape;147;g3530bc6b6fa_0_107"/>
          <p:cNvSpPr txBox="1"/>
          <p:nvPr/>
        </p:nvSpPr>
        <p:spPr>
          <a:xfrm>
            <a:off x="2326085" y="5095033"/>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Zen Kaku Gothic New"/>
                <a:ea typeface="Zen Kaku Gothic New"/>
                <a:cs typeface="Zen Kaku Gothic New"/>
                <a:sym typeface="Zen Kaku Gothic New"/>
                <a:hlinkClick r:id="rId3"/>
              </a:rPr>
              <a:t>https://aya-npo.org/</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8" name="Google Shape;148;g3530bc6b6fa_0_107"/>
          <p:cNvSpPr txBox="1"/>
          <p:nvPr/>
        </p:nvSpPr>
        <p:spPr>
          <a:xfrm>
            <a:off x="2326085" y="3661700"/>
            <a:ext cx="8825400" cy="1342200"/>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障害のある子や医療的ケア児とそのご家族への、「スポーツ・芸術・文化」に触れる場の提供</a:t>
            </a:r>
            <a:endParaRPr sz="1600" b="0" i="0" u="none" strike="noStrike" cap="none">
              <a:solidFill>
                <a:srgbClr val="2B2B2B"/>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　・スポーツ（観戦/体験：パラスポーツ含む など）</a:t>
            </a:r>
            <a:endParaRPr sz="1600" b="0" i="0" u="none" strike="noStrike" cap="none">
              <a:solidFill>
                <a:srgbClr val="2B2B2B"/>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　・芸術（音楽鑑賞、水族館鑑賞、プラネタリウム鑑賞 など）</a:t>
            </a:r>
            <a:endParaRPr sz="1600" b="0" i="0" u="none" strike="noStrike" cap="none">
              <a:solidFill>
                <a:srgbClr val="2B2B2B"/>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　・文化（映画鑑賞、食事会、国内/海外への旅行 など）</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49" name="Google Shape;149;g3530bc6b6fa_0_107"/>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2</a:t>
            </a:fld>
            <a:endParaRPr sz="1000">
              <a:solidFill>
                <a:srgbClr val="595959"/>
              </a:solidFill>
              <a:latin typeface="Meiryo"/>
              <a:ea typeface="Meiryo"/>
              <a:cs typeface="Meiryo"/>
              <a:sym typeface="Meiry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565995b556_0_96"/>
          <p:cNvPicPr preferRelativeResize="0"/>
          <p:nvPr/>
        </p:nvPicPr>
        <p:blipFill rotWithShape="1">
          <a:blip r:embed="rId3">
            <a:alphaModFix/>
          </a:blip>
          <a:srcRect t="11543"/>
          <a:stretch/>
        </p:blipFill>
        <p:spPr>
          <a:xfrm>
            <a:off x="0" y="791767"/>
            <a:ext cx="12188827" cy="6066233"/>
          </a:xfrm>
          <a:prstGeom prst="rect">
            <a:avLst/>
          </a:prstGeom>
          <a:noFill/>
          <a:ln>
            <a:noFill/>
          </a:ln>
        </p:spPr>
      </p:pic>
      <p:sp>
        <p:nvSpPr>
          <p:cNvPr id="155" name="Google Shape;155;g3565995b556_0_96"/>
          <p:cNvSpPr txBox="1"/>
          <p:nvPr/>
        </p:nvSpPr>
        <p:spPr>
          <a:xfrm>
            <a:off x="415508" y="1284600"/>
            <a:ext cx="11357700" cy="1803600"/>
          </a:xfrm>
          <a:prstGeom prst="rect">
            <a:avLst/>
          </a:prstGeom>
          <a:noFill/>
          <a:ln>
            <a:noFill/>
          </a:ln>
        </p:spPr>
        <p:txBody>
          <a:bodyPr spcFirstLastPara="1" wrap="square" lIns="121875" tIns="121875" rIns="121875" bIns="121875" anchor="t" anchorCtr="0">
            <a:noAutofit/>
          </a:bodyPr>
          <a:lstStyle/>
          <a:p>
            <a:pPr marL="0" lvl="0" indent="0" algn="l" rtl="0">
              <a:lnSpc>
                <a:spcPct val="115000"/>
              </a:lnSpc>
              <a:spcBef>
                <a:spcPts val="0"/>
              </a:spcBef>
              <a:spcAft>
                <a:spcPts val="0"/>
              </a:spcAft>
              <a:buNone/>
            </a:pPr>
            <a:r>
              <a:rPr lang="en-US" sz="3300">
                <a:solidFill>
                  <a:srgbClr val="2B2B2B"/>
                </a:solidFill>
                <a:latin typeface="Zen Kaku Gothic New Black"/>
                <a:ea typeface="Zen Kaku Gothic New Black"/>
                <a:cs typeface="Zen Kaku Gothic New Black"/>
                <a:sym typeface="Zen Kaku Gothic New Black"/>
              </a:rPr>
              <a:t>『</a:t>
            </a:r>
            <a:r>
              <a:rPr lang="en-US" sz="3600">
                <a:solidFill>
                  <a:srgbClr val="2B2B2B"/>
                </a:solidFill>
                <a:latin typeface="Zen Kaku Gothic New Black"/>
                <a:ea typeface="Zen Kaku Gothic New Black"/>
                <a:cs typeface="Zen Kaku Gothic New Black"/>
                <a:sym typeface="Zen Kaku Gothic New Black"/>
              </a:rPr>
              <a:t>スポーツ・芸術・文化を通じて、</a:t>
            </a:r>
            <a:endParaRPr sz="3600">
              <a:solidFill>
                <a:srgbClr val="2B2B2B"/>
              </a:solidFill>
              <a:latin typeface="Zen Kaku Gothic New Black"/>
              <a:ea typeface="Zen Kaku Gothic New Black"/>
              <a:cs typeface="Zen Kaku Gothic New Black"/>
              <a:sym typeface="Zen Kaku Gothic New Black"/>
            </a:endParaRPr>
          </a:p>
          <a:p>
            <a:pPr marL="0" lvl="0" indent="0" algn="r" rtl="0">
              <a:lnSpc>
                <a:spcPct val="115000"/>
              </a:lnSpc>
              <a:spcBef>
                <a:spcPts val="1600"/>
              </a:spcBef>
              <a:spcAft>
                <a:spcPts val="1600"/>
              </a:spcAft>
              <a:buNone/>
            </a:pPr>
            <a:r>
              <a:rPr lang="en-US" sz="3600">
                <a:solidFill>
                  <a:srgbClr val="2B2B2B"/>
                </a:solidFill>
                <a:latin typeface="Zen Kaku Gothic New Black"/>
                <a:ea typeface="Zen Kaku Gothic New Black"/>
                <a:cs typeface="Zen Kaku Gothic New Black"/>
                <a:sym typeface="Zen Kaku Gothic New Bla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子どもたち</a:t>
            </a:r>
            <a:r>
              <a:rPr lang="en-US" sz="3600">
                <a:solidFill>
                  <a:srgbClr val="2B2B2B"/>
                </a:solidFill>
                <a:latin typeface="Zen Kaku Gothic New Black"/>
                <a:ea typeface="Zen Kaku Gothic New Black"/>
                <a:cs typeface="Zen Kaku Gothic New Black"/>
                <a:sym typeface="Zen Kaku Gothic New Black"/>
              </a:rPr>
              <a:t>の世界観が広がる場を提供します』</a:t>
            </a:r>
            <a:endParaRPr sz="3100">
              <a:solidFill>
                <a:srgbClr val="2B2B2B"/>
              </a:solidFill>
              <a:latin typeface="Zen Kaku Gothic New Black"/>
              <a:ea typeface="Zen Kaku Gothic New Black"/>
              <a:cs typeface="Zen Kaku Gothic New Black"/>
              <a:sym typeface="Zen Kaku Gothic New Black"/>
            </a:endParaRPr>
          </a:p>
        </p:txBody>
      </p:sp>
      <p:sp>
        <p:nvSpPr>
          <p:cNvPr id="156" name="Google Shape;156;g3565995b556_0_96"/>
          <p:cNvSpPr/>
          <p:nvPr/>
        </p:nvSpPr>
        <p:spPr>
          <a:xfrm>
            <a:off x="6017399" y="3236567"/>
            <a:ext cx="5777700" cy="3269700"/>
          </a:xfrm>
          <a:prstGeom prst="roundRect">
            <a:avLst>
              <a:gd name="adj" fmla="val 6761"/>
            </a:avLst>
          </a:prstGeom>
          <a:solidFill>
            <a:srgbClr val="FFFFFF">
              <a:alpha val="74230"/>
            </a:srgbClr>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r>
              <a:rPr lang="en-US" sz="2100">
                <a:solidFill>
                  <a:srgbClr val="2B2B2B"/>
                </a:solidFill>
                <a:latin typeface="Zen Kaku Gothic New"/>
                <a:ea typeface="Zen Kaku Gothic New"/>
                <a:cs typeface="Zen Kaku Gothic New"/>
                <a:sym typeface="Zen Kaku Gothic New"/>
              </a:rPr>
              <a:t>スポーツ・芸術・文化は、全ての人たちに、感動や勇気を与えてくれます</a:t>
            </a:r>
            <a:endParaRPr sz="2100">
              <a:solidFill>
                <a:srgbClr val="2B2B2B"/>
              </a:solidFill>
              <a:latin typeface="Zen Kaku Gothic New"/>
              <a:ea typeface="Zen Kaku Gothic New"/>
              <a:cs typeface="Zen Kaku Gothic New"/>
              <a:sym typeface="Zen Kaku Gothic New"/>
            </a:endParaRPr>
          </a:p>
          <a:p>
            <a:pPr marL="0" lvl="0" indent="0" algn="l" rtl="0">
              <a:spcBef>
                <a:spcPts val="1300"/>
              </a:spcBef>
              <a:spcAft>
                <a:spcPts val="0"/>
              </a:spcAft>
              <a:buNone/>
            </a:pPr>
            <a:r>
              <a:rPr lang="en-US" sz="2100">
                <a:solidFill>
                  <a:srgbClr val="2B2B2B"/>
                </a:solidFill>
                <a:latin typeface="Zen Kaku Gothic New"/>
                <a:ea typeface="Zen Kaku Gothic New"/>
                <a:cs typeface="Zen Kaku Gothic New"/>
                <a:sym typeface="Zen Kaku Gothic New"/>
              </a:rPr>
              <a:t>これらを通じて、「病気と闘う子・障がいと共に生きる子・医療的ケアが必要な子」の人生がより豊かになり、彼らの世界観が広がっていく</a:t>
            </a:r>
            <a:endParaRPr sz="2100">
              <a:solidFill>
                <a:srgbClr val="2B2B2B"/>
              </a:solidFill>
              <a:latin typeface="Zen Kaku Gothic New"/>
              <a:ea typeface="Zen Kaku Gothic New"/>
              <a:cs typeface="Zen Kaku Gothic New"/>
              <a:sym typeface="Zen Kaku Gothic New"/>
            </a:endParaRPr>
          </a:p>
          <a:p>
            <a:pPr marL="0" lvl="0" indent="0" algn="l" rtl="0">
              <a:spcBef>
                <a:spcPts val="1300"/>
              </a:spcBef>
              <a:spcAft>
                <a:spcPts val="0"/>
              </a:spcAft>
              <a:buNone/>
            </a:pPr>
            <a:r>
              <a:rPr lang="en-US" sz="2100">
                <a:solidFill>
                  <a:srgbClr val="2B2B2B"/>
                </a:solidFill>
                <a:latin typeface="Zen Kaku Gothic New"/>
                <a:ea typeface="Zen Kaku Gothic New"/>
                <a:cs typeface="Zen Kaku Gothic New"/>
                <a:sym typeface="Zen Kaku Gothic New"/>
              </a:rPr>
              <a:t>そのような場を提供していくことが、我々のミッションです</a:t>
            </a:r>
            <a:endParaRPr sz="1900">
              <a:solidFill>
                <a:srgbClr val="2B2B2B"/>
              </a:solidFill>
              <a:latin typeface="Zen Kaku Gothic New"/>
              <a:ea typeface="Zen Kaku Gothic New"/>
              <a:cs typeface="Zen Kaku Gothic New"/>
              <a:sym typeface="Zen Kaku Gothic New"/>
            </a:endParaRPr>
          </a:p>
        </p:txBody>
      </p:sp>
      <p:sp>
        <p:nvSpPr>
          <p:cNvPr id="157" name="Google Shape;157;g3565995b556_0_96"/>
          <p:cNvSpPr txBox="1">
            <a:spLocks noGrp="1"/>
          </p:cNvSpPr>
          <p:nvPr>
            <p:ph type="title"/>
          </p:nvPr>
        </p:nvSpPr>
        <p:spPr>
          <a:xfrm>
            <a:off x="591617" y="37545"/>
            <a:ext cx="15140100" cy="1017900"/>
          </a:xfrm>
          <a:prstGeom prst="rect">
            <a:avLst/>
          </a:prstGeom>
        </p:spPr>
        <p:txBody>
          <a:bodyPr spcFirstLastPara="1" wrap="square" lIns="121875" tIns="121875" rIns="121875" bIns="121875" anchor="t" anchorCtr="0">
            <a:normAutofit/>
          </a:bodyPr>
          <a:lstStyle/>
          <a:p>
            <a:pPr marL="0" lvl="0" indent="0" algn="l" rtl="0">
              <a:spcBef>
                <a:spcPts val="0"/>
              </a:spcBef>
              <a:spcAft>
                <a:spcPts val="0"/>
              </a:spcAft>
              <a:buNone/>
            </a:pPr>
            <a:r>
              <a:rPr lang="en-US"/>
              <a:t>Mission</a:t>
            </a:r>
            <a:endParaRPr/>
          </a:p>
        </p:txBody>
      </p:sp>
      <p:sp>
        <p:nvSpPr>
          <p:cNvPr id="158" name="Google Shape;158;g3565995b556_0_96"/>
          <p:cNvSpPr txBox="1">
            <a:spLocks noGrp="1"/>
          </p:cNvSpPr>
          <p:nvPr>
            <p:ph type="sldNum" idx="12"/>
          </p:nvPr>
        </p:nvSpPr>
        <p:spPr>
          <a:xfrm>
            <a:off x="15054457" y="8425629"/>
            <a:ext cx="975000" cy="699600"/>
          </a:xfrm>
          <a:prstGeom prst="rect">
            <a:avLst/>
          </a:prstGeom>
        </p:spPr>
        <p:txBody>
          <a:bodyPr spcFirstLastPara="1" wrap="square" lIns="121875" tIns="121875" rIns="121875" bIns="121875"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sp>
        <p:nvSpPr>
          <p:cNvPr id="159" name="Google Shape;159;g3565995b556_0_96"/>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3</a:t>
            </a:fld>
            <a:endParaRPr sz="1000">
              <a:solidFill>
                <a:srgbClr val="595959"/>
              </a:solidFill>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3565995b556_0_142"/>
          <p:cNvPicPr preferRelativeResize="0"/>
          <p:nvPr/>
        </p:nvPicPr>
        <p:blipFill rotWithShape="1">
          <a:blip r:embed="rId3">
            <a:alphaModFix/>
          </a:blip>
          <a:srcRect t="408"/>
          <a:stretch/>
        </p:blipFill>
        <p:spPr>
          <a:xfrm>
            <a:off x="-25134" y="-17"/>
            <a:ext cx="12239088" cy="6856215"/>
          </a:xfrm>
          <a:prstGeom prst="rect">
            <a:avLst/>
          </a:prstGeom>
          <a:noFill/>
          <a:ln>
            <a:noFill/>
          </a:ln>
        </p:spPr>
      </p:pic>
      <p:sp>
        <p:nvSpPr>
          <p:cNvPr id="165" name="Google Shape;165;g3565995b556_0_142"/>
          <p:cNvSpPr/>
          <p:nvPr/>
        </p:nvSpPr>
        <p:spPr>
          <a:xfrm>
            <a:off x="415492" y="3176967"/>
            <a:ext cx="6087900" cy="3335700"/>
          </a:xfrm>
          <a:prstGeom prst="roundRect">
            <a:avLst>
              <a:gd name="adj" fmla="val 6761"/>
            </a:avLst>
          </a:prstGeom>
          <a:solidFill>
            <a:srgbClr val="FFFFFF">
              <a:alpha val="74230"/>
            </a:srgbClr>
          </a:solidFill>
          <a:ln>
            <a:noFill/>
          </a:ln>
        </p:spPr>
        <p:txBody>
          <a:bodyPr spcFirstLastPara="1" wrap="square" lIns="121875" tIns="121875" rIns="121875" bIns="121875" anchor="b" anchorCtr="0">
            <a:noAutofit/>
          </a:bodyPr>
          <a:lstStyle/>
          <a:p>
            <a:pPr marL="0" lvl="0" indent="0" algn="l" rtl="0">
              <a:spcBef>
                <a:spcPts val="0"/>
              </a:spcBef>
              <a:spcAft>
                <a:spcPts val="0"/>
              </a:spcAft>
              <a:buNone/>
            </a:pPr>
            <a:r>
              <a:rPr lang="en-US" sz="2100">
                <a:solidFill>
                  <a:srgbClr val="2B2B2B"/>
                </a:solidFill>
                <a:latin typeface="Zen Kaku Gothic New"/>
                <a:ea typeface="Zen Kaku Gothic New"/>
                <a:cs typeface="Zen Kaku Gothic New"/>
                <a:sym typeface="Zen Kaku Gothic New"/>
              </a:rPr>
              <a:t> 一歩外の世界へ踏み出すことによって、世界を身近に感じる、世界は広いと感じる</a:t>
            </a:r>
            <a:endParaRPr sz="2100">
              <a:solidFill>
                <a:srgbClr val="2B2B2B"/>
              </a:solidFill>
              <a:latin typeface="Zen Kaku Gothic New"/>
              <a:ea typeface="Zen Kaku Gothic New"/>
              <a:cs typeface="Zen Kaku Gothic New"/>
              <a:sym typeface="Zen Kaku Gothic New"/>
            </a:endParaRPr>
          </a:p>
          <a:p>
            <a:pPr marL="0" lvl="0" indent="0" algn="l" rtl="0">
              <a:spcBef>
                <a:spcPts val="1300"/>
              </a:spcBef>
              <a:spcAft>
                <a:spcPts val="0"/>
              </a:spcAft>
              <a:buNone/>
            </a:pPr>
            <a:r>
              <a:rPr lang="en-US" sz="2100">
                <a:solidFill>
                  <a:srgbClr val="2B2B2B"/>
                </a:solidFill>
                <a:latin typeface="Zen Kaku Gothic New"/>
                <a:ea typeface="Zen Kaku Gothic New"/>
                <a:cs typeface="Zen Kaku Gothic New"/>
                <a:sym typeface="Zen Kaku Gothic New"/>
              </a:rPr>
              <a:t>病気や障がいのある子どもたちが「挑戦すれば何でもできるんだ」と前向きな気持ちになり、そこに関わる親家族や支援者など、周りの人たちも幸せになる</a:t>
            </a:r>
            <a:endParaRPr sz="2100">
              <a:solidFill>
                <a:srgbClr val="2B2B2B"/>
              </a:solidFill>
              <a:latin typeface="Zen Kaku Gothic New"/>
              <a:ea typeface="Zen Kaku Gothic New"/>
              <a:cs typeface="Zen Kaku Gothic New"/>
              <a:sym typeface="Zen Kaku Gothic New"/>
            </a:endParaRPr>
          </a:p>
          <a:p>
            <a:pPr marL="0" lvl="0" indent="0" algn="l" rtl="0">
              <a:spcBef>
                <a:spcPts val="1300"/>
              </a:spcBef>
              <a:spcAft>
                <a:spcPts val="0"/>
              </a:spcAft>
              <a:buNone/>
            </a:pPr>
            <a:r>
              <a:rPr lang="en-US" sz="2100">
                <a:solidFill>
                  <a:srgbClr val="2B2B2B"/>
                </a:solidFill>
                <a:latin typeface="Zen Kaku Gothic New"/>
                <a:ea typeface="Zen Kaku Gothic New"/>
                <a:cs typeface="Zen Kaku Gothic New"/>
                <a:sym typeface="Zen Kaku Gothic New"/>
              </a:rPr>
              <a:t>そんな「幸せの輪」が社会全体に広がっていく世界を、AYAは思い描いています</a:t>
            </a:r>
            <a:endParaRPr sz="2100">
              <a:solidFill>
                <a:srgbClr val="2B2B2B"/>
              </a:solidFill>
              <a:latin typeface="Zen Kaku Gothic New"/>
              <a:ea typeface="Zen Kaku Gothic New"/>
              <a:cs typeface="Zen Kaku Gothic New"/>
              <a:sym typeface="Zen Kaku Gothic New"/>
            </a:endParaRPr>
          </a:p>
        </p:txBody>
      </p:sp>
      <p:sp>
        <p:nvSpPr>
          <p:cNvPr id="166" name="Google Shape;166;g3565995b556_0_142"/>
          <p:cNvSpPr txBox="1"/>
          <p:nvPr/>
        </p:nvSpPr>
        <p:spPr>
          <a:xfrm>
            <a:off x="518465" y="1293300"/>
            <a:ext cx="9210900" cy="1803600"/>
          </a:xfrm>
          <a:prstGeom prst="rect">
            <a:avLst/>
          </a:prstGeom>
          <a:noFill/>
          <a:ln>
            <a:noFill/>
          </a:ln>
        </p:spPr>
        <p:txBody>
          <a:bodyPr spcFirstLastPara="1" wrap="square" lIns="121875" tIns="121875" rIns="121875" bIns="121875" anchor="t" anchorCtr="0">
            <a:noAutofit/>
          </a:bodyPr>
          <a:lstStyle/>
          <a:p>
            <a:pPr marL="0" lvl="0" indent="0" algn="l" rtl="0">
              <a:lnSpc>
                <a:spcPct val="115000"/>
              </a:lnSpc>
              <a:spcBef>
                <a:spcPts val="0"/>
              </a:spcBef>
              <a:spcAft>
                <a:spcPts val="0"/>
              </a:spcAft>
              <a:buNone/>
            </a:pPr>
            <a:r>
              <a:rPr lang="en-US" sz="3500">
                <a:solidFill>
                  <a:srgbClr val="2B2B2B"/>
                </a:solidFill>
                <a:latin typeface="Zen Kaku Gothic New Black"/>
                <a:ea typeface="Zen Kaku Gothic New Black"/>
                <a:cs typeface="Zen Kaku Gothic New Black"/>
                <a:sym typeface="Zen Kaku Gothic New Black"/>
              </a:rPr>
              <a:t>『子どもたちを 前向きに</a:t>
            </a:r>
            <a:endParaRPr sz="3500">
              <a:solidFill>
                <a:srgbClr val="2B2B2B"/>
              </a:solidFill>
              <a:latin typeface="Zen Kaku Gothic New Black"/>
              <a:ea typeface="Zen Kaku Gothic New Black"/>
              <a:cs typeface="Zen Kaku Gothic New Black"/>
              <a:sym typeface="Zen Kaku Gothic New Black"/>
            </a:endParaRPr>
          </a:p>
          <a:p>
            <a:pPr marL="0" lvl="0" indent="0" algn="r" rtl="0">
              <a:lnSpc>
                <a:spcPct val="115000"/>
              </a:lnSpc>
              <a:spcBef>
                <a:spcPts val="1600"/>
              </a:spcBef>
              <a:spcAft>
                <a:spcPts val="1600"/>
              </a:spcAft>
              <a:buNone/>
            </a:pPr>
            <a:r>
              <a:rPr lang="en-US" sz="3500">
                <a:solidFill>
                  <a:srgbClr val="2B2B2B"/>
                </a:solidFill>
                <a:latin typeface="Zen Kaku Gothic New Black"/>
                <a:ea typeface="Zen Kaku Gothic New Black"/>
                <a:cs typeface="Zen Kaku Gothic New Black"/>
                <a:sym typeface="Zen Kaku Gothic New Black"/>
              </a:rPr>
              <a:t>周りの人たちも 幸せに』</a:t>
            </a:r>
            <a:endParaRPr sz="3900">
              <a:solidFill>
                <a:srgbClr val="2B2B2B"/>
              </a:solidFill>
              <a:latin typeface="Zen Kaku Gothic New Black"/>
              <a:ea typeface="Zen Kaku Gothic New Black"/>
              <a:cs typeface="Zen Kaku Gothic New Black"/>
              <a:sym typeface="Zen Kaku Gothic New Black"/>
            </a:endParaRPr>
          </a:p>
        </p:txBody>
      </p:sp>
      <p:sp>
        <p:nvSpPr>
          <p:cNvPr id="167" name="Google Shape;167;g3565995b556_0_142"/>
          <p:cNvSpPr txBox="1">
            <a:spLocks noGrp="1"/>
          </p:cNvSpPr>
          <p:nvPr>
            <p:ph type="title"/>
          </p:nvPr>
        </p:nvSpPr>
        <p:spPr>
          <a:xfrm>
            <a:off x="591617" y="37545"/>
            <a:ext cx="15140100" cy="1017900"/>
          </a:xfrm>
          <a:prstGeom prst="rect">
            <a:avLst/>
          </a:prstGeom>
        </p:spPr>
        <p:txBody>
          <a:bodyPr spcFirstLastPara="1" wrap="square" lIns="121875" tIns="121875" rIns="121875" bIns="121875" anchor="t" anchorCtr="0">
            <a:normAutofit/>
          </a:bodyPr>
          <a:lstStyle/>
          <a:p>
            <a:pPr marL="0" lvl="0" indent="0" algn="l" rtl="0">
              <a:spcBef>
                <a:spcPts val="0"/>
              </a:spcBef>
              <a:spcAft>
                <a:spcPts val="0"/>
              </a:spcAft>
              <a:buNone/>
            </a:pPr>
            <a:r>
              <a:rPr lang="en-US"/>
              <a:t>Vision</a:t>
            </a:r>
            <a:endParaRPr/>
          </a:p>
        </p:txBody>
      </p:sp>
      <p:sp>
        <p:nvSpPr>
          <p:cNvPr id="168" name="Google Shape;168;g3565995b556_0_142"/>
          <p:cNvSpPr txBox="1">
            <a:spLocks noGrp="1"/>
          </p:cNvSpPr>
          <p:nvPr>
            <p:ph type="sldNum" idx="12"/>
          </p:nvPr>
        </p:nvSpPr>
        <p:spPr>
          <a:xfrm>
            <a:off x="15054457" y="8425629"/>
            <a:ext cx="975000" cy="699600"/>
          </a:xfrm>
          <a:prstGeom prst="rect">
            <a:avLst/>
          </a:prstGeom>
        </p:spPr>
        <p:txBody>
          <a:bodyPr spcFirstLastPara="1" wrap="square" lIns="121875" tIns="121875" rIns="121875" bIns="121875"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4</a:t>
            </a:fld>
            <a:endParaRPr/>
          </a:p>
        </p:txBody>
      </p:sp>
      <p:sp>
        <p:nvSpPr>
          <p:cNvPr id="169" name="Google Shape;169;g3565995b556_0_142"/>
          <p:cNvSpPr/>
          <p:nvPr/>
        </p:nvSpPr>
        <p:spPr>
          <a:xfrm>
            <a:off x="280327" y="0"/>
            <a:ext cx="135300" cy="593100"/>
          </a:xfrm>
          <a:prstGeom prst="rect">
            <a:avLst/>
          </a:prstGeom>
          <a:solidFill>
            <a:srgbClr val="FFC187"/>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sz="1900">
              <a:solidFill>
                <a:srgbClr val="FFFFFF"/>
              </a:solidFill>
            </a:endParaRPr>
          </a:p>
        </p:txBody>
      </p:sp>
      <p:sp>
        <p:nvSpPr>
          <p:cNvPr id="170" name="Google Shape;170;g3565995b556_0_142"/>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4</a:t>
            </a:fld>
            <a:endParaRPr sz="1000">
              <a:solidFill>
                <a:srgbClr val="595959"/>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565995b556_0_195"/>
          <p:cNvSpPr txBox="1">
            <a:spLocks noGrp="1"/>
          </p:cNvSpPr>
          <p:nvPr>
            <p:ph type="sldNum" idx="12"/>
          </p:nvPr>
        </p:nvSpPr>
        <p:spPr>
          <a:xfrm>
            <a:off x="15054457" y="8425629"/>
            <a:ext cx="975000" cy="699600"/>
          </a:xfrm>
          <a:prstGeom prst="rect">
            <a:avLst/>
          </a:prstGeom>
        </p:spPr>
        <p:txBody>
          <a:bodyPr spcFirstLastPara="1" wrap="square" lIns="121875" tIns="121875" rIns="121875" bIns="121875"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smtClean="0"/>
              <a:t>5</a:t>
            </a:fld>
            <a:endParaRPr lang="en-US"/>
          </a:p>
        </p:txBody>
      </p:sp>
      <p:sp>
        <p:nvSpPr>
          <p:cNvPr id="176" name="Google Shape;176;g3565995b556_0_195"/>
          <p:cNvSpPr txBox="1">
            <a:spLocks noGrp="1"/>
          </p:cNvSpPr>
          <p:nvPr>
            <p:ph type="title"/>
          </p:nvPr>
        </p:nvSpPr>
        <p:spPr>
          <a:xfrm>
            <a:off x="591617" y="37545"/>
            <a:ext cx="15140100" cy="1017900"/>
          </a:xfrm>
          <a:prstGeom prst="rect">
            <a:avLst/>
          </a:prstGeom>
        </p:spPr>
        <p:txBody>
          <a:bodyPr spcFirstLastPara="1" wrap="square" lIns="121875" tIns="121875" rIns="121875" bIns="121875" anchor="t" anchorCtr="0">
            <a:normAutofit/>
          </a:bodyPr>
          <a:lstStyle/>
          <a:p>
            <a:pPr marL="0" lvl="0" indent="0" algn="l" rtl="0">
              <a:spcBef>
                <a:spcPts val="0"/>
              </a:spcBef>
              <a:spcAft>
                <a:spcPts val="0"/>
              </a:spcAft>
              <a:buClr>
                <a:schemeClr val="dk1"/>
              </a:buClr>
              <a:buSzPct val="29729"/>
              <a:buFont typeface="Arial"/>
              <a:buNone/>
            </a:pPr>
            <a:r>
              <a:rPr lang="ja-JP" altLang="en-US"/>
              <a:t>捉えている社会課題と助成事業</a:t>
            </a:r>
          </a:p>
          <a:p>
            <a:pPr marL="0" lvl="0" indent="0" algn="l" rtl="0">
              <a:spcBef>
                <a:spcPts val="0"/>
              </a:spcBef>
              <a:spcAft>
                <a:spcPts val="0"/>
              </a:spcAft>
              <a:buClr>
                <a:schemeClr val="dk1"/>
              </a:buClr>
              <a:buSzPct val="29729"/>
              <a:buFont typeface="Arial"/>
              <a:buNone/>
            </a:pPr>
            <a:endParaRPr lang="ja-JP" altLang="en-US"/>
          </a:p>
          <a:p>
            <a:pPr marL="0" lvl="0" indent="0" algn="l" rtl="0">
              <a:spcBef>
                <a:spcPts val="0"/>
              </a:spcBef>
              <a:spcAft>
                <a:spcPts val="0"/>
              </a:spcAft>
              <a:buNone/>
            </a:pPr>
            <a:endParaRPr lang="ja-JP" altLang="en-US"/>
          </a:p>
        </p:txBody>
      </p:sp>
      <p:sp>
        <p:nvSpPr>
          <p:cNvPr id="177" name="Google Shape;177;g3565995b556_0_195"/>
          <p:cNvSpPr/>
          <p:nvPr/>
        </p:nvSpPr>
        <p:spPr>
          <a:xfrm>
            <a:off x="905631" y="1933072"/>
            <a:ext cx="4688700" cy="437700"/>
          </a:xfrm>
          <a:prstGeom prst="roundRect">
            <a:avLst>
              <a:gd name="adj" fmla="val 16667"/>
            </a:avLst>
          </a:prstGeom>
          <a:solidFill>
            <a:srgbClr val="FFCC9D"/>
          </a:solidFill>
          <a:ln>
            <a:noFill/>
          </a:ln>
        </p:spPr>
        <p:txBody>
          <a:bodyPr spcFirstLastPara="1" wrap="square" lIns="121875" tIns="121875" rIns="121875" bIns="121875" anchor="ctr" anchorCtr="0">
            <a:noAutofit/>
          </a:bodyPr>
          <a:lstStyle/>
          <a:p>
            <a:pPr marL="0" lvl="0" indent="0" algn="ctr" rtl="0">
              <a:spcBef>
                <a:spcPts val="0"/>
              </a:spcBef>
              <a:spcAft>
                <a:spcPts val="0"/>
              </a:spcAft>
              <a:buNone/>
            </a:pPr>
            <a:r>
              <a:rPr lang="en-US" sz="1900" b="1">
                <a:solidFill>
                  <a:srgbClr val="2B2B2B"/>
                </a:solidFill>
                <a:latin typeface="Zen Kaku Gothic New"/>
                <a:ea typeface="Zen Kaku Gothic New"/>
                <a:cs typeface="Zen Kaku Gothic New"/>
                <a:sym typeface="Zen Kaku Gothic New"/>
              </a:rPr>
              <a:t>捉えている社会課題</a:t>
            </a:r>
            <a:endParaRPr sz="1900" b="1">
              <a:solidFill>
                <a:srgbClr val="2B2B2B"/>
              </a:solidFill>
              <a:latin typeface="Zen Kaku Gothic New"/>
              <a:ea typeface="Zen Kaku Gothic New"/>
              <a:cs typeface="Zen Kaku Gothic New"/>
              <a:sym typeface="Zen Kaku Gothic New"/>
            </a:endParaRPr>
          </a:p>
        </p:txBody>
      </p:sp>
      <p:sp>
        <p:nvSpPr>
          <p:cNvPr id="178" name="Google Shape;178;g3565995b556_0_195"/>
          <p:cNvSpPr/>
          <p:nvPr/>
        </p:nvSpPr>
        <p:spPr>
          <a:xfrm>
            <a:off x="6581319" y="1933072"/>
            <a:ext cx="4688700" cy="437700"/>
          </a:xfrm>
          <a:prstGeom prst="roundRect">
            <a:avLst>
              <a:gd name="adj" fmla="val 16667"/>
            </a:avLst>
          </a:prstGeom>
          <a:solidFill>
            <a:srgbClr val="FFCC9D"/>
          </a:solidFill>
          <a:ln>
            <a:noFill/>
          </a:ln>
        </p:spPr>
        <p:txBody>
          <a:bodyPr spcFirstLastPara="1" wrap="square" lIns="121875" tIns="121875" rIns="121875" bIns="121875" anchor="ctr" anchorCtr="0">
            <a:noAutofit/>
          </a:bodyPr>
          <a:lstStyle/>
          <a:p>
            <a:pPr marL="0" lvl="0" indent="0" algn="ctr" rtl="0">
              <a:spcBef>
                <a:spcPts val="0"/>
              </a:spcBef>
              <a:spcAft>
                <a:spcPts val="0"/>
              </a:spcAft>
              <a:buNone/>
            </a:pPr>
            <a:r>
              <a:rPr lang="en-US" sz="1900" b="1">
                <a:solidFill>
                  <a:srgbClr val="2B2B2B"/>
                </a:solidFill>
                <a:latin typeface="Zen Kaku Gothic New"/>
                <a:ea typeface="Zen Kaku Gothic New"/>
                <a:cs typeface="Zen Kaku Gothic New"/>
                <a:sym typeface="Zen Kaku Gothic New"/>
              </a:rPr>
              <a:t>助成事業</a:t>
            </a:r>
            <a:endParaRPr sz="1900" b="1">
              <a:solidFill>
                <a:srgbClr val="2B2B2B"/>
              </a:solidFill>
              <a:latin typeface="Zen Kaku Gothic New"/>
              <a:ea typeface="Zen Kaku Gothic New"/>
              <a:cs typeface="Zen Kaku Gothic New"/>
              <a:sym typeface="Zen Kaku Gothic New"/>
            </a:endParaRPr>
          </a:p>
        </p:txBody>
      </p:sp>
      <p:sp>
        <p:nvSpPr>
          <p:cNvPr id="179" name="Google Shape;179;g3565995b556_0_195"/>
          <p:cNvSpPr/>
          <p:nvPr/>
        </p:nvSpPr>
        <p:spPr>
          <a:xfrm>
            <a:off x="809950" y="2552807"/>
            <a:ext cx="4920000" cy="2841713"/>
          </a:xfrm>
          <a:prstGeom prst="rect">
            <a:avLst/>
          </a:prstGeom>
          <a:noFill/>
          <a:ln>
            <a:noFill/>
          </a:ln>
        </p:spPr>
        <p:txBody>
          <a:bodyPr spcFirstLastPara="1" wrap="square" lIns="121875" tIns="121875" rIns="121875" bIns="121875" anchor="t" anchorCtr="0">
            <a:noAutofit/>
          </a:bodyPr>
          <a:lstStyle/>
          <a:p>
            <a:pPr marL="393700" marR="76200" lvl="0" indent="-342900" algn="l" rtl="0">
              <a:spcBef>
                <a:spcPts val="0"/>
              </a:spcBef>
              <a:spcAft>
                <a:spcPts val="0"/>
              </a:spcAft>
              <a:buClr>
                <a:srgbClr val="2B2B2B"/>
              </a:buClr>
              <a:buSzPts val="1900"/>
              <a:buFont typeface="Arial" panose="020B0604020202020204" pitchFamily="34" charset="0"/>
              <a:buChar char="•"/>
            </a:pPr>
            <a:r>
              <a:rPr lang="en-US" sz="1900">
                <a:solidFill>
                  <a:srgbClr val="2B2B2B"/>
                </a:solidFill>
                <a:latin typeface="Zen Kaku Gothic New"/>
                <a:ea typeface="Zen Kaku Gothic New"/>
                <a:cs typeface="Zen Kaku Gothic New"/>
                <a:sym typeface="Zen Kaku Gothic New"/>
              </a:rPr>
              <a:t>「病気と闘っている・障がいと共に生きている・医療的ケアが必要である」子どもたちとその家族は、出かける際に様々なハードルを感じ、社会活動に参加する機会が限られている</a:t>
            </a:r>
            <a:endParaRPr sz="1900">
              <a:solidFill>
                <a:srgbClr val="2B2B2B"/>
              </a:solidFill>
              <a:latin typeface="Zen Kaku Gothic New"/>
              <a:ea typeface="Zen Kaku Gothic New"/>
              <a:cs typeface="Zen Kaku Gothic New"/>
              <a:sym typeface="Zen Kaku Gothic New"/>
            </a:endParaRPr>
          </a:p>
          <a:p>
            <a:pPr marL="393700" marR="76200" lvl="0" indent="-342900" algn="l" rtl="0">
              <a:spcBef>
                <a:spcPts val="1000"/>
              </a:spcBef>
              <a:spcAft>
                <a:spcPts val="1000"/>
              </a:spcAft>
              <a:buClr>
                <a:srgbClr val="2B2B2B"/>
              </a:buClr>
              <a:buSzPts val="1900"/>
              <a:buFont typeface="Arial" panose="020B0604020202020204" pitchFamily="34" charset="0"/>
              <a:buChar char="•"/>
            </a:pPr>
            <a:r>
              <a:rPr lang="en-US" sz="1900" err="1">
                <a:solidFill>
                  <a:srgbClr val="2B2B2B"/>
                </a:solidFill>
                <a:latin typeface="Zen Kaku Gothic New"/>
                <a:ea typeface="Zen Kaku Gothic New"/>
                <a:cs typeface="Zen Kaku Gothic New"/>
                <a:sym typeface="Zen Kaku Gothic New"/>
              </a:rPr>
              <a:t>また、保護者は子どもに様々な体験をさせたいと考えていてもそのような機会がほとんどないのが現状</a:t>
            </a:r>
            <a:endParaRPr sz="1900">
              <a:solidFill>
                <a:srgbClr val="2B2B2B"/>
              </a:solidFill>
              <a:latin typeface="Zen Kaku Gothic New"/>
              <a:ea typeface="Zen Kaku Gothic New"/>
              <a:cs typeface="Zen Kaku Gothic New"/>
              <a:sym typeface="Zen Kaku Gothic New"/>
            </a:endParaRPr>
          </a:p>
        </p:txBody>
      </p:sp>
      <p:sp>
        <p:nvSpPr>
          <p:cNvPr id="180" name="Google Shape;180;g3565995b556_0_195"/>
          <p:cNvSpPr/>
          <p:nvPr/>
        </p:nvSpPr>
        <p:spPr>
          <a:xfrm rot="5400000">
            <a:off x="4605575" y="3757600"/>
            <a:ext cx="2964600" cy="254400"/>
          </a:xfrm>
          <a:prstGeom prst="triangle">
            <a:avLst>
              <a:gd name="adj" fmla="val 50000"/>
            </a:avLst>
          </a:prstGeom>
          <a:solidFill>
            <a:srgbClr val="EFEFEF"/>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81" name="Google Shape;181;g3565995b556_0_195"/>
          <p:cNvSpPr/>
          <p:nvPr/>
        </p:nvSpPr>
        <p:spPr>
          <a:xfrm>
            <a:off x="6485547" y="2552799"/>
            <a:ext cx="4880400" cy="2964600"/>
          </a:xfrm>
          <a:prstGeom prst="rect">
            <a:avLst/>
          </a:prstGeom>
          <a:noFill/>
          <a:ln>
            <a:noFill/>
          </a:ln>
        </p:spPr>
        <p:txBody>
          <a:bodyPr spcFirstLastPara="1" wrap="square" lIns="121875" tIns="121875" rIns="121875" bIns="121875" anchor="t" anchorCtr="0">
            <a:noAutofit/>
          </a:bodyPr>
          <a:lstStyle/>
          <a:p>
            <a:pPr marL="393700" marR="76200" lvl="0" indent="-342900" rtl="0">
              <a:lnSpc>
                <a:spcPct val="100000"/>
              </a:lnSpc>
              <a:spcBef>
                <a:spcPts val="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NPO法人AYAでは、これまでに障がい児・医療的ケア児を対象としたスポーツ観戦や映画鑑賞のイベントを実施してきたが、保護者から「子どもが自ら体験できるような機会が欲しい」との声が多く寄せられていた</a:t>
            </a:r>
            <a:endParaRPr lang="ja-JP" altLang="en-US" sz="1900">
              <a:solidFill>
                <a:srgbClr val="2B2B2B"/>
              </a:solidFill>
              <a:latin typeface="Zen Kaku Gothic New"/>
              <a:ea typeface="Zen Kaku Gothic New"/>
              <a:cs typeface="Zen Kaku Gothic New"/>
              <a:sym typeface="Zen Kaku Gothic New"/>
            </a:endParaRPr>
          </a:p>
          <a:p>
            <a:pPr marL="393700" marR="76200" lvl="0" indent="-342900" rtl="0">
              <a:lnSpc>
                <a:spcPct val="100000"/>
              </a:lnSpc>
              <a:spcBef>
                <a:spcPts val="1000"/>
              </a:spcBef>
              <a:spcAft>
                <a:spcPts val="100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そのため、対象となる子どもたちに販売の体験機会を提供する事業を企画した</a:t>
            </a:r>
          </a:p>
        </p:txBody>
      </p:sp>
      <p:sp>
        <p:nvSpPr>
          <p:cNvPr id="182" name="Google Shape;182;g3565995b556_0_195"/>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5</a:t>
            </a:fld>
            <a:endParaRPr sz="1000">
              <a:solidFill>
                <a:srgbClr val="595959"/>
              </a:solidFill>
              <a:latin typeface="Meiryo"/>
              <a:ea typeface="Meiryo"/>
              <a:cs typeface="Meiryo"/>
              <a:sym typeface="Meiry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sldNum" idx="12"/>
          </p:nvPr>
        </p:nvSpPr>
        <p:spPr>
          <a:xfrm>
            <a:off x="15054612" y="8425630"/>
            <a:ext cx="975000" cy="699600"/>
          </a:xfrm>
          <a:prstGeom prst="rect">
            <a:avLst/>
          </a:prstGeom>
          <a:noFill/>
          <a:ln>
            <a:noFill/>
          </a:ln>
        </p:spPr>
        <p:txBody>
          <a:bodyPr spcFirstLastPara="1" wrap="square" lIns="121875" tIns="121875" rIns="121875" bIns="121875"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6</a:t>
            </a:fld>
            <a:endParaRPr/>
          </a:p>
        </p:txBody>
      </p:sp>
      <p:sp>
        <p:nvSpPr>
          <p:cNvPr id="188" name="Google Shape;188;p21"/>
          <p:cNvSpPr txBox="1">
            <a:spLocks noGrp="1"/>
          </p:cNvSpPr>
          <p:nvPr>
            <p:ph type="title"/>
          </p:nvPr>
        </p:nvSpPr>
        <p:spPr>
          <a:xfrm>
            <a:off x="591622" y="37546"/>
            <a:ext cx="15140100" cy="1017900"/>
          </a:xfrm>
          <a:prstGeom prst="rect">
            <a:avLst/>
          </a:prstGeom>
          <a:noFill/>
          <a:ln>
            <a:noFill/>
          </a:ln>
        </p:spPr>
        <p:txBody>
          <a:bodyPr spcFirstLastPara="1" wrap="square" lIns="121875" tIns="121875" rIns="121875" bIns="121875" anchor="t" anchorCtr="0">
            <a:normAutofit/>
          </a:bodyPr>
          <a:lstStyle/>
          <a:p>
            <a:pPr marL="0" lvl="0" indent="0" algn="l" rtl="0">
              <a:lnSpc>
                <a:spcPct val="100000"/>
              </a:lnSpc>
              <a:spcBef>
                <a:spcPts val="0"/>
              </a:spcBef>
              <a:spcAft>
                <a:spcPts val="0"/>
              </a:spcAft>
              <a:buSzPts val="3700"/>
              <a:buNone/>
            </a:pPr>
            <a:r>
              <a:rPr lang="en-US"/>
              <a:t> 助成事業の概要と実施内容</a:t>
            </a:r>
            <a:endParaRPr/>
          </a:p>
        </p:txBody>
      </p:sp>
      <p:sp>
        <p:nvSpPr>
          <p:cNvPr id="189" name="Google Shape;189;p21"/>
          <p:cNvSpPr/>
          <p:nvPr/>
        </p:nvSpPr>
        <p:spPr>
          <a:xfrm>
            <a:off x="1262944" y="1459340"/>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事業名</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0" name="Google Shape;190;p21"/>
          <p:cNvSpPr/>
          <p:nvPr/>
        </p:nvSpPr>
        <p:spPr>
          <a:xfrm>
            <a:off x="1262944" y="2067373"/>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実施日</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1" name="Google Shape;191;p21"/>
          <p:cNvSpPr/>
          <p:nvPr/>
        </p:nvSpPr>
        <p:spPr>
          <a:xfrm>
            <a:off x="1262944" y="3299956"/>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目的</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2" name="Google Shape;192;p21"/>
          <p:cNvSpPr/>
          <p:nvPr/>
        </p:nvSpPr>
        <p:spPr>
          <a:xfrm>
            <a:off x="1262944" y="3932041"/>
            <a:ext cx="1109400" cy="7938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B2B2B"/>
              </a:solidFill>
              <a:latin typeface="Zen Kaku Gothic New Medium"/>
              <a:ea typeface="Zen Kaku Gothic New Medium"/>
              <a:cs typeface="Zen Kaku Gothic New Medium"/>
              <a:sym typeface="Zen Kaku Gothic New Medium"/>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内容</a:t>
            </a:r>
            <a:endParaRPr sz="1600" b="0" i="0" u="none" strike="noStrike" cap="none">
              <a:solidFill>
                <a:srgbClr val="2B2B2B"/>
              </a:solidFill>
              <a:latin typeface="Zen Kaku Gothic New Medium"/>
              <a:ea typeface="Zen Kaku Gothic New Medium"/>
              <a:cs typeface="Zen Kaku Gothic New Medium"/>
              <a:sym typeface="Zen Kaku Gothic New Medium"/>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3" name="Google Shape;193;p21"/>
          <p:cNvSpPr/>
          <p:nvPr/>
        </p:nvSpPr>
        <p:spPr>
          <a:xfrm>
            <a:off x="1262944" y="5449259"/>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事業予算</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4" name="Google Shape;194;p21"/>
          <p:cNvSpPr/>
          <p:nvPr/>
        </p:nvSpPr>
        <p:spPr>
          <a:xfrm>
            <a:off x="1262944" y="4841225"/>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Medium"/>
                <a:ea typeface="Zen Kaku Gothic New Medium"/>
                <a:cs typeface="Zen Kaku Gothic New Medium"/>
                <a:sym typeface="Zen Kaku Gothic New Medium"/>
              </a:rPr>
              <a:t>参加者</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195" name="Google Shape;195;p21"/>
          <p:cNvSpPr txBox="1"/>
          <p:nvPr/>
        </p:nvSpPr>
        <p:spPr>
          <a:xfrm>
            <a:off x="2372267" y="1475540"/>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AYA ポップコーンストア販売体験</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96" name="Google Shape;196;p21"/>
          <p:cNvSpPr txBox="1"/>
          <p:nvPr/>
        </p:nvSpPr>
        <p:spPr>
          <a:xfrm>
            <a:off x="2372267" y="2083573"/>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2024年11月23日</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97" name="Google Shape;197;p21"/>
          <p:cNvSpPr txBox="1"/>
          <p:nvPr/>
        </p:nvSpPr>
        <p:spPr>
          <a:xfrm>
            <a:off x="2372267" y="3316156"/>
            <a:ext cx="7609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子どもが"自分で販売する"経験を通じて社会参加を体感</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98" name="Google Shape;198;p21"/>
          <p:cNvSpPr txBox="1"/>
          <p:nvPr/>
        </p:nvSpPr>
        <p:spPr>
          <a:xfrm>
            <a:off x="2372267" y="5494220"/>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総額</a:t>
            </a:r>
            <a:r>
              <a:rPr lang="en-US" sz="1600">
                <a:solidFill>
                  <a:srgbClr val="2B2B2B"/>
                </a:solidFill>
                <a:latin typeface="Zen Kaku Gothic New"/>
                <a:ea typeface="Zen Kaku Gothic New"/>
                <a:cs typeface="Zen Kaku Gothic New"/>
                <a:sym typeface="Zen Kaku Gothic New"/>
              </a:rPr>
              <a:t>176,426</a:t>
            </a:r>
            <a:r>
              <a:rPr lang="en-US" sz="1600" b="0" i="0" u="none" strike="noStrike" cap="none">
                <a:solidFill>
                  <a:srgbClr val="2B2B2B"/>
                </a:solidFill>
                <a:latin typeface="Zen Kaku Gothic New"/>
                <a:ea typeface="Zen Kaku Gothic New"/>
                <a:cs typeface="Zen Kaku Gothic New"/>
                <a:sym typeface="Zen Kaku Gothic New"/>
              </a:rPr>
              <a:t>円（助成</a:t>
            </a:r>
            <a:r>
              <a:rPr lang="en-US" sz="1600">
                <a:solidFill>
                  <a:srgbClr val="2B2B2B"/>
                </a:solidFill>
                <a:latin typeface="Zen Kaku Gothic New"/>
                <a:ea typeface="Zen Kaku Gothic New"/>
                <a:cs typeface="Zen Kaku Gothic New"/>
                <a:sym typeface="Zen Kaku Gothic New"/>
              </a:rPr>
              <a:t>金額</a:t>
            </a:r>
            <a:r>
              <a:rPr lang="en-US" sz="1600" b="0" i="0" u="none" strike="noStrike" cap="none">
                <a:solidFill>
                  <a:srgbClr val="2B2B2B"/>
                </a:solidFill>
                <a:latin typeface="Zen Kaku Gothic New"/>
                <a:ea typeface="Zen Kaku Gothic New"/>
                <a:cs typeface="Zen Kaku Gothic New"/>
                <a:sym typeface="Zen Kaku Gothic New"/>
              </a:rPr>
              <a:t>：</a:t>
            </a:r>
            <a:r>
              <a:rPr lang="en-US" sz="1600">
                <a:solidFill>
                  <a:srgbClr val="2B2B2B"/>
                </a:solidFill>
                <a:latin typeface="Zen Kaku Gothic New"/>
                <a:ea typeface="Zen Kaku Gothic New"/>
                <a:cs typeface="Zen Kaku Gothic New"/>
                <a:sym typeface="Zen Kaku Gothic New"/>
              </a:rPr>
              <a:t>92,000</a:t>
            </a:r>
            <a:r>
              <a:rPr lang="en-US" sz="1600" b="0" i="0" u="none" strike="noStrike" cap="none">
                <a:solidFill>
                  <a:srgbClr val="2B2B2B"/>
                </a:solidFill>
                <a:latin typeface="Zen Kaku Gothic New"/>
                <a:ea typeface="Zen Kaku Gothic New"/>
                <a:cs typeface="Zen Kaku Gothic New"/>
                <a:sym typeface="Zen Kaku Gothic New"/>
              </a:rPr>
              <a:t>円）</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199" name="Google Shape;199;p21"/>
          <p:cNvSpPr txBox="1"/>
          <p:nvPr/>
        </p:nvSpPr>
        <p:spPr>
          <a:xfrm>
            <a:off x="2372267" y="4869000"/>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医療的ケア・障がいのある子どもと家族</a:t>
            </a:r>
            <a:endParaRPr sz="1600" b="0" i="0" u="none" strike="noStrike" cap="none">
              <a:solidFill>
                <a:srgbClr val="2B2B2B"/>
              </a:solidFill>
              <a:latin typeface="Zen Kaku Gothic New"/>
              <a:ea typeface="Zen Kaku Gothic New"/>
              <a:cs typeface="Zen Kaku Gothic New"/>
              <a:sym typeface="Zen Kaku Gothic New"/>
            </a:endParaRPr>
          </a:p>
        </p:txBody>
      </p:sp>
      <p:sp>
        <p:nvSpPr>
          <p:cNvPr id="200" name="Google Shape;200;p21"/>
          <p:cNvSpPr txBox="1"/>
          <p:nvPr/>
        </p:nvSpPr>
        <p:spPr>
          <a:xfrm>
            <a:off x="2372267" y="3923941"/>
            <a:ext cx="8825400" cy="775800"/>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・ポップコーンの調理</a:t>
            </a:r>
            <a:r>
              <a:rPr lang="en-US" sz="1600">
                <a:solidFill>
                  <a:srgbClr val="2B2B2B"/>
                </a:solidFill>
                <a:latin typeface="Zen Kaku Gothic New"/>
                <a:ea typeface="Zen Kaku Gothic New"/>
                <a:cs typeface="Zen Kaku Gothic New"/>
                <a:sym typeface="Zen Kaku Gothic New"/>
              </a:rPr>
              <a:t>、</a:t>
            </a:r>
            <a:r>
              <a:rPr lang="en-US" sz="1600" b="0" i="0" u="none" strike="noStrike" cap="none">
                <a:solidFill>
                  <a:srgbClr val="2B2B2B"/>
                </a:solidFill>
                <a:latin typeface="Zen Kaku Gothic New"/>
                <a:ea typeface="Zen Kaku Gothic New"/>
                <a:cs typeface="Zen Kaku Gothic New"/>
                <a:sym typeface="Zen Kaku Gothic New"/>
              </a:rPr>
              <a:t>販売体験</a:t>
            </a: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2B2B2B"/>
                </a:solidFill>
                <a:latin typeface="Zen Kaku Gothic New"/>
                <a:ea typeface="Zen Kaku Gothic New"/>
                <a:cs typeface="Zen Kaku Gothic New"/>
                <a:sym typeface="Zen Kaku Gothic New"/>
              </a:rPr>
              <a:t>・</a:t>
            </a:r>
            <a:r>
              <a:rPr lang="en-US" sz="1600">
                <a:solidFill>
                  <a:srgbClr val="2B2B2B"/>
                </a:solidFill>
                <a:latin typeface="Zen Kaku Gothic New"/>
                <a:ea typeface="Zen Kaku Gothic New"/>
                <a:cs typeface="Zen Kaku Gothic New"/>
                <a:sym typeface="Zen Kaku Gothic New"/>
              </a:rPr>
              <a:t>医療従事者の</a:t>
            </a:r>
            <a:r>
              <a:rPr lang="en-US" sz="1600" b="0" i="0" u="none" strike="noStrike" cap="none">
                <a:solidFill>
                  <a:srgbClr val="2B2B2B"/>
                </a:solidFill>
                <a:latin typeface="Zen Kaku Gothic New"/>
                <a:ea typeface="Zen Kaku Gothic New"/>
                <a:cs typeface="Zen Kaku Gothic New"/>
                <a:sym typeface="Zen Kaku Gothic New"/>
              </a:rPr>
              <a:t>ボランティアによる見守り体制</a:t>
            </a:r>
            <a:endParaRPr/>
          </a:p>
        </p:txBody>
      </p:sp>
      <p:sp>
        <p:nvSpPr>
          <p:cNvPr id="201" name="Google Shape;201;p21"/>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6</a:t>
            </a:fld>
            <a:endParaRPr sz="1000">
              <a:solidFill>
                <a:srgbClr val="595959"/>
              </a:solidFill>
              <a:latin typeface="Meiryo"/>
              <a:ea typeface="Meiryo"/>
              <a:cs typeface="Meiryo"/>
              <a:sym typeface="Meiryo"/>
            </a:endParaRPr>
          </a:p>
        </p:txBody>
      </p:sp>
      <p:sp>
        <p:nvSpPr>
          <p:cNvPr id="202" name="Google Shape;202;p21"/>
          <p:cNvSpPr/>
          <p:nvPr/>
        </p:nvSpPr>
        <p:spPr>
          <a:xfrm>
            <a:off x="1262944" y="2683661"/>
            <a:ext cx="1109400" cy="524700"/>
          </a:xfrm>
          <a:prstGeom prst="roundRect">
            <a:avLst>
              <a:gd name="adj" fmla="val 5704"/>
            </a:avLst>
          </a:prstGeom>
          <a:solidFill>
            <a:srgbClr val="FFF3E8"/>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rgbClr val="2B2B2B"/>
                </a:solidFill>
                <a:latin typeface="Zen Kaku Gothic New Medium"/>
                <a:ea typeface="Zen Kaku Gothic New Medium"/>
                <a:cs typeface="Zen Kaku Gothic New Medium"/>
                <a:sym typeface="Zen Kaku Gothic New Medium"/>
              </a:rPr>
              <a:t>場所</a:t>
            </a:r>
            <a:endParaRPr sz="1600" b="0" i="0" u="none" strike="noStrike" cap="none">
              <a:solidFill>
                <a:srgbClr val="2B2B2B"/>
              </a:solidFill>
              <a:latin typeface="Zen Kaku Gothic New Medium"/>
              <a:ea typeface="Zen Kaku Gothic New Medium"/>
              <a:cs typeface="Zen Kaku Gothic New Medium"/>
              <a:sym typeface="Zen Kaku Gothic New Medium"/>
            </a:endParaRPr>
          </a:p>
        </p:txBody>
      </p:sp>
      <p:sp>
        <p:nvSpPr>
          <p:cNvPr id="203" name="Google Shape;203;p21"/>
          <p:cNvSpPr txBox="1"/>
          <p:nvPr/>
        </p:nvSpPr>
        <p:spPr>
          <a:xfrm>
            <a:off x="2372267" y="2699861"/>
            <a:ext cx="6856200" cy="492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dirty="0" err="1">
                <a:solidFill>
                  <a:srgbClr val="2B2B2B"/>
                </a:solidFill>
                <a:latin typeface="Zen Kaku Gothic New"/>
                <a:ea typeface="Zen Kaku Gothic New"/>
                <a:cs typeface="Zen Kaku Gothic New"/>
                <a:sym typeface="Zen Kaku Gothic New"/>
              </a:rPr>
              <a:t>アリーナ立川立飛（東京都立川市</a:t>
            </a:r>
            <a:r>
              <a:rPr lang="en-US" sz="1600" dirty="0">
                <a:solidFill>
                  <a:srgbClr val="2B2B2B"/>
                </a:solidFill>
                <a:latin typeface="Zen Kaku Gothic New"/>
                <a:ea typeface="Zen Kaku Gothic New"/>
                <a:cs typeface="Zen Kaku Gothic New"/>
                <a:sym typeface="Zen Kaku Gothic New"/>
              </a:rPr>
              <a:t>）</a:t>
            </a:r>
            <a:endParaRPr sz="1600" b="0" i="0" u="none" strike="noStrike" cap="none" dirty="0">
              <a:solidFill>
                <a:srgbClr val="2B2B2B"/>
              </a:solidFill>
              <a:latin typeface="Zen Kaku Gothic New"/>
              <a:ea typeface="Zen Kaku Gothic New"/>
              <a:cs typeface="Zen Kaku Gothic New"/>
              <a:sym typeface="Zen Kaku Gothic Ne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2"/>
          <p:cNvSpPr txBox="1">
            <a:spLocks noGrp="1"/>
          </p:cNvSpPr>
          <p:nvPr>
            <p:ph type="sldNum" idx="12"/>
          </p:nvPr>
        </p:nvSpPr>
        <p:spPr>
          <a:xfrm>
            <a:off x="15054612" y="8425630"/>
            <a:ext cx="975000" cy="699600"/>
          </a:xfrm>
          <a:prstGeom prst="rect">
            <a:avLst/>
          </a:prstGeom>
          <a:noFill/>
          <a:ln>
            <a:noFill/>
          </a:ln>
        </p:spPr>
        <p:txBody>
          <a:bodyPr spcFirstLastPara="1" wrap="square" lIns="121875" tIns="121875" rIns="121875" bIns="121875"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7</a:t>
            </a:fld>
            <a:endParaRPr/>
          </a:p>
        </p:txBody>
      </p:sp>
      <p:sp>
        <p:nvSpPr>
          <p:cNvPr id="209" name="Google Shape;209;p22"/>
          <p:cNvSpPr txBox="1">
            <a:spLocks noGrp="1"/>
          </p:cNvSpPr>
          <p:nvPr>
            <p:ph type="title"/>
          </p:nvPr>
        </p:nvSpPr>
        <p:spPr>
          <a:xfrm>
            <a:off x="591622" y="37546"/>
            <a:ext cx="15140100" cy="1017900"/>
          </a:xfrm>
          <a:prstGeom prst="rect">
            <a:avLst/>
          </a:prstGeom>
          <a:noFill/>
          <a:ln>
            <a:noFill/>
          </a:ln>
        </p:spPr>
        <p:txBody>
          <a:bodyPr spcFirstLastPara="1" wrap="square" lIns="121875" tIns="121875" rIns="121875" bIns="121875" anchor="t" anchorCtr="0">
            <a:normAutofit/>
          </a:bodyPr>
          <a:lstStyle/>
          <a:p>
            <a:pPr marL="0" lvl="0" indent="0" algn="l" rtl="0">
              <a:lnSpc>
                <a:spcPct val="100000"/>
              </a:lnSpc>
              <a:spcBef>
                <a:spcPts val="0"/>
              </a:spcBef>
              <a:spcAft>
                <a:spcPts val="0"/>
              </a:spcAft>
              <a:buSzPts val="3700"/>
              <a:buNone/>
            </a:pPr>
            <a:r>
              <a:rPr lang="en-US"/>
              <a:t> 活動の様子と参加者の声</a:t>
            </a:r>
            <a:endParaRPr/>
          </a:p>
        </p:txBody>
      </p:sp>
      <p:sp>
        <p:nvSpPr>
          <p:cNvPr id="210" name="Google Shape;210;p22"/>
          <p:cNvSpPr/>
          <p:nvPr/>
        </p:nvSpPr>
        <p:spPr>
          <a:xfrm>
            <a:off x="6370825" y="1279200"/>
            <a:ext cx="5233346" cy="4824300"/>
          </a:xfrm>
          <a:prstGeom prst="rect">
            <a:avLst/>
          </a:prstGeom>
          <a:noFill/>
          <a:ln>
            <a:noFill/>
          </a:ln>
        </p:spPr>
        <p:txBody>
          <a:bodyPr spcFirstLastPara="1" wrap="square" lIns="121875" tIns="121875" rIns="121875" bIns="121875" anchor="t" anchorCtr="0">
            <a:noAutofit/>
          </a:bodyPr>
          <a:lstStyle/>
          <a:p>
            <a:pPr marL="393700" marR="76200" lvl="0" indent="-342900" rtl="0">
              <a:spcBef>
                <a:spcPts val="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バスケットボールの試合会場で、ポップコーン販売体験のイベントを開催。助成金によりポップコーンメーカー等の備品を購入させていただいた</a:t>
            </a:r>
          </a:p>
          <a:p>
            <a:pPr marL="393700" marR="76200" lvl="0" indent="-342900" rtl="0">
              <a:spcBef>
                <a:spcPts val="100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AYA</a:t>
            </a:r>
            <a:r>
              <a:rPr lang="ja-JP" altLang="en-US" sz="1900">
                <a:solidFill>
                  <a:srgbClr val="2B2B2B"/>
                </a:solidFill>
                <a:latin typeface="Zen Kaku Gothic New"/>
                <a:ea typeface="Zen Kaku Gothic New"/>
                <a:cs typeface="Zen Kaku Gothic New"/>
                <a:sym typeface="Zen Kaku Gothic New"/>
              </a:rPr>
              <a:t>スタッフとご家族のサポートのもと、参加したお子さんはポップコーンの盛り付け・商品の手渡し・お金の受け渡し等を実施</a:t>
            </a:r>
          </a:p>
          <a:p>
            <a:pPr marL="393700" marR="76200" lvl="0" indent="-342900" rtl="0">
              <a:spcBef>
                <a:spcPts val="100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ポップコーンブースには多くの人が並んでくれ、60個以上販売</a:t>
            </a:r>
          </a:p>
          <a:p>
            <a:pPr marL="393700" marR="76200" lvl="0" indent="-342900" rtl="0">
              <a:spcBef>
                <a:spcPts val="100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参加したご家族からは「最初はポップコーンを作ることに戸惑っていたようですが、だんだん楽しくなってきたようでとてもいい体験になりました。」</a:t>
            </a:r>
            <a:r>
              <a:rPr lang="en-US" sz="1900" dirty="0" err="1">
                <a:solidFill>
                  <a:srgbClr val="2B2B2B"/>
                </a:solidFill>
                <a:latin typeface="Zen Kaku Gothic New"/>
                <a:ea typeface="Zen Kaku Gothic New"/>
                <a:cs typeface="Zen Kaku Gothic New"/>
                <a:sym typeface="Zen Kaku Gothic New"/>
              </a:rPr>
              <a:t>との声が寄せられた</a:t>
            </a:r>
            <a:endParaRPr sz="1900" dirty="0">
              <a:solidFill>
                <a:srgbClr val="2B2B2B"/>
              </a:solidFill>
              <a:latin typeface="Zen Kaku Gothic New"/>
              <a:ea typeface="Zen Kaku Gothic New"/>
              <a:cs typeface="Zen Kaku Gothic New"/>
              <a:sym typeface="Zen Kaku Gothic New"/>
            </a:endParaRPr>
          </a:p>
        </p:txBody>
      </p:sp>
      <p:pic>
        <p:nvPicPr>
          <p:cNvPr id="211" name="Google Shape;211;p22" title="PXL_20241123_051318794.jpg"/>
          <p:cNvPicPr preferRelativeResize="0"/>
          <p:nvPr/>
        </p:nvPicPr>
        <p:blipFill rotWithShape="1">
          <a:blip r:embed="rId3">
            <a:alphaModFix/>
          </a:blip>
          <a:srcRect b="29651"/>
          <a:stretch/>
        </p:blipFill>
        <p:spPr>
          <a:xfrm>
            <a:off x="783825" y="1279150"/>
            <a:ext cx="5150201" cy="4824402"/>
          </a:xfrm>
          <a:prstGeom prst="rect">
            <a:avLst/>
          </a:prstGeom>
          <a:noFill/>
          <a:ln>
            <a:noFill/>
          </a:ln>
        </p:spPr>
      </p:pic>
      <p:sp>
        <p:nvSpPr>
          <p:cNvPr id="212" name="Google Shape;212;p22"/>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7</a:t>
            </a:fld>
            <a:endParaRPr sz="1000">
              <a:solidFill>
                <a:srgbClr val="595959"/>
              </a:solidFill>
              <a:latin typeface="Meiryo"/>
              <a:ea typeface="Meiryo"/>
              <a:cs typeface="Meiryo"/>
              <a:sym typeface="Meiry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0;p22">
            <a:extLst>
              <a:ext uri="{FF2B5EF4-FFF2-40B4-BE49-F238E27FC236}">
                <a16:creationId xmlns:a16="http://schemas.microsoft.com/office/drawing/2014/main" id="{6F768E21-6EBE-F0DC-38F3-30AC8C6E1296}"/>
              </a:ext>
            </a:extLst>
          </p:cNvPr>
          <p:cNvSpPr/>
          <p:nvPr/>
        </p:nvSpPr>
        <p:spPr>
          <a:xfrm>
            <a:off x="7336971" y="1594886"/>
            <a:ext cx="4267200" cy="2607000"/>
          </a:xfrm>
          <a:prstGeom prst="rect">
            <a:avLst/>
          </a:prstGeom>
          <a:noFill/>
          <a:ln>
            <a:noFill/>
          </a:ln>
        </p:spPr>
        <p:txBody>
          <a:bodyPr spcFirstLastPara="1" wrap="square" lIns="121875" tIns="121875" rIns="121875" bIns="121875" anchor="t" anchorCtr="0">
            <a:noAutofit/>
          </a:bodyPr>
          <a:lstStyle/>
          <a:p>
            <a:pPr marL="393700" marR="76200" lvl="0" indent="-342900" rtl="0">
              <a:spcBef>
                <a:spcPts val="0"/>
              </a:spcBef>
              <a:spcAft>
                <a:spcPts val="120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草の根事業育成財団様よりテントを寄贈いただいた</a:t>
            </a:r>
            <a:endParaRPr lang="en-US" altLang="ja-JP" sz="1900" dirty="0">
              <a:solidFill>
                <a:srgbClr val="2B2B2B"/>
              </a:solidFill>
              <a:latin typeface="Zen Kaku Gothic New"/>
              <a:ea typeface="Zen Kaku Gothic New"/>
              <a:cs typeface="Zen Kaku Gothic New"/>
              <a:sym typeface="Zen Kaku Gothic New"/>
            </a:endParaRPr>
          </a:p>
          <a:p>
            <a:pPr marL="393700" marR="76200" lvl="0" indent="-342900" rtl="0">
              <a:spcBef>
                <a:spcPts val="0"/>
              </a:spcBef>
              <a:spcAft>
                <a:spcPts val="120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今回は屋内での実施となり、スペースが限られていたためテントの使用ができなかったが、今後屋外でイベント実施の際に活用させていただく予定</a:t>
            </a:r>
            <a:endParaRPr lang="en-US" altLang="ja-JP" sz="1900" dirty="0">
              <a:solidFill>
                <a:srgbClr val="2B2B2B"/>
              </a:solidFill>
              <a:latin typeface="Zen Kaku Gothic New"/>
              <a:ea typeface="Zen Kaku Gothic New"/>
              <a:cs typeface="Zen Kaku Gothic New"/>
              <a:sym typeface="Zen Kaku Gothic New"/>
            </a:endParaRPr>
          </a:p>
        </p:txBody>
      </p:sp>
      <p:sp>
        <p:nvSpPr>
          <p:cNvPr id="8" name="Google Shape;219;g3565995b556_0_262">
            <a:extLst>
              <a:ext uri="{FF2B5EF4-FFF2-40B4-BE49-F238E27FC236}">
                <a16:creationId xmlns:a16="http://schemas.microsoft.com/office/drawing/2014/main" id="{98C67EAD-6A82-79D0-4B48-864CC1BD0187}"/>
              </a:ext>
            </a:extLst>
          </p:cNvPr>
          <p:cNvSpPr txBox="1">
            <a:spLocks/>
          </p:cNvSpPr>
          <p:nvPr/>
        </p:nvSpPr>
        <p:spPr>
          <a:xfrm>
            <a:off x="591622" y="37546"/>
            <a:ext cx="15140100" cy="1017900"/>
          </a:xfrm>
          <a:prstGeom prst="rect">
            <a:avLst/>
          </a:prstGeom>
          <a:noFill/>
          <a:ln>
            <a:noFill/>
          </a:ln>
        </p:spPr>
        <p:txBody>
          <a:bodyPr spcFirstLastPara="1" wrap="square" lIns="121875" tIns="121875" rIns="121875" bIns="12187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B2B2B"/>
              </a:buClr>
              <a:buSzPts val="3700"/>
              <a:buFont typeface="Zen Kaku Gothic New"/>
              <a:buNone/>
              <a:defRPr sz="3700" b="1" i="0" u="none" strike="noStrike" cap="none">
                <a:solidFill>
                  <a:srgbClr val="2B2B2B"/>
                </a:solidFill>
                <a:latin typeface="Zen Kaku Gothic New"/>
                <a:ea typeface="Zen Kaku Gothic New"/>
                <a:cs typeface="Zen Kaku Gothic New"/>
                <a:sym typeface="Zen Kaku Gothic New"/>
              </a:defRPr>
            </a:lvl1pPr>
            <a:lvl2pPr marR="0" lvl="1"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2pPr>
            <a:lvl3pPr marR="0" lvl="2"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3pPr>
            <a:lvl4pPr marR="0" lvl="3"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4pPr>
            <a:lvl5pPr marR="0" lvl="4"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5pPr>
            <a:lvl6pPr marR="0" lvl="5"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6pPr>
            <a:lvl7pPr marR="0" lvl="6"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7pPr>
            <a:lvl8pPr marR="0" lvl="7"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8pPr>
            <a:lvl9pPr marR="0" lvl="8" algn="l" rtl="0">
              <a:lnSpc>
                <a:spcPct val="100000"/>
              </a:lnSpc>
              <a:spcBef>
                <a:spcPts val="0"/>
              </a:spcBef>
              <a:spcAft>
                <a:spcPts val="0"/>
              </a:spcAft>
              <a:buClr>
                <a:srgbClr val="2B2B2B"/>
              </a:buClr>
              <a:buSzPts val="3700"/>
              <a:buFont typeface="Zen Kaku Gothic New Medium"/>
              <a:buNone/>
              <a:defRPr sz="3700" b="0" i="0" u="none" strike="noStrike" cap="none">
                <a:solidFill>
                  <a:srgbClr val="2B2B2B"/>
                </a:solidFill>
                <a:latin typeface="Zen Kaku Gothic New Medium"/>
                <a:ea typeface="Zen Kaku Gothic New Medium"/>
                <a:cs typeface="Zen Kaku Gothic New Medium"/>
                <a:sym typeface="Zen Kaku Gothic New Medium"/>
              </a:defRPr>
            </a:lvl9pPr>
          </a:lstStyle>
          <a:p>
            <a:r>
              <a:rPr lang="ja-JP" altLang="en-US"/>
              <a:t>寄贈いただいたテント</a:t>
            </a:r>
          </a:p>
        </p:txBody>
      </p:sp>
      <p:pic>
        <p:nvPicPr>
          <p:cNvPr id="3" name="図 2" descr="屋外, 草, フィールド, 座る が含まれている画像&#10;&#10;AI 生成コンテンツは誤りを含む可能性があります。">
            <a:extLst>
              <a:ext uri="{FF2B5EF4-FFF2-40B4-BE49-F238E27FC236}">
                <a16:creationId xmlns:a16="http://schemas.microsoft.com/office/drawing/2014/main" id="{E3436AF0-D796-F054-8A2C-9184B6B1AD9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29344" y="1436864"/>
            <a:ext cx="6060168" cy="4546151"/>
          </a:xfrm>
          <a:prstGeom prst="rect">
            <a:avLst/>
          </a:prstGeom>
        </p:spPr>
      </p:pic>
    </p:spTree>
    <p:extLst>
      <p:ext uri="{BB962C8B-B14F-4D97-AF65-F5344CB8AC3E}">
        <p14:creationId xmlns:p14="http://schemas.microsoft.com/office/powerpoint/2010/main" val="1199459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565995b556_0_262"/>
          <p:cNvSpPr/>
          <p:nvPr/>
        </p:nvSpPr>
        <p:spPr>
          <a:xfrm>
            <a:off x="822375" y="1940650"/>
            <a:ext cx="4855200" cy="4162800"/>
          </a:xfrm>
          <a:prstGeom prst="rect">
            <a:avLst/>
          </a:prstGeom>
          <a:noFill/>
          <a:ln>
            <a:noFill/>
          </a:ln>
        </p:spPr>
        <p:txBody>
          <a:bodyPr spcFirstLastPara="1" wrap="square" lIns="121875" tIns="121875" rIns="121875" bIns="121875" anchor="t" anchorCtr="0">
            <a:noAutofit/>
          </a:bodyPr>
          <a:lstStyle/>
          <a:p>
            <a:pPr marL="450850" marR="76200" lvl="0" indent="-342900" algn="l" rtl="0">
              <a:spcBef>
                <a:spcPts val="0"/>
              </a:spcBef>
              <a:spcAft>
                <a:spcPts val="0"/>
              </a:spcAft>
              <a:buClr>
                <a:srgbClr val="2B2B2B"/>
              </a:buClr>
              <a:buSzPts val="1900"/>
              <a:buFont typeface="Arial" panose="020B0604020202020204" pitchFamily="34" charset="0"/>
              <a:buChar char="•"/>
            </a:pPr>
            <a:r>
              <a:rPr lang="en-US" sz="1900" dirty="0">
                <a:solidFill>
                  <a:srgbClr val="2B2B2B"/>
                </a:solidFill>
                <a:latin typeface="Zen Kaku Gothic New"/>
                <a:ea typeface="Zen Kaku Gothic New"/>
                <a:cs typeface="Zen Kaku Gothic New"/>
                <a:sym typeface="Zen Kaku Gothic New"/>
              </a:rPr>
              <a:t>販売体験はプロバスケットボール試合会場で実施したが、地域住民との交流は限定的であった。子どもたちがより多くの地域住民と関わる機会を増やすことが課題</a:t>
            </a:r>
            <a:endParaRPr lang="ja-JP" altLang="en-US" sz="1900">
              <a:solidFill>
                <a:srgbClr val="2B2B2B"/>
              </a:solidFill>
              <a:latin typeface="Zen Kaku Gothic New"/>
              <a:ea typeface="Zen Kaku Gothic New"/>
              <a:cs typeface="Zen Kaku Gothic New"/>
              <a:sym typeface="Zen Kaku Gothic New"/>
            </a:endParaRPr>
          </a:p>
          <a:p>
            <a:pPr marL="450850" marR="76200" lvl="0" indent="-342900" algn="l" rtl="0">
              <a:spcBef>
                <a:spcPts val="1000"/>
              </a:spcBef>
              <a:spcAft>
                <a:spcPts val="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寒暖の差が大きい時期に開催したためか、体調不良によるキャンセルが発生。参加者が安心して参加できるよう、開催時期の見直しが必要</a:t>
            </a:r>
          </a:p>
          <a:p>
            <a:pPr marL="450850" marR="76200" lvl="0" indent="-342900" algn="l" rtl="0">
              <a:spcBef>
                <a:spcPts val="1000"/>
              </a:spcBef>
              <a:spcAft>
                <a:spcPts val="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商品の受け渡しやお金の管理において、参加者が戸惑う場面が見られた。支援体制の整備と分かりやすい手順の提示が課題</a:t>
            </a:r>
            <a:endParaRPr lang="ja-JP" altLang="en-US" sz="1900" dirty="0">
              <a:solidFill>
                <a:srgbClr val="2B2B2B"/>
              </a:solidFill>
              <a:latin typeface="Zen Kaku Gothic New"/>
              <a:ea typeface="Zen Kaku Gothic New"/>
              <a:cs typeface="Zen Kaku Gothic New"/>
              <a:sym typeface="Zen Kaku Gothic New"/>
            </a:endParaRPr>
          </a:p>
        </p:txBody>
      </p:sp>
      <p:sp>
        <p:nvSpPr>
          <p:cNvPr id="218" name="Google Shape;218;g3565995b556_0_262"/>
          <p:cNvSpPr txBox="1">
            <a:spLocks noGrp="1"/>
          </p:cNvSpPr>
          <p:nvPr>
            <p:ph type="sldNum" idx="12"/>
          </p:nvPr>
        </p:nvSpPr>
        <p:spPr>
          <a:xfrm>
            <a:off x="15054612" y="8425630"/>
            <a:ext cx="975000" cy="699600"/>
          </a:xfrm>
          <a:prstGeom prst="rect">
            <a:avLst/>
          </a:prstGeom>
          <a:noFill/>
          <a:ln>
            <a:noFill/>
          </a:ln>
        </p:spPr>
        <p:txBody>
          <a:bodyPr spcFirstLastPara="1" wrap="square" lIns="121875" tIns="121875" rIns="121875" bIns="121875"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9</a:t>
            </a:fld>
            <a:endParaRPr/>
          </a:p>
        </p:txBody>
      </p:sp>
      <p:sp>
        <p:nvSpPr>
          <p:cNvPr id="219" name="Google Shape;219;g3565995b556_0_262"/>
          <p:cNvSpPr txBox="1">
            <a:spLocks noGrp="1"/>
          </p:cNvSpPr>
          <p:nvPr>
            <p:ph type="title"/>
          </p:nvPr>
        </p:nvSpPr>
        <p:spPr>
          <a:xfrm>
            <a:off x="591622" y="37546"/>
            <a:ext cx="15140100" cy="1017900"/>
          </a:xfrm>
          <a:prstGeom prst="rect">
            <a:avLst/>
          </a:prstGeom>
          <a:noFill/>
          <a:ln>
            <a:noFill/>
          </a:ln>
        </p:spPr>
        <p:txBody>
          <a:bodyPr spcFirstLastPara="1" wrap="square" lIns="121875" tIns="121875" rIns="121875" bIns="121875" anchor="t" anchorCtr="0">
            <a:normAutofit/>
          </a:bodyPr>
          <a:lstStyle/>
          <a:p>
            <a:pPr marL="0" lvl="0" indent="0" algn="l" rtl="0">
              <a:lnSpc>
                <a:spcPct val="100000"/>
              </a:lnSpc>
              <a:spcBef>
                <a:spcPts val="0"/>
              </a:spcBef>
              <a:spcAft>
                <a:spcPts val="0"/>
              </a:spcAft>
              <a:buSzPts val="3700"/>
              <a:buNone/>
            </a:pPr>
            <a:r>
              <a:rPr lang="en-US"/>
              <a:t>課題と今後の展望</a:t>
            </a:r>
            <a:endParaRPr/>
          </a:p>
        </p:txBody>
      </p:sp>
      <p:sp>
        <p:nvSpPr>
          <p:cNvPr id="220" name="Google Shape;220;g3565995b556_0_262"/>
          <p:cNvSpPr/>
          <p:nvPr/>
        </p:nvSpPr>
        <p:spPr>
          <a:xfrm>
            <a:off x="6498175" y="1940650"/>
            <a:ext cx="4855200" cy="4162800"/>
          </a:xfrm>
          <a:prstGeom prst="rect">
            <a:avLst/>
          </a:prstGeom>
          <a:noFill/>
          <a:ln>
            <a:noFill/>
          </a:ln>
        </p:spPr>
        <p:txBody>
          <a:bodyPr spcFirstLastPara="1" wrap="square" lIns="121875" tIns="121875" rIns="121875" bIns="121875" anchor="t" anchorCtr="0">
            <a:noAutofit/>
          </a:bodyPr>
          <a:lstStyle/>
          <a:p>
            <a:pPr marL="450850" marR="76200" lvl="0" indent="-342900" algn="l" rtl="0">
              <a:spcBef>
                <a:spcPts val="0"/>
              </a:spcBef>
              <a:spcAft>
                <a:spcPts val="0"/>
              </a:spcAft>
              <a:buClr>
                <a:srgbClr val="2B2B2B"/>
              </a:buClr>
              <a:buSzPts val="1900"/>
              <a:buFont typeface="Arial" panose="020B0604020202020204" pitchFamily="34" charset="0"/>
              <a:buChar char="•"/>
            </a:pPr>
            <a:r>
              <a:rPr lang="en-US" sz="1900" dirty="0" err="1">
                <a:solidFill>
                  <a:srgbClr val="2B2B2B"/>
                </a:solidFill>
                <a:latin typeface="Zen Kaku Gothic New"/>
                <a:ea typeface="Zen Kaku Gothic New"/>
                <a:cs typeface="Zen Kaku Gothic New"/>
                <a:sym typeface="Zen Kaku Gothic New"/>
              </a:rPr>
              <a:t>商店街や公共施設等と連携を進め、地域全体で子どもたちの社会参加を支える仕組みを構築。より多様な体験機会の提供に取り組む</a:t>
            </a:r>
            <a:endParaRPr lang="ja-JP" altLang="en-US" sz="1900">
              <a:solidFill>
                <a:srgbClr val="2B2B2B"/>
              </a:solidFill>
              <a:latin typeface="Zen Kaku Gothic New"/>
              <a:ea typeface="Zen Kaku Gothic New"/>
              <a:cs typeface="Zen Kaku Gothic New"/>
              <a:sym typeface="Zen Kaku Gothic New"/>
            </a:endParaRPr>
          </a:p>
          <a:p>
            <a:pPr marL="450850" marR="76200" lvl="0" indent="-342900" algn="l" rtl="0">
              <a:spcBef>
                <a:spcPts val="1000"/>
              </a:spcBef>
              <a:spcAft>
                <a:spcPts val="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開催を気候の安定した時期（</a:t>
            </a:r>
            <a:r>
              <a:rPr lang="en-US" altLang="ja-JP" sz="1900" dirty="0">
                <a:solidFill>
                  <a:srgbClr val="2B2B2B"/>
                </a:solidFill>
                <a:latin typeface="Zen Kaku Gothic New"/>
                <a:ea typeface="Zen Kaku Gothic New"/>
                <a:cs typeface="Zen Kaku Gothic New"/>
                <a:sym typeface="Zen Kaku Gothic New"/>
              </a:rPr>
              <a:t>5</a:t>
            </a:r>
            <a:r>
              <a:rPr lang="ja-JP" altLang="en-US" sz="1900">
                <a:solidFill>
                  <a:srgbClr val="2B2B2B"/>
                </a:solidFill>
                <a:latin typeface="Zen Kaku Gothic New"/>
                <a:ea typeface="Zen Kaku Gothic New"/>
                <a:cs typeface="Zen Kaku Gothic New"/>
                <a:sym typeface="Zen Kaku Gothic New"/>
              </a:rPr>
              <a:t>月中旬</a:t>
            </a:r>
            <a:r>
              <a:rPr lang="en-US" altLang="ja-JP" sz="1900" dirty="0">
                <a:solidFill>
                  <a:srgbClr val="2B2B2B"/>
                </a:solidFill>
                <a:latin typeface="Zen Kaku Gothic New"/>
                <a:ea typeface="Zen Kaku Gothic New"/>
                <a:cs typeface="Zen Kaku Gothic New"/>
                <a:sym typeface="Zen Kaku Gothic New"/>
              </a:rPr>
              <a:t>〜6</a:t>
            </a:r>
            <a:r>
              <a:rPr lang="ja-JP" altLang="en-US" sz="1900">
                <a:solidFill>
                  <a:srgbClr val="2B2B2B"/>
                </a:solidFill>
                <a:latin typeface="Zen Kaku Gothic New"/>
                <a:ea typeface="Zen Kaku Gothic New"/>
                <a:cs typeface="Zen Kaku Gothic New"/>
                <a:sym typeface="Zen Kaku Gothic New"/>
              </a:rPr>
              <a:t>月中旬、</a:t>
            </a:r>
            <a:r>
              <a:rPr lang="en-US" altLang="ja-JP" sz="1900" dirty="0">
                <a:solidFill>
                  <a:srgbClr val="2B2B2B"/>
                </a:solidFill>
                <a:latin typeface="Zen Kaku Gothic New"/>
                <a:ea typeface="Zen Kaku Gothic New"/>
                <a:cs typeface="Zen Kaku Gothic New"/>
                <a:sym typeface="Zen Kaku Gothic New"/>
              </a:rPr>
              <a:t>10</a:t>
            </a:r>
            <a:r>
              <a:rPr lang="ja-JP" altLang="en-US" sz="1900">
                <a:solidFill>
                  <a:srgbClr val="2B2B2B"/>
                </a:solidFill>
                <a:latin typeface="Zen Kaku Gothic New"/>
                <a:ea typeface="Zen Kaku Gothic New"/>
                <a:cs typeface="Zen Kaku Gothic New"/>
                <a:sym typeface="Zen Kaku Gothic New"/>
              </a:rPr>
              <a:t>月中旬</a:t>
            </a:r>
            <a:r>
              <a:rPr lang="en-US" altLang="ja-JP" sz="1900" dirty="0">
                <a:solidFill>
                  <a:srgbClr val="2B2B2B"/>
                </a:solidFill>
                <a:latin typeface="Zen Kaku Gothic New"/>
                <a:ea typeface="Zen Kaku Gothic New"/>
                <a:cs typeface="Zen Kaku Gothic New"/>
                <a:sym typeface="Zen Kaku Gothic New"/>
              </a:rPr>
              <a:t>〜11</a:t>
            </a:r>
            <a:r>
              <a:rPr lang="ja-JP" altLang="en-US" sz="1900">
                <a:solidFill>
                  <a:srgbClr val="2B2B2B"/>
                </a:solidFill>
                <a:latin typeface="Zen Kaku Gothic New"/>
                <a:ea typeface="Zen Kaku Gothic New"/>
                <a:cs typeface="Zen Kaku Gothic New"/>
                <a:sym typeface="Zen Kaku Gothic New"/>
              </a:rPr>
              <a:t>月上旬など）に調整し、参加しやすい環境を整備。また、イベントの広報にも力を入れ、参加者数の拡大を図る</a:t>
            </a:r>
          </a:p>
          <a:p>
            <a:pPr marL="450850" marR="76200" lvl="0" indent="-342900" algn="l" rtl="0">
              <a:spcBef>
                <a:spcPts val="1000"/>
              </a:spcBef>
              <a:spcAft>
                <a:spcPts val="1000"/>
              </a:spcAft>
              <a:buClr>
                <a:srgbClr val="2B2B2B"/>
              </a:buClr>
              <a:buSzPts val="1900"/>
              <a:buFont typeface="Arial" panose="020B0604020202020204" pitchFamily="34" charset="0"/>
              <a:buChar char="•"/>
            </a:pPr>
            <a:r>
              <a:rPr lang="ja-JP" altLang="en-US" sz="1900">
                <a:solidFill>
                  <a:srgbClr val="2B2B2B"/>
                </a:solidFill>
                <a:latin typeface="Zen Kaku Gothic New"/>
                <a:ea typeface="Zen Kaku Gothic New"/>
                <a:cs typeface="Zen Kaku Gothic New"/>
                <a:sym typeface="Zen Kaku Gothic New"/>
              </a:rPr>
              <a:t>ボランティアによる支援体制を強化し、子どもたちが安心して販売体験を楽しめる環境を整備。簡潔で分かりやすい手順や役割分担を明確にし、スムーズな運営を実現する</a:t>
            </a:r>
            <a:endParaRPr lang="ja-JP" altLang="en-US" sz="1900" dirty="0">
              <a:solidFill>
                <a:srgbClr val="2B2B2B"/>
              </a:solidFill>
              <a:latin typeface="Zen Kaku Gothic New"/>
              <a:ea typeface="Zen Kaku Gothic New"/>
              <a:cs typeface="Zen Kaku Gothic New"/>
              <a:sym typeface="Zen Kaku Gothic New"/>
            </a:endParaRPr>
          </a:p>
        </p:txBody>
      </p:sp>
      <p:sp>
        <p:nvSpPr>
          <p:cNvPr id="221" name="Google Shape;221;g3565995b556_0_262"/>
          <p:cNvSpPr txBox="1"/>
          <p:nvPr/>
        </p:nvSpPr>
        <p:spPr>
          <a:xfrm>
            <a:off x="11515889" y="63682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595959"/>
                </a:solidFill>
                <a:latin typeface="Meiryo"/>
                <a:ea typeface="Meiryo"/>
                <a:cs typeface="Meiryo"/>
                <a:sym typeface="Meiryo"/>
              </a:rPr>
              <a:t>9</a:t>
            </a:fld>
            <a:endParaRPr sz="1000">
              <a:solidFill>
                <a:srgbClr val="595959"/>
              </a:solidFill>
              <a:latin typeface="Meiryo"/>
              <a:ea typeface="Meiryo"/>
              <a:cs typeface="Meiryo"/>
              <a:sym typeface="Meiryo"/>
            </a:endParaRPr>
          </a:p>
        </p:txBody>
      </p:sp>
      <p:sp>
        <p:nvSpPr>
          <p:cNvPr id="222" name="Google Shape;222;g3565995b556_0_262"/>
          <p:cNvSpPr/>
          <p:nvPr/>
        </p:nvSpPr>
        <p:spPr>
          <a:xfrm>
            <a:off x="905631" y="1279197"/>
            <a:ext cx="4688700" cy="437700"/>
          </a:xfrm>
          <a:prstGeom prst="roundRect">
            <a:avLst>
              <a:gd name="adj" fmla="val 16667"/>
            </a:avLst>
          </a:prstGeom>
          <a:solidFill>
            <a:srgbClr val="FFCC9D"/>
          </a:solidFill>
          <a:ln>
            <a:noFill/>
          </a:ln>
        </p:spPr>
        <p:txBody>
          <a:bodyPr spcFirstLastPara="1" wrap="square" lIns="121875" tIns="121875" rIns="121875" bIns="121875" anchor="ctr" anchorCtr="0">
            <a:noAutofit/>
          </a:bodyPr>
          <a:lstStyle/>
          <a:p>
            <a:pPr marL="0" lvl="0" indent="0" algn="ctr" rtl="0">
              <a:spcBef>
                <a:spcPts val="0"/>
              </a:spcBef>
              <a:spcAft>
                <a:spcPts val="0"/>
              </a:spcAft>
              <a:buNone/>
            </a:pPr>
            <a:r>
              <a:rPr lang="en-US" sz="1900" b="1">
                <a:solidFill>
                  <a:srgbClr val="2B2B2B"/>
                </a:solidFill>
                <a:latin typeface="Zen Kaku Gothic New"/>
                <a:ea typeface="Zen Kaku Gothic New"/>
                <a:cs typeface="Zen Kaku Gothic New"/>
                <a:sym typeface="Zen Kaku Gothic New"/>
              </a:rPr>
              <a:t>課題</a:t>
            </a:r>
            <a:endParaRPr sz="1900" b="1">
              <a:solidFill>
                <a:srgbClr val="2B2B2B"/>
              </a:solidFill>
              <a:latin typeface="Zen Kaku Gothic New"/>
              <a:ea typeface="Zen Kaku Gothic New"/>
              <a:cs typeface="Zen Kaku Gothic New"/>
              <a:sym typeface="Zen Kaku Gothic New"/>
            </a:endParaRPr>
          </a:p>
        </p:txBody>
      </p:sp>
      <p:sp>
        <p:nvSpPr>
          <p:cNvPr id="223" name="Google Shape;223;g3565995b556_0_262"/>
          <p:cNvSpPr/>
          <p:nvPr/>
        </p:nvSpPr>
        <p:spPr>
          <a:xfrm>
            <a:off x="6581319" y="1279197"/>
            <a:ext cx="4688700" cy="437700"/>
          </a:xfrm>
          <a:prstGeom prst="roundRect">
            <a:avLst>
              <a:gd name="adj" fmla="val 16667"/>
            </a:avLst>
          </a:prstGeom>
          <a:solidFill>
            <a:srgbClr val="FFCC9D"/>
          </a:solidFill>
          <a:ln>
            <a:noFill/>
          </a:ln>
        </p:spPr>
        <p:txBody>
          <a:bodyPr spcFirstLastPara="1" wrap="square" lIns="121875" tIns="121875" rIns="121875" bIns="121875" anchor="ctr" anchorCtr="0">
            <a:noAutofit/>
          </a:bodyPr>
          <a:lstStyle/>
          <a:p>
            <a:pPr marL="0" lvl="0" indent="0" algn="ctr" rtl="0">
              <a:spcBef>
                <a:spcPts val="0"/>
              </a:spcBef>
              <a:spcAft>
                <a:spcPts val="0"/>
              </a:spcAft>
              <a:buNone/>
            </a:pPr>
            <a:r>
              <a:rPr lang="en-US" sz="1900" b="1">
                <a:solidFill>
                  <a:srgbClr val="2B2B2B"/>
                </a:solidFill>
                <a:latin typeface="Zen Kaku Gothic New"/>
                <a:ea typeface="Zen Kaku Gothic New"/>
                <a:cs typeface="Zen Kaku Gothic New"/>
                <a:sym typeface="Zen Kaku Gothic New"/>
              </a:rPr>
              <a:t>今後の展望</a:t>
            </a:r>
            <a:endParaRPr sz="1900" b="1">
              <a:solidFill>
                <a:srgbClr val="2B2B2B"/>
              </a:solidFill>
              <a:latin typeface="Zen Kaku Gothic New"/>
              <a:ea typeface="Zen Kaku Gothic New"/>
              <a:cs typeface="Zen Kaku Gothic New"/>
              <a:sym typeface="Zen Kaku Gothic New"/>
            </a:endParaRPr>
          </a:p>
        </p:txBody>
      </p:sp>
      <p:sp>
        <p:nvSpPr>
          <p:cNvPr id="224" name="Google Shape;224;g3565995b556_0_262"/>
          <p:cNvSpPr/>
          <p:nvPr/>
        </p:nvSpPr>
        <p:spPr>
          <a:xfrm rot="5400000">
            <a:off x="4605575" y="3757600"/>
            <a:ext cx="2964600" cy="254400"/>
          </a:xfrm>
          <a:prstGeom prst="triangle">
            <a:avLst>
              <a:gd name="adj" fmla="val 50000"/>
            </a:avLst>
          </a:prstGeom>
          <a:solidFill>
            <a:srgbClr val="EFEFEF"/>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622</Words>
  <Application>Microsoft Macintosh PowerPoint</Application>
  <PresentationFormat>ユーザー設定</PresentationFormat>
  <Paragraphs>95</Paragraphs>
  <Slides>10</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10</vt:i4>
      </vt:variant>
    </vt:vector>
  </HeadingPairs>
  <TitlesOfParts>
    <vt:vector size="19" baseType="lpstr">
      <vt:lpstr>Zen Kaku Gothic New Medium</vt:lpstr>
      <vt:lpstr>Zen Kaku Gothic New Black</vt:lpstr>
      <vt:lpstr>Arial</vt:lpstr>
      <vt:lpstr>Calibri</vt:lpstr>
      <vt:lpstr>Meiryo</vt:lpstr>
      <vt:lpstr>Caveat</vt:lpstr>
      <vt:lpstr>Zen Kaku Gothic New</vt:lpstr>
      <vt:lpstr>Office Theme</vt:lpstr>
      <vt:lpstr>Simple Light</vt:lpstr>
      <vt:lpstr>PowerPoint プレゼンテーション</vt:lpstr>
      <vt:lpstr> 法人概要</vt:lpstr>
      <vt:lpstr>Mission</vt:lpstr>
      <vt:lpstr>Vision</vt:lpstr>
      <vt:lpstr>捉えている社会課題と助成事業  </vt:lpstr>
      <vt:lpstr> 助成事業の概要と実施内容</vt:lpstr>
      <vt:lpstr> 活動の様子と参加者の声</vt:lpstr>
      <vt:lpstr>PowerPoint プレゼンテーション</vt:lpstr>
      <vt:lpstr>課題と今後の展望</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MorinoKyoko</cp:lastModifiedBy>
  <cp:revision>4</cp:revision>
  <dcterms:created xsi:type="dcterms:W3CDTF">2013-01-27T09:14:16Z</dcterms:created>
  <dcterms:modified xsi:type="dcterms:W3CDTF">2025-05-14T14:04:59Z</dcterms:modified>
</cp:coreProperties>
</file>